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5" r:id="rId6"/>
    <p:sldId id="259" r:id="rId7"/>
    <p:sldId id="262" r:id="rId8"/>
    <p:sldId id="261" r:id="rId9"/>
    <p:sldId id="260" r:id="rId10"/>
    <p:sldId id="266" r:id="rId11"/>
    <p:sldId id="263" r:id="rId12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62"/>
  </p:normalViewPr>
  <p:slideViewPr>
    <p:cSldViewPr snapToGrid="0">
      <p:cViewPr varScale="1">
        <p:scale>
          <a:sx n="100" d="100"/>
          <a:sy n="100" d="100"/>
        </p:scale>
        <p:origin x="96" y="76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1bc43372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1bc43372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1bc43372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1bc43372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bc43372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1bc43372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08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bc43372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bc43372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1669878"/>
            <a:ext cx="4438259" cy="191315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3583035"/>
            <a:ext cx="4438259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5623561" y="1371601"/>
            <a:ext cx="742949" cy="17149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4677157" y="2448306"/>
            <a:ext cx="2894846" cy="17149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53874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3721090"/>
            <a:ext cx="481650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514350"/>
            <a:ext cx="4816503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0" y="4146144"/>
            <a:ext cx="4816503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73689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695325"/>
            <a:ext cx="4816504" cy="126954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2616018"/>
            <a:ext cx="4816504" cy="1902643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55033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85573" y="488768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5302064" y="2175220"/>
            <a:ext cx="464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695325"/>
            <a:ext cx="4620289" cy="2161634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040459" y="2856959"/>
            <a:ext cx="4234607" cy="249835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3750613"/>
            <a:ext cx="4757755" cy="75796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50195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543050"/>
            <a:ext cx="4816504" cy="157162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3768682"/>
            <a:ext cx="4816503" cy="746168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98809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695325"/>
            <a:ext cx="4817695" cy="532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1866900"/>
            <a:ext cx="1735074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9830" y="2360373"/>
            <a:ext cx="1735074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210" y="1866900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3" y="2360373"/>
            <a:ext cx="1739189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1866900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0702" y="2360373"/>
            <a:ext cx="1737469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70898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7141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1237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695325"/>
            <a:ext cx="4758945" cy="532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3134697"/>
            <a:ext cx="1735074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4291" y="1866900"/>
            <a:ext cx="1511358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3628169"/>
            <a:ext cx="1735074" cy="89049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8344" y="3134696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64892" y="1866900"/>
            <a:ext cx="1511358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8344" y="3636156"/>
            <a:ext cx="1739189" cy="89049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3134697"/>
            <a:ext cx="173918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1481" y="1866900"/>
            <a:ext cx="1511358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68981" y="3628169"/>
            <a:ext cx="1739189" cy="89049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467514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87141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7859265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976" y="4790933"/>
            <a:ext cx="742949" cy="17149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100" y="4790933"/>
            <a:ext cx="2894846" cy="1714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0327412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40315" cy="5145599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311151" y="301624"/>
            <a:ext cx="3457924" cy="45402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974482" y="1324197"/>
            <a:ext cx="4496995" cy="2495107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858000" cy="51435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1196" y="1085849"/>
            <a:ext cx="835137" cy="3429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054" y="1085849"/>
            <a:ext cx="3312702" cy="3429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10" y="4774124"/>
            <a:ext cx="2894846" cy="1714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286961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886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03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09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78" y="695324"/>
            <a:ext cx="4757754" cy="53239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5971010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33775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624300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4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51" y="1693191"/>
            <a:ext cx="2318004" cy="2265258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1693191"/>
            <a:ext cx="2311887" cy="226525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96170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1866901"/>
            <a:ext cx="2727735" cy="264795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1866902"/>
            <a:ext cx="2727735" cy="26479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09451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38" y="1866900"/>
            <a:ext cx="2725127" cy="56946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0" y="2436368"/>
            <a:ext cx="2727735" cy="20784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1866901"/>
            <a:ext cx="2727734" cy="56747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2434377"/>
            <a:ext cx="2727735" cy="20804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82024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325099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81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085850"/>
            <a:ext cx="2034443" cy="1121691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1085850"/>
            <a:ext cx="2724638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1" y="2315134"/>
            <a:ext cx="2034442" cy="2200276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859859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036043"/>
            <a:ext cx="2240317" cy="1181106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990600"/>
            <a:ext cx="2093327" cy="3162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2314575"/>
            <a:ext cx="2240317" cy="1838325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221798"/>
            <a:ext cx="593481" cy="575765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03767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5145599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9830" y="695325"/>
            <a:ext cx="4758945" cy="532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287" y="1866900"/>
            <a:ext cx="4758945" cy="264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4774124"/>
            <a:ext cx="742949" cy="1714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3" y="4774123"/>
            <a:ext cx="2894846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758962" y="221798"/>
            <a:ext cx="593481" cy="575765"/>
          </a:xfrm>
          <a:prstGeom prst="rect">
            <a:avLst/>
          </a:prstGeom>
        </p:spPr>
        <p:txBody>
          <a:bodyPr anchor="b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455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hf hdr="0" ftr="0"/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598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23yuPEACG0?si=ifV8mUMcd-86-rmL" TargetMode="External" /><Relationship Id="rId7" Type="http://schemas.openxmlformats.org/officeDocument/2006/relationships/hyperlink" Target="https://www.divaportal.org/smash/get/diva2:1265471/FULLTEXT01.pdf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Relationship Id="rId6" Type="http://schemas.openxmlformats.org/officeDocument/2006/relationships/hyperlink" Target="https://doi.org/10.1177/1098611110365686" TargetMode="External" /><Relationship Id="rId5" Type="http://schemas.openxmlformats.org/officeDocument/2006/relationships/hyperlink" Target="https://youtu.be/EC6bf8JCpDQ?si=vzAoYaC-O6bckkdI" TargetMode="External" /><Relationship Id="rId4" Type="http://schemas.openxmlformats.org/officeDocument/2006/relationships/hyperlink" Target="https://medium.com/@pbercker/who-is-guilty-another-look-at-a-puzzle-with-bayesian-networks-d1d2369ac9ce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0.xml" /><Relationship Id="rId4" Type="http://schemas.openxmlformats.org/officeDocument/2006/relationships/image" Target="../media/image4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0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74836" y="1620083"/>
            <a:ext cx="6088950" cy="1142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dirty="0"/>
              <a:t>A Project Update on</a:t>
            </a:r>
            <a:endParaRPr dirty="0"/>
          </a:p>
          <a:p>
            <a:r>
              <a:rPr lang="en" dirty="0"/>
              <a:t>Mystery Solver Application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74836" y="3184750"/>
            <a:ext cx="6088950" cy="590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By Group 8 CSE440 (Section-1)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67550" y="474504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dirty="0"/>
              <a:t>Future Work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33775" y="1524058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Add user-generated cases upload support </a:t>
            </a:r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 Integrate LLM or GPT-style explanation for reasoning </a:t>
            </a:r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 Add auto-suggest clues based on entropy</a:t>
            </a:r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Add posterior probability visualization for each suspect </a:t>
            </a:r>
          </a:p>
          <a:p>
            <a:pPr marL="285750" indent="-285750">
              <a:spcBef>
                <a:spcPts val="9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800" dirty="0"/>
              <a:t> Deploy as web/mobile app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743A4-E048-7297-6676-ACF5110BE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2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67550" y="499616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References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CDF3-91EA-40A4-470D-31E83D12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27" y="1659617"/>
            <a:ext cx="6390450" cy="3397200"/>
          </a:xfrm>
        </p:spPr>
        <p:txBody>
          <a:bodyPr/>
          <a:lstStyle/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1. Stanford University, ”Bayesian Networks 1 - Inference — Stanford CS221: AI (Autumn 2019),” YouTube, Oct. 2019.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3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3"/>
              </a:rPr>
              <a:t>https://youtu.be/U23yuPEACG0?si=ifV8mUMcd-86-rmL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24-Feb-2025].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2. P.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Bercker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”Who is guilty? Another look at a puzzle with Bayesian networks,” Medium,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4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4"/>
              </a:rPr>
              <a:t>https://medium.com/@pbercker/who-is-guilty-another-look-at-a-puzzle-with-bayesian-networks-d1d2369ac9ce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3. “Evidence in Context: Bayes’ Theorem and Investigations,” YouTube,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5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5"/>
              </a:rPr>
              <a:t>https://youtu.be/EC6bf8JCpDQ?si=vzAoYaC-O6bckkdI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4. P. Blair and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“Evidence in Context: Bayes’ Theorem and Investigations,” Police Quarterly, vol. 13, no. 2, pp. 123-135, 2010. [On-line].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6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6"/>
              </a:rPr>
              <a:t>https://doi.org/10.1177/1098611110365686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Accessed:Feb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24, 2025].</a:t>
            </a: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5.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“Using Bayesian Networks in Crime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Inves-tigations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,”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Divaportal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7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7"/>
              </a:rPr>
              <a:t>https://www.divaportal.org/smash/get/diva2:1265471/FULLTEXT01.pdf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</a:t>
            </a:r>
            <a:endParaRPr lang="en-BD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D7B4E-EC0C-4246-C74C-684F0B970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7627-977B-7E4C-AEFC-718AA10CD188}"/>
              </a:ext>
            </a:extLst>
          </p:cNvPr>
          <p:cNvSpPr txBox="1"/>
          <p:nvPr/>
        </p:nvSpPr>
        <p:spPr>
          <a:xfrm>
            <a:off x="0" y="4736592"/>
            <a:ext cx="685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effectLst/>
              <a:latin typeface="Helvetica Neue" panose="02000503000000020004" pitchFamily="2" charset="0"/>
            </a:endParaRPr>
          </a:p>
          <a:p>
            <a:endParaRPr lang="en-B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756-F34F-1B6B-0FE3-74131739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50" y="463983"/>
            <a:ext cx="6390450" cy="613200"/>
          </a:xfrm>
        </p:spPr>
        <p:txBody>
          <a:bodyPr/>
          <a:lstStyle/>
          <a:p>
            <a:r>
              <a:rPr lang="en-BD" dirty="0"/>
              <a:t>Work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4FAD7-5C41-6DCF-7164-97B20CBDF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0323C-1802-9D18-D94D-7F19E2A79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69660"/>
              </p:ext>
            </p:extLst>
          </p:nvPr>
        </p:nvGraphicFramePr>
        <p:xfrm>
          <a:off x="170112" y="1675475"/>
          <a:ext cx="6517776" cy="338134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992644">
                  <a:extLst>
                    <a:ext uri="{9D8B030D-6E8A-4147-A177-3AD203B41FA5}">
                      <a16:colId xmlns:a16="http://schemas.microsoft.com/office/drawing/2014/main" val="1525143716"/>
                    </a:ext>
                  </a:extLst>
                </a:gridCol>
                <a:gridCol w="1186156">
                  <a:extLst>
                    <a:ext uri="{9D8B030D-6E8A-4147-A177-3AD203B41FA5}">
                      <a16:colId xmlns:a16="http://schemas.microsoft.com/office/drawing/2014/main" val="2071961887"/>
                    </a:ext>
                  </a:extLst>
                </a:gridCol>
                <a:gridCol w="1663530">
                  <a:extLst>
                    <a:ext uri="{9D8B030D-6E8A-4147-A177-3AD203B41FA5}">
                      <a16:colId xmlns:a16="http://schemas.microsoft.com/office/drawing/2014/main" val="4243898546"/>
                    </a:ext>
                  </a:extLst>
                </a:gridCol>
                <a:gridCol w="2675446">
                  <a:extLst>
                    <a:ext uri="{9D8B030D-6E8A-4147-A177-3AD203B41FA5}">
                      <a16:colId xmlns:a16="http://schemas.microsoft.com/office/drawing/2014/main" val="769326550"/>
                    </a:ext>
                  </a:extLst>
                </a:gridCol>
              </a:tblGrid>
              <a:tr h="500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/>
                        <a:t>Serial No.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/>
                        <a:t>Student ID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1400" dirty="0"/>
                        <a:t>Student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1400" dirty="0"/>
                        <a:t>Completed Tasks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47944"/>
                  </a:ext>
                </a:extLst>
              </a:tr>
              <a:tr h="718174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2212628042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Naima Zaman Roshni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Bayesian Network Model &amp; Bayesian Inference Devlopment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75915"/>
                  </a:ext>
                </a:extLst>
              </a:tr>
              <a:tr h="684730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2131724642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Sadia Islam Mou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Mystery Scenario Load, </a:t>
                      </a:r>
                      <a:r>
                        <a:rPr lang="en-BD" dirty="0"/>
                        <a:t>Presentation Slide</a:t>
                      </a:r>
                      <a:r>
                        <a:rPr lang="en-US" dirty="0"/>
                        <a:t>, </a:t>
                      </a:r>
                      <a:r>
                        <a:rPr lang="en-BD" dirty="0"/>
                        <a:t>Update Project Report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9830"/>
                  </a:ext>
                </a:extLst>
              </a:tr>
              <a:tr h="718174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1821113042</a:t>
                      </a:r>
                      <a:endParaRPr lang="en-BD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Tarif Shahriar</a:t>
                      </a:r>
                      <a:endParaRPr lang="en-BD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Python File 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07056"/>
                  </a:ext>
                </a:extLst>
              </a:tr>
              <a:tr h="718174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1931527042</a:t>
                      </a:r>
                    </a:p>
                    <a:p>
                      <a:endParaRPr lang="en-BD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Myesha Tabassum </a:t>
                      </a:r>
                      <a:endParaRPr lang="en-BD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load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7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52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67550" y="463983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Problem Statement &amp; Solution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42573" y="1659617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Problem Statement</a:t>
            </a:r>
            <a:endParaRPr b="1" dirty="0"/>
          </a:p>
          <a:p>
            <a:pPr marL="0" indent="0">
              <a:buNone/>
            </a:pPr>
            <a:r>
              <a:rPr lang="en-US" dirty="0"/>
              <a:t>Crime scenes often have multiple suspects and incomplete evidence Human struggles to calculate probabilities under uncertainty</a:t>
            </a:r>
            <a:br>
              <a:rPr lang="en-US" dirty="0"/>
            </a:br>
            <a:endParaRPr dirty="0"/>
          </a:p>
          <a:p>
            <a:pPr marL="0" indent="0">
              <a:buNone/>
            </a:pPr>
            <a:r>
              <a:rPr lang="en" b="1" dirty="0"/>
              <a:t>Proposed Solution</a:t>
            </a:r>
            <a:br>
              <a:rPr lang="en" b="1" dirty="0"/>
            </a:br>
            <a:endParaRPr lang="e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Models the mystery case with suspects and evidence as nodes in a Bayesian Network.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Updates beliefs as new evidence is entered.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Outputs the most likely guilty suspect with an explanation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567201-0829-D810-80C8-F96C874233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728" y="4663217"/>
            <a:ext cx="6656141" cy="393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67550" y="511192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Key Features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69656" y="1708724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Custom Bayesian Network per case </a:t>
            </a:r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Multiple evidence types as inputs </a:t>
            </a:r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Real-time inference using </a:t>
            </a:r>
            <a:r>
              <a:rPr lang="en-US" sz="1050" dirty="0" err="1"/>
              <a:t>pgmpy</a:t>
            </a:r>
            <a:endParaRPr lang="en-US" sz="1050" dirty="0"/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Scenario loader for plug-and-play mystery files </a:t>
            </a:r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/>
              <a:t> </a:t>
            </a:r>
            <a:r>
              <a:rPr lang="en-US" sz="1050" dirty="0" err="1"/>
              <a:t>Streamlit</a:t>
            </a:r>
            <a:r>
              <a:rPr lang="en-US" sz="1050" dirty="0"/>
              <a:t> UI with suspect images, dropdowns, and result explanation   </a:t>
            </a:r>
          </a:p>
          <a:p>
            <a:pPr marL="514350" indent="-1714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050" dirty="0" err="1"/>
              <a:t>Graphviz</a:t>
            </a:r>
            <a:r>
              <a:rPr lang="en-US" sz="1050" dirty="0"/>
              <a:t>-based network visualization </a:t>
            </a:r>
            <a:endParaRPr sz="8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86167-6B18-AB2C-55D6-E7583D934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118FE0-8B5B-3218-A379-8095A2D1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50" y="463983"/>
            <a:ext cx="6390450" cy="613200"/>
          </a:xfrm>
        </p:spPr>
        <p:txBody>
          <a:bodyPr/>
          <a:lstStyle/>
          <a:p>
            <a:r>
              <a:rPr lang="en-BD" dirty="0"/>
              <a:t>Baysian Network &amp;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8E7CDA-F1F7-273E-48CA-ADEC735728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5419" y="1524058"/>
                <a:ext cx="6390450" cy="3397200"/>
              </a:xfrm>
            </p:spPr>
            <p:txBody>
              <a:bodyPr/>
              <a:lstStyle/>
              <a:p>
                <a:pPr marL="85725" indent="0">
                  <a:buNone/>
                </a:pPr>
                <a:r>
                  <a:rPr lang="en-GB" sz="1400" b="1" dirty="0"/>
                  <a:t>Input</a:t>
                </a:r>
                <a:r>
                  <a:rPr lang="en-GB" sz="1400" dirty="0"/>
                  <a:t>:</a:t>
                </a:r>
              </a:p>
              <a:p>
                <a:r>
                  <a:rPr lang="en-GB" sz="1400" dirty="0"/>
                  <a:t>Bayesian Network: P(X₁ = x₁, ..., Xₙ = xₙ)</a:t>
                </a:r>
              </a:p>
              <a:p>
                <a:r>
                  <a:rPr lang="en-GB" sz="1400" dirty="0"/>
                  <a:t>Evidence: E = e, where E ⊆ X (subset of variables)</a:t>
                </a:r>
              </a:p>
              <a:p>
                <a:r>
                  <a:rPr lang="en-GB" sz="1400" dirty="0"/>
                  <a:t>Query: Q ⊆ X (subset of variables)</a:t>
                </a:r>
              </a:p>
              <a:p>
                <a:endParaRPr lang="en-GB" sz="1400" dirty="0"/>
              </a:p>
              <a:p>
                <a:pPr marL="85725" indent="0">
                  <a:buNone/>
                </a:pPr>
                <a:r>
                  <a:rPr lang="en-GB" sz="1400" b="1" dirty="0"/>
                  <a:t>Output:</a:t>
                </a:r>
              </a:p>
              <a:p>
                <a:r>
                  <a:rPr lang="en-GB" sz="1400" dirty="0"/>
                  <a:t>Compute P(Q = q | E = e) for all possible values of q.</a:t>
                </a:r>
              </a:p>
              <a:p>
                <a:pPr marL="85725" indent="0">
                  <a:buNone/>
                </a:pPr>
                <a:endParaRPr lang="en-GB" sz="1400" dirty="0"/>
              </a:p>
              <a:p>
                <a:pPr marL="85725" indent="0">
                  <a:buNone/>
                </a:pPr>
                <a:r>
                  <a:rPr lang="en-GB" sz="1400" b="1" dirty="0"/>
                  <a:t>Bayesian Inference Formula:</a:t>
                </a:r>
              </a:p>
              <a:p>
                <a:r>
                  <a:rPr lang="en-GB" sz="1400" dirty="0"/>
                  <a:t>P(Q = q | E =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/>
                          <m:t> 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r>
                  <a:rPr lang="en-GB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1400" dirty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GB" sz="14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/>
                          <m:t> </m:t>
                        </m:r>
                      </m:den>
                    </m:f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GB" sz="1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P(Q = q, E = e) = </a:t>
                </a:r>
                <a:r>
                  <a:rPr lang="el-GR" sz="1400" dirty="0"/>
                  <a:t>Σ </a:t>
                </a:r>
                <a:r>
                  <a:rPr lang="en-GB" sz="1400" dirty="0"/>
                  <a:t>P(X₁, X₂, ..., Xₙ) over hidden variables.</a:t>
                </a:r>
              </a:p>
              <a:p>
                <a:pPr marL="85725" indent="0">
                  <a:buNone/>
                </a:pPr>
                <a:endParaRPr lang="en-BD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8E7CDA-F1F7-273E-48CA-ADEC73572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5419" y="1524058"/>
                <a:ext cx="6390450" cy="3397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926C-A03A-C7F5-AF3E-CB563F520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07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1919151" y="1484371"/>
            <a:ext cx="2545709" cy="35724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8DE2C14D-B77F-8522-B563-33BBF2E52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3000" dirty="0"/>
              <a:t>Project Diagram</a:t>
            </a:r>
            <a:endParaRPr sz="3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595430-5A6B-C502-923A-4CE09C374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75419" y="474617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 err="1"/>
              <a:t>Baysian</a:t>
            </a:r>
            <a:r>
              <a:rPr lang="en" dirty="0"/>
              <a:t> Network Model Prototyping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F142B1-1A86-7A35-8C0B-1615167F9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 algn="ctr">
              <a:buNone/>
            </a:pPr>
            <a:endParaRPr lang="en-BD" dirty="0"/>
          </a:p>
          <a:p>
            <a:pPr marL="104775" indent="0" algn="ctr">
              <a:buNone/>
            </a:pPr>
            <a:r>
              <a:rPr lang="en-BD" b="1" dirty="0"/>
              <a:t>Figure 1: </a:t>
            </a:r>
            <a:r>
              <a:rPr lang="en-BD" dirty="0"/>
              <a:t>Input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EE6ECB-68A1-3EC5-C6A7-C6AC42635E0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4775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 algn="ctr">
              <a:buNone/>
            </a:pPr>
            <a:r>
              <a:rPr lang="en-BD" b="1" dirty="0"/>
              <a:t>Figure 2: </a:t>
            </a:r>
            <a:r>
              <a:rPr lang="en-BD" dirty="0"/>
              <a:t>Output</a:t>
            </a:r>
          </a:p>
          <a:p>
            <a:endParaRPr lang="en-BD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53AF218-D0A2-F1C9-5C55-F4D17866B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5A772-CFCF-8259-9828-54459970FC91}"/>
              </a:ext>
            </a:extLst>
          </p:cNvPr>
          <p:cNvSpPr txBox="1"/>
          <p:nvPr/>
        </p:nvSpPr>
        <p:spPr>
          <a:xfrm>
            <a:off x="941832" y="17647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30205-32A0-DBAC-B1EE-9FFA5856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775" y="1937041"/>
            <a:ext cx="2996946" cy="17750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4C90AB-1C5E-3763-1EBD-D54ADF1C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37351" y="1955402"/>
            <a:ext cx="2999232" cy="1738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29075" y="558475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Technology Stack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24496" y="1746300"/>
            <a:ext cx="2999925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00" b="1" dirty="0"/>
              <a:t>Front-End</a:t>
            </a:r>
            <a:endParaRPr sz="1400" b="1" dirty="0"/>
          </a:p>
          <a:p>
            <a:pPr indent="-247650">
              <a:spcBef>
                <a:spcPts val="1200"/>
              </a:spcBef>
              <a:buSzPts val="1600"/>
            </a:pPr>
            <a:r>
              <a:rPr lang="en" sz="1400" dirty="0"/>
              <a:t>Language: HTML, CSS, JavaScript</a:t>
            </a:r>
            <a:endParaRPr sz="1400" dirty="0"/>
          </a:p>
          <a:p>
            <a:pPr indent="-247650">
              <a:buSzPts val="1600"/>
            </a:pPr>
            <a:r>
              <a:rPr lang="en" sz="1400" dirty="0"/>
              <a:t>Framework: Java Springboot</a:t>
            </a:r>
          </a:p>
          <a:p>
            <a:pPr indent="-247650">
              <a:buSzPts val="1600"/>
            </a:pPr>
            <a:r>
              <a:rPr lang="en" sz="1400" dirty="0"/>
              <a:t>Visualization: Chart.js</a:t>
            </a:r>
            <a:endParaRPr sz="14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3560181" y="1679396"/>
            <a:ext cx="2999925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00" b="1" dirty="0"/>
              <a:t>Back-End</a:t>
            </a:r>
            <a:endParaRPr sz="1400" b="1" dirty="0"/>
          </a:p>
          <a:p>
            <a:pPr indent="-247650">
              <a:spcBef>
                <a:spcPts val="1200"/>
              </a:spcBef>
              <a:buSzPts val="1600"/>
            </a:pPr>
            <a:r>
              <a:rPr lang="en" sz="1400" dirty="0"/>
              <a:t>Language: Python</a:t>
            </a:r>
            <a:endParaRPr sz="1400" dirty="0"/>
          </a:p>
          <a:p>
            <a:pPr indent="-247650">
              <a:buSzPts val="1600"/>
            </a:pPr>
            <a:r>
              <a:rPr lang="en" sz="1400" dirty="0"/>
              <a:t>Bayesian Network Implementation: pgmpy (Probablistic Graphical Model) </a:t>
            </a:r>
            <a:endParaRPr sz="1400" dirty="0"/>
          </a:p>
          <a:p>
            <a:pPr indent="-247650">
              <a:buSzPts val="1600"/>
            </a:pPr>
            <a:r>
              <a:rPr lang="en" sz="1400" dirty="0"/>
              <a:t>Framework: Django </a:t>
            </a:r>
            <a:endParaRPr sz="1400" dirty="0"/>
          </a:p>
          <a:p>
            <a:pPr indent="-247650">
              <a:buSzPts val="1600"/>
            </a:pPr>
            <a:r>
              <a:rPr lang="en" sz="1400" dirty="0"/>
              <a:t>Database: MongoDB (NoSQL)</a:t>
            </a:r>
            <a:endParaRPr sz="1400" dirty="0"/>
          </a:p>
          <a:p>
            <a:pPr indent="0">
              <a:spcBef>
                <a:spcPts val="900"/>
              </a:spcBef>
              <a:buNone/>
            </a:pPr>
            <a:endParaRPr sz="1400" dirty="0"/>
          </a:p>
          <a:p>
            <a:pPr marL="0" indent="0">
              <a:spcBef>
                <a:spcPts val="900"/>
              </a:spcBef>
              <a:buNone/>
            </a:pPr>
            <a:endParaRPr sz="1400" dirty="0"/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C7EB0-EA91-5C02-A764-171FEE4A4C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67550" y="474504"/>
            <a:ext cx="6390450" cy="613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Progress &amp; Achievements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33775" y="1524058"/>
            <a:ext cx="6390450" cy="3397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Completed modular architecture (</a:t>
            </a:r>
            <a:r>
              <a:rPr lang="en-US" sz="1600" dirty="0" err="1"/>
              <a:t>main.py,scenario_loader.py</a:t>
            </a:r>
            <a:r>
              <a:rPr lang="en-US" sz="1600" dirty="0"/>
              <a:t>, mystery_solver.py) </a:t>
            </a:r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Implemented two fully functional mystery cases </a:t>
            </a:r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Supports natural language explanation of inference </a:t>
            </a:r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Visual UI working in </a:t>
            </a:r>
            <a:r>
              <a:rPr lang="en-US" sz="1600" dirty="0" err="1"/>
              <a:t>Streamlit</a:t>
            </a:r>
            <a:r>
              <a:rPr lang="en-US" sz="1600" dirty="0"/>
              <a:t> </a:t>
            </a:r>
          </a:p>
          <a:p>
            <a:pPr marL="285750" indent="-285750">
              <a:spcBef>
                <a:spcPts val="9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Easy to extend with new mystery scenarios </a:t>
            </a: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743A4-E048-7297-6676-ACF5110BE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472</TotalTime>
  <Words>687</Words>
  <Application>Microsoft Office PowerPoint</Application>
  <PresentationFormat>Custom</PresentationFormat>
  <Paragraphs>129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A Project Update on Mystery Solver Application</vt:lpstr>
      <vt:lpstr>Work Distribution</vt:lpstr>
      <vt:lpstr>Problem Statement &amp; Solution</vt:lpstr>
      <vt:lpstr>Key Features</vt:lpstr>
      <vt:lpstr>Baysian Network &amp; Inference</vt:lpstr>
      <vt:lpstr>Project Diagram</vt:lpstr>
      <vt:lpstr>Baysian Network Model Prototyping</vt:lpstr>
      <vt:lpstr>Technology Stack</vt:lpstr>
      <vt:lpstr>Progress &amp; Achievements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Update on Mystery Solver Application</dc:title>
  <dc:creator>Sadia Islam Mou</dc:creator>
  <cp:lastModifiedBy>Sadia Islam Mou</cp:lastModifiedBy>
  <cp:revision>16</cp:revision>
  <dcterms:modified xsi:type="dcterms:W3CDTF">2025-07-08T06:51:11Z</dcterms:modified>
</cp:coreProperties>
</file>