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75" r:id="rId3"/>
    <p:sldId id="257" r:id="rId4"/>
    <p:sldId id="258" r:id="rId5"/>
    <p:sldId id="274" r:id="rId6"/>
    <p:sldId id="259" r:id="rId7"/>
    <p:sldId id="260" r:id="rId8"/>
    <p:sldId id="261" r:id="rId9"/>
    <p:sldId id="264" r:id="rId10"/>
    <p:sldId id="276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50" d="100"/>
          <a:sy n="50" d="100"/>
        </p:scale>
        <p:origin x="15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D03A7-4853-44F0-8783-EB16766E7B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D9914-58FE-40C1-B794-39AA7694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79C1DD-3393-455C-85FA-C1488F746744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511-260F-4D43-A1EB-8A994257070C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CFE2-52F2-4ADE-BA38-D524A8BFB898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BF6-C19D-4026-9EF5-1840D55EB1D3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839B-BE93-4440-A054-8364E0EEBFE0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9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489-CE32-490E-8D1B-C4DA34679FB7}" type="datetime1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7A5A-1FCA-4EE1-992D-01020AD15EB2}" type="datetime1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815D98-946D-4463-BDF6-3EFE803279EA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4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F40F02-E93D-46B6-BFA5-C7DDA1AED517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08F-0FE6-4C22-9CB8-E5E67A601F4D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D5DE-36A0-4E38-8BD9-87A93D19AB53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E40-CDDC-4BFC-A4C2-0EA5D7FF7521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3FF1-D425-4CE8-910A-0B95712A9199}" type="datetime1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49E1-768A-4B24-B029-A0511647AD76}" type="datetime1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9D6C-0FE2-4755-8A12-465594425B55}" type="datetime1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B208-62CD-410B-8FB8-8A99713EF045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D1EB-E025-448E-968F-6E6C749B63D6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F9B925-2380-430E-9FF4-0B2E87860570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1F8D-9F49-ABF6-5F26-6B632429E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Mystery_Solver: A Bayesian Network-Based Mystery Solver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250F6-764B-BC65-5CF4-5BDBFBA08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8 CSE440 (Section-1)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7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19FF-2954-F848-5A69-A3C77DD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Scenario 1(The Midnight Gala Heist)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7D8958-DE6F-FDBD-E34D-0980772C9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18" y="2336371"/>
            <a:ext cx="945396" cy="41410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F5BD9-A373-541C-3E6A-3A401BB1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1007" y="6477397"/>
            <a:ext cx="7265534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7ADAC4-C224-474C-7A67-9FC7D11B3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2336371"/>
            <a:ext cx="5620719" cy="41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2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6FC4-BCD4-A309-8B82-21035304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2(The Poisoned Stage)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A550-816D-ED1C-C261-DA0C1D7C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2588"/>
            <a:ext cx="9608296" cy="41872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Evidence Entered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Alibi A: Yes, Alibi B: No, Alibi C: Yes, Alibi D: No, Alibi E: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Witness Statement: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Fingerprint Match: C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Forced Entry: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Security Footage: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Weapon Used: Hacking Device</a:t>
            </a:r>
          </a:p>
          <a:p>
            <a:pPr marL="0" indent="0">
              <a:buNone/>
            </a:pPr>
            <a:r>
              <a:rPr lang="en-US" b="1" dirty="0"/>
              <a:t>Inference Result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Highest probability: </a:t>
            </a:r>
            <a:r>
              <a:rPr lang="en-US" b="1" dirty="0"/>
              <a:t>The Rival Actor – 56.92%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Others: Stage Manager 35.78%, Ex-Spouse 6.82%, Understudy 0.43%, Catering Assistant 0.06%</a:t>
            </a:r>
          </a:p>
          <a:p>
            <a:pPr marL="0" indent="0">
              <a:buNone/>
            </a:pPr>
            <a:r>
              <a:rPr lang="en-US" b="1" dirty="0"/>
              <a:t>Explanation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Rival Actor had feud history, no alibi, and was seen near stage.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Evidence converges → most probable suspect.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7C2B7-DEAA-A445-B7F8-1240AD2D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47060" y="6582338"/>
            <a:ext cx="8316190" cy="2756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74154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3A89-366D-B4C6-5933-F2B8A625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11768"/>
            <a:ext cx="8761413" cy="706964"/>
          </a:xfrm>
        </p:spPr>
        <p:txBody>
          <a:bodyPr/>
          <a:lstStyle/>
          <a:p>
            <a:r>
              <a:rPr lang="it-IT" dirty="0"/>
              <a:t>Scenario 2(The Poisoned Stage)</a:t>
            </a:r>
            <a:br>
              <a:rPr lang="it-IT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86D46D-3E81-FFAD-E6C5-2664FC57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7" y="2452914"/>
            <a:ext cx="6255658" cy="39854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F7F4E-A59F-4C17-E85D-F25C8981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4710" y="6438406"/>
            <a:ext cx="9355257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5C903-14B2-CA16-8535-9518592B1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80" y="2452914"/>
            <a:ext cx="5024093" cy="39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376C-D0F5-AB74-43A4-09F816CF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8EAA-2E27-875D-2164-BDFE0F18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55850"/>
            <a:ext cx="9767792" cy="40359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700" b="1" dirty="0"/>
              <a:t>Architecture</a:t>
            </a:r>
            <a:endParaRPr lang="en-US" sz="17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UI Layer (</a:t>
            </a:r>
            <a:r>
              <a:rPr lang="en-US" sz="1700" b="1" dirty="0" err="1"/>
              <a:t>Streamlit</a:t>
            </a:r>
            <a:r>
              <a:rPr lang="en-US" sz="1700" b="1" dirty="0"/>
              <a:t> – main.py)</a:t>
            </a:r>
            <a:endParaRPr lang="en-US" sz="1700" dirty="0"/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700" dirty="0"/>
              <a:t>Case selection, evidence input, result visualization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Scenario Loader (scenario_loader.py)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700" dirty="0"/>
              <a:t>Reads JSON cases → suspects &amp; evidence schema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Bayesian Engine (mystery_solver.py)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700" dirty="0"/>
              <a:t>Builds BN, defines CPDs, runs inference (Variable Elimination)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Explainer (explainer.py)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700" dirty="0"/>
              <a:t>Converts probabilities into verdicts &amp; explanations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94CA-BEA6-0071-67B4-2F8288E5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8060" y="6391838"/>
            <a:ext cx="10640290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120923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85EA-CCEF-3524-AA2A-4A0FB43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C0FC-CF21-5439-4EF0-2BC53479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Implementation Details</a:t>
            </a:r>
            <a:endParaRPr lang="en-US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Nodes</a:t>
            </a:r>
            <a:r>
              <a:rPr lang="en-US" dirty="0"/>
              <a:t>: </a:t>
            </a:r>
            <a:r>
              <a:rPr lang="en-US" dirty="0" err="1"/>
              <a:t>GuiltyParty</a:t>
            </a:r>
            <a:r>
              <a:rPr lang="en-US" dirty="0"/>
              <a:t> (root), Evidence nodes (Alibis, Fingerprints, Motive, Witness, etc.)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Edges</a:t>
            </a:r>
            <a:r>
              <a:rPr lang="en-US" dirty="0"/>
              <a:t>: </a:t>
            </a:r>
            <a:r>
              <a:rPr lang="en-US" dirty="0" err="1"/>
              <a:t>GuiltyParty</a:t>
            </a:r>
            <a:r>
              <a:rPr lang="en-US" dirty="0"/>
              <a:t> → Evidence nodes (conditional independence assumption)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Inference</a:t>
            </a:r>
            <a:r>
              <a:rPr lang="en-US" dirty="0"/>
              <a:t>: Variable Elimination (</a:t>
            </a:r>
            <a:r>
              <a:rPr lang="en-US" dirty="0" err="1"/>
              <a:t>pgmpy</a:t>
            </a:r>
            <a:r>
              <a:rPr lang="en-US" dirty="0"/>
              <a:t>)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Visualization</a:t>
            </a:r>
            <a:r>
              <a:rPr lang="en-US" dirty="0"/>
              <a:t>: </a:t>
            </a:r>
            <a:r>
              <a:rPr lang="en-US" dirty="0" err="1"/>
              <a:t>Graphviz</a:t>
            </a:r>
            <a:r>
              <a:rPr lang="en-US" dirty="0"/>
              <a:t> DAG + matplotlib bar chart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Output</a:t>
            </a:r>
            <a:r>
              <a:rPr lang="en-US" dirty="0"/>
              <a:t>: Posterior table + explanation in plain text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B89F-2259-8A75-00D1-038453F0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7715" y="6432180"/>
            <a:ext cx="6444808" cy="264456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66704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B59-4114-E032-9E60-84F92B33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13EE-F3D5-B99C-CC83-5D58D30FE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6200"/>
            <a:ext cx="8825659" cy="351790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	Strengths</a:t>
            </a:r>
            <a:endParaRPr lang="en-US" sz="1700" dirty="0"/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Shows how Bayesian Networks handle uncertain clues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Interactive UI makes probability updates clear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Easy to add new mystery cases via JSON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Educational tool for probabilistic reasoning</a:t>
            </a:r>
            <a:br>
              <a:rPr lang="en-US" sz="1700" dirty="0"/>
            </a:br>
            <a:endParaRPr lang="en-US" sz="17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	Interpretation</a:t>
            </a:r>
            <a:endParaRPr lang="en-US" sz="1700" dirty="0"/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Results are </a:t>
            </a:r>
            <a:r>
              <a:rPr lang="en-US" sz="1700" b="1" dirty="0"/>
              <a:t>conditional</a:t>
            </a:r>
            <a:r>
              <a:rPr lang="en-US" sz="1700" dirty="0"/>
              <a:t> on model + evidence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Probabilities show </a:t>
            </a:r>
            <a:r>
              <a:rPr lang="en-US" sz="1700" i="1" dirty="0"/>
              <a:t>likelihood</a:t>
            </a:r>
            <a:r>
              <a:rPr lang="en-US" sz="1700" dirty="0"/>
              <a:t>, not absolute truth</a:t>
            </a:r>
            <a:br>
              <a:rPr lang="en-US" sz="1700" dirty="0"/>
            </a:b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4DB18-31A3-4944-EC6E-B4869DAE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9510" y="6391838"/>
            <a:ext cx="8411440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86646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7596-3481-9563-BC76-650CCD76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BF89-E443-3C3B-5132-2DB36A0A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67000"/>
            <a:ext cx="8825659" cy="34163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Relies on </a:t>
            </a:r>
            <a:r>
              <a:rPr lang="en-US" sz="1700" b="1" dirty="0"/>
              <a:t>hand-crafted priors and CPDs</a:t>
            </a:r>
            <a:endParaRPr lang="en-US" sz="1700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Assumes </a:t>
            </a:r>
            <a:r>
              <a:rPr lang="en-US" sz="1700" b="1" dirty="0"/>
              <a:t>independence</a:t>
            </a:r>
            <a:r>
              <a:rPr lang="en-US" sz="1700" dirty="0"/>
              <a:t> of evidence given suspect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b="1" dirty="0"/>
              <a:t>Scalability</a:t>
            </a:r>
            <a:r>
              <a:rPr lang="en-US" sz="1700" dirty="0"/>
              <a:t>: inference slows with many suspects/clues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Missing or weak evidence can reduce accuracy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No handling of </a:t>
            </a:r>
            <a:r>
              <a:rPr lang="en-US" sz="1700" b="1" dirty="0"/>
              <a:t>time-sequence clues</a:t>
            </a:r>
            <a:r>
              <a:rPr lang="en-US" sz="1700" dirty="0"/>
              <a:t> (e.g., events over time)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Some users may find </a:t>
            </a:r>
            <a:r>
              <a:rPr lang="en-US" sz="1700" b="1" dirty="0"/>
              <a:t>probabilities hard to interpret</a:t>
            </a:r>
            <a:br>
              <a:rPr lang="en-US" sz="1700" b="1" dirty="0"/>
            </a:b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512B7-68D0-83F1-113C-62119B4E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6610" y="6391838"/>
            <a:ext cx="8761413" cy="466162"/>
          </a:xfrm>
        </p:spPr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234268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5872-61F0-CE86-A598-BCD678AA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699A-E378-8B20-A33A-C1B56FCA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1700" dirty="0"/>
              <a:t>Learn CPDs from </a:t>
            </a:r>
            <a:r>
              <a:rPr lang="en-US" sz="1700" b="1" dirty="0"/>
              <a:t>real datasets</a:t>
            </a:r>
            <a:r>
              <a:rPr lang="en-US" sz="1700" dirty="0"/>
              <a:t> instead of manual design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1700" dirty="0"/>
              <a:t>Add </a:t>
            </a:r>
            <a:r>
              <a:rPr lang="en-US" sz="1700" b="1" dirty="0"/>
              <a:t>dynamic Bayesian networks</a:t>
            </a:r>
            <a:r>
              <a:rPr lang="en-US" sz="1700" dirty="0"/>
              <a:t> for time-based reasoning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1700" dirty="0"/>
              <a:t>Improve </a:t>
            </a:r>
            <a:r>
              <a:rPr lang="en-US" sz="1700" b="1" dirty="0"/>
              <a:t>visual explanations</a:t>
            </a:r>
            <a:r>
              <a:rPr lang="en-US" sz="1700" dirty="0"/>
              <a:t> (graphs + natural language)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Handle </a:t>
            </a:r>
            <a:r>
              <a:rPr lang="en-US" sz="1700" b="1" dirty="0"/>
              <a:t>missing or uncertain evidence</a:t>
            </a:r>
            <a:r>
              <a:rPr lang="en-US" sz="1700" dirty="0"/>
              <a:t> more robustly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036C9-F5F9-6A48-85C8-3866FBF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6341" y="6391838"/>
            <a:ext cx="8825659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14542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AF6D-CDE4-3FB8-C0A7-1D8B64DC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4079-99FD-2019-B529-3FD626C3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2200"/>
            <a:ext cx="8825659" cy="3911600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Built </a:t>
            </a:r>
            <a:r>
              <a:rPr lang="en-US" b="1" dirty="0" err="1">
                <a:cs typeface="Times New Roman" panose="02020603050405020304" pitchFamily="18" charset="0"/>
              </a:rPr>
              <a:t>Mystery_Solver</a:t>
            </a:r>
            <a:r>
              <a:rPr lang="en-US" dirty="0">
                <a:cs typeface="Times New Roman" panose="02020603050405020304" pitchFamily="18" charset="0"/>
              </a:rPr>
              <a:t>, an interactive BN-based app</a:t>
            </a:r>
            <a:br>
              <a:rPr lang="en-US" dirty="0">
                <a:cs typeface="Times New Roman" panose="02020603050405020304" pitchFamily="18" charset="0"/>
              </a:rPr>
            </a:b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Combines suspects, clues, and evidence into probabilities</a:t>
            </a:r>
            <a:br>
              <a:rPr lang="en-US" dirty="0">
                <a:cs typeface="Times New Roman" panose="02020603050405020304" pitchFamily="18" charset="0"/>
              </a:rPr>
            </a:b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Demonstrates </a:t>
            </a:r>
            <a:r>
              <a:rPr lang="en-US" b="1" dirty="0">
                <a:cs typeface="Times New Roman" panose="02020603050405020304" pitchFamily="18" charset="0"/>
              </a:rPr>
              <a:t>Bayesian inference in practice</a:t>
            </a:r>
            <a:br>
              <a:rPr lang="en-US" b="1" dirty="0">
                <a:cs typeface="Times New Roman" panose="02020603050405020304" pitchFamily="18" charset="0"/>
              </a:rPr>
            </a:br>
            <a:br>
              <a:rPr lang="en-US" b="1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Bridges </a:t>
            </a:r>
            <a:r>
              <a:rPr lang="en-US" b="1" dirty="0">
                <a:cs typeface="Times New Roman" panose="02020603050405020304" pitchFamily="18" charset="0"/>
              </a:rPr>
              <a:t>storytelling, probability, and AI education</a:t>
            </a:r>
            <a:br>
              <a:rPr lang="en-US" b="1" dirty="0">
                <a:cs typeface="Times New Roman" panose="02020603050405020304" pitchFamily="18" charset="0"/>
              </a:rPr>
            </a:br>
            <a:br>
              <a:rPr lang="en-US" b="1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A fun yet powerful way to explore reasoning under uncertainty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2F046-1119-71D7-B54F-FB4EDF7C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6341" y="6391838"/>
            <a:ext cx="8825659" cy="466162"/>
          </a:xfrm>
        </p:spPr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27036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95-15A8-EC6E-A661-1786A2B8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5FE086-2BBF-7002-AA48-6E74B4F73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274813"/>
              </p:ext>
            </p:extLst>
          </p:nvPr>
        </p:nvGraphicFramePr>
        <p:xfrm>
          <a:off x="704850" y="2381250"/>
          <a:ext cx="10782300" cy="41529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40625275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86331397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6587055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Serial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0331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Sadia Islam Mou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2131724642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206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Naima Zaman Roshni</a:t>
                      </a:r>
                      <a:endParaRPr lang="en-BD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2212628042</a:t>
                      </a:r>
                      <a:endParaRPr lang="en-BD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377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Hridy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Chowdhury</a:t>
                      </a:r>
                      <a:endParaRPr lang="en-B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2014159642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98436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Tarif Shahriar</a:t>
                      </a:r>
                      <a:endParaRPr lang="en-B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1821113042</a:t>
                      </a:r>
                      <a:endParaRPr lang="en-B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8858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2052-8DEB-9E68-2986-92E48EC6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8812" y="6398686"/>
            <a:ext cx="7040088" cy="592664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0424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7CDD-6331-2B9C-C2E4-2F89CA4A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C0AF-2309-B517-8B5F-D9D282E2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62" y="2308485"/>
            <a:ext cx="10238282" cy="4017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investigations, clues are often incomplete, uncertain, or conflicting.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reasoning struggles to combine such evidence into clear conclusions.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Mystery_Solver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Bayesian Networks to connect suspects and evidence.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new clue updates the probabilities of guilt.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 interface to visualize how evidence changes belief.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86BFF-31ED-D4A3-B724-D84D18C0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0264" y="6474284"/>
            <a:ext cx="7713460" cy="383716"/>
          </a:xfrm>
        </p:spPr>
        <p:txBody>
          <a:bodyPr/>
          <a:lstStyle/>
          <a:p>
            <a:pPr algn="ctr"/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91427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571B-DD79-30ED-5C13-44E9562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Bayesian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6872-37D1-2828-5BB5-F173073C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03" y="2471573"/>
            <a:ext cx="10670462" cy="4032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Bayesian Networks?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graphical models: nodes = variables, edges = dependencies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cause–effect relationships in a Directed Acyclic Graph (DAG)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Conditional Probability Tables (CPTs) to quantify relationships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belief updating when new evidence is observed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41867-11FB-753F-9548-A84EB09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4954" y="6391838"/>
            <a:ext cx="9942767" cy="466162"/>
          </a:xfrm>
        </p:spPr>
        <p:txBody>
          <a:bodyPr/>
          <a:lstStyle/>
          <a:p>
            <a:pPr algn="ctr"/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299028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8648-5810-34E6-CE4D-25616028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Bayesian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93AF-D6D2-3502-E31B-A8FD3408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Bayesian Networks?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Clues in a mystery are often uncertain or incomplete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 can combine many clues together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new clue updates suspect probabilities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who is most likely guilty in a clear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8AE20-2F04-38F2-5E51-069B4855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0832" y="6580097"/>
            <a:ext cx="8354290" cy="277903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83061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2467-C8D7-9DEC-09B2-0C117370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Bayes’ Theorem in Action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F79C0-7B28-1179-8533-162E14B87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328084"/>
                <a:ext cx="10427446" cy="39203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200" b="1" dirty="0"/>
                  <a:t>Formula:</a:t>
                </a:r>
                <a:r>
                  <a:rPr lang="en-US" sz="2200" dirty="0"/>
                  <a:t> </a:t>
                </a:r>
                <a:r>
                  <a:rPr lang="en-US" dirty="0"/>
                  <a:t>P(H|E)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b="1" dirty="0"/>
                  <a:t>Example (Midnight Gala):</a:t>
                </a:r>
              </a:p>
              <a:p>
                <a:pPr fontAlgn="base">
                  <a:buFont typeface="Wingdings" panose="05000000000000000000" pitchFamily="2" charset="2"/>
                  <a:buChar char="§"/>
                </a:pPr>
                <a:r>
                  <a:rPr lang="en-US" dirty="0"/>
                  <a:t>Prior = 20% each suspect.</a:t>
                </a:r>
              </a:p>
              <a:p>
                <a:pPr fontAlgn="base">
                  <a:buFont typeface="Wingdings" panose="05000000000000000000" pitchFamily="2" charset="2"/>
                  <a:buChar char="§"/>
                </a:pPr>
                <a:r>
                  <a:rPr lang="en-US" dirty="0"/>
                  <a:t>Evidence = Fingerprint match + weak alibi for Actress.</a:t>
                </a:r>
              </a:p>
              <a:p>
                <a:pPr fontAlgn="base">
                  <a:buFont typeface="Wingdings" panose="05000000000000000000" pitchFamily="2" charset="2"/>
                  <a:buChar char="§"/>
                </a:pPr>
                <a:r>
                  <a:rPr lang="en-US" dirty="0"/>
                  <a:t>Posterior ∝ P(</a:t>
                </a:r>
                <a:r>
                  <a:rPr lang="en-US" dirty="0" err="1"/>
                  <a:t>Fingerprint∣Actress</a:t>
                </a:r>
                <a:r>
                  <a:rPr lang="en-US" dirty="0"/>
                  <a:t>)×P(</a:t>
                </a:r>
                <a:r>
                  <a:rPr lang="en-US" dirty="0" err="1"/>
                  <a:t>WeakAlibi∣Actress</a:t>
                </a:r>
                <a:r>
                  <a:rPr lang="en-US" dirty="0"/>
                  <a:t>)×P(Actress)</a:t>
                </a:r>
              </a:p>
              <a:p>
                <a:pPr fontAlgn="base">
                  <a:buFont typeface="Wingdings" panose="05000000000000000000" pitchFamily="2" charset="2"/>
                  <a:buChar char="§"/>
                </a:pPr>
                <a:r>
                  <a:rPr lang="en-US" dirty="0"/>
                  <a:t>Normalize across all suspects → Updated probabilities.</a:t>
                </a:r>
                <a:br>
                  <a:rPr lang="en-US" sz="2000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F79C0-7B28-1179-8533-162E14B87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328084"/>
                <a:ext cx="10427446" cy="3920315"/>
              </a:xfr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DBF7C-7718-AAB6-E669-278712BD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9807" y="6391838"/>
            <a:ext cx="8550806" cy="466162"/>
          </a:xfrm>
        </p:spPr>
        <p:txBody>
          <a:bodyPr/>
          <a:lstStyle/>
          <a:p>
            <a:pPr algn="ctr"/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9569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1713-FA19-7ED1-0E80-D8B0541A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them in </a:t>
            </a:r>
            <a:r>
              <a:rPr lang="en-US" dirty="0" err="1"/>
              <a:t>Mystery_Solver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CAE6-E053-B0DC-B387-AB54D958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b="1" dirty="0"/>
              <a:t>Root Node</a:t>
            </a:r>
            <a:r>
              <a:rPr lang="en-US" sz="1700" dirty="0"/>
              <a:t>: </a:t>
            </a:r>
            <a:r>
              <a:rPr lang="en-US" sz="1700" i="1" dirty="0" err="1"/>
              <a:t>GuiltyParty</a:t>
            </a:r>
            <a:r>
              <a:rPr lang="en-US" sz="1700" dirty="0"/>
              <a:t> (which suspect is guilty)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b="1" dirty="0"/>
              <a:t>Evidence Nodes</a:t>
            </a:r>
            <a:r>
              <a:rPr lang="en-US" sz="1700" dirty="0"/>
              <a:t>: Alibis, Fingerprints, Motive, Witness, Security Footage, etc.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b="1" dirty="0"/>
              <a:t>Inference</a:t>
            </a:r>
            <a:r>
              <a:rPr lang="en-US" sz="1700" dirty="0"/>
              <a:t>: When a clue is added, the BN updates the posterior probabilities for each suspect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Implemented with </a:t>
            </a:r>
            <a:r>
              <a:rPr lang="en-US" sz="1700" b="1" dirty="0" err="1"/>
              <a:t>pgmpy</a:t>
            </a:r>
            <a:r>
              <a:rPr lang="en-US" sz="1700" dirty="0"/>
              <a:t> for inference + </a:t>
            </a:r>
            <a:r>
              <a:rPr lang="en-US" sz="1700" b="1" dirty="0" err="1"/>
              <a:t>Streamlit</a:t>
            </a:r>
            <a:r>
              <a:rPr lang="en-US" sz="1700" dirty="0"/>
              <a:t> for interactive visualization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5AF7D-73F0-0695-5CF2-321C7BE6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3877" y="6601388"/>
            <a:ext cx="7074443" cy="25661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293223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97B3-9188-A2F6-49F1-EBA702A8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EC2A-AB86-0E6A-5D92-36DC7689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3349" y="6546432"/>
            <a:ext cx="7592290" cy="309188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63CE4-FFAD-2FDF-FA16-A7B197872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275" t="34142" r="668" b="45164"/>
          <a:stretch>
            <a:fillRect/>
          </a:stretch>
        </p:blipFill>
        <p:spPr>
          <a:xfrm>
            <a:off x="971549" y="3080084"/>
            <a:ext cx="10706101" cy="22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5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3335-328B-2A3D-E659-3B86406A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Scenario 1(The Midnight Gala Heist)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728F-2BA3-2053-8F0B-7E6EDB55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74437"/>
            <a:ext cx="9379696" cy="3805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Evidence Collected</a:t>
            </a:r>
            <a:endParaRPr lang="en-US" sz="14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Alibi A: No, Alibi B: Yes, Alibi C: No, Alibi D: Yes, Alibi E: No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Witness Statement: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Fingerprint Match: D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Security Footage: No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Weapon Used: Hacking Device</a:t>
            </a:r>
          </a:p>
          <a:p>
            <a:pPr marL="0" indent="0">
              <a:buNone/>
            </a:pPr>
            <a:r>
              <a:rPr lang="en-US" sz="1400" b="1" dirty="0"/>
              <a:t>Inference Result</a:t>
            </a:r>
            <a:endParaRPr lang="en-US" sz="14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Highest probability: The Famous Actress – 60.91%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Others: Curator 15.23%, Retired Thief 10.75%, Guard 8.93%, Billionaire 4.18%</a:t>
            </a:r>
          </a:p>
          <a:p>
            <a:pPr marL="0" indent="0">
              <a:buNone/>
            </a:pPr>
            <a:r>
              <a:rPr lang="en-US" sz="1400" b="1" dirty="0"/>
              <a:t>Explanation</a:t>
            </a:r>
            <a:endParaRPr lang="en-US" sz="14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Actress seen near display, weak alibi → most likely culprit.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Posterior belief updated with witness + fingerprint evidence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E981F-DF7D-E818-E797-6E58D5FE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5832" y="6279247"/>
            <a:ext cx="7077940" cy="706964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79750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</TotalTime>
  <Words>1147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Courier New</vt:lpstr>
      <vt:lpstr>Times New Roman</vt:lpstr>
      <vt:lpstr>Wingdings</vt:lpstr>
      <vt:lpstr>Wingdings 3</vt:lpstr>
      <vt:lpstr>Ion Boardroom</vt:lpstr>
      <vt:lpstr>Mystery_Solver: A Bayesian Network-Based Mystery Solver Application</vt:lpstr>
      <vt:lpstr>Group Members</vt:lpstr>
      <vt:lpstr>Introduction &amp; Motivation </vt:lpstr>
      <vt:lpstr>Background: Bayesian Networks </vt:lpstr>
      <vt:lpstr>Background: Bayesian Networks </vt:lpstr>
      <vt:lpstr>Bayes’ Theorem in Action</vt:lpstr>
      <vt:lpstr>How we use them in Mystery_Solver </vt:lpstr>
      <vt:lpstr>Bayesian Network Model </vt:lpstr>
      <vt:lpstr>Scenario 1(The Midnight Gala Heist)</vt:lpstr>
      <vt:lpstr>Scenario 1(The Midnight Gala Heist)</vt:lpstr>
      <vt:lpstr>Scenario 2(The Poisoned Stage) </vt:lpstr>
      <vt:lpstr>Scenario 2(The Poisoned Stage) </vt:lpstr>
      <vt:lpstr>System Architecture &amp; Implementation</vt:lpstr>
      <vt:lpstr>System Architecture &amp; Implementation</vt:lpstr>
      <vt:lpstr>Discussion </vt:lpstr>
      <vt:lpstr>Limitations</vt:lpstr>
      <vt:lpstr>Future Work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Sadia Islam Mou</dc:creator>
  <cp:lastModifiedBy>Sadia Islam Mou</cp:lastModifiedBy>
  <cp:revision>5</cp:revision>
  <dcterms:created xsi:type="dcterms:W3CDTF">2025-08-16T15:50:36Z</dcterms:created>
  <dcterms:modified xsi:type="dcterms:W3CDTF">2025-08-17T18:43:20Z</dcterms:modified>
</cp:coreProperties>
</file>