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4"/>
  </p:notesMasterIdLst>
  <p:sldIdLst>
    <p:sldId id="422" r:id="rId2"/>
    <p:sldId id="423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3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1227"/>
    <a:srgbClr val="010813"/>
    <a:srgbClr val="354152"/>
    <a:srgbClr val="010219"/>
    <a:srgbClr val="0C1B1E"/>
    <a:srgbClr val="FBDE33"/>
    <a:srgbClr val="011131"/>
    <a:srgbClr val="565656"/>
    <a:srgbClr val="3D3D3D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6866" autoAdjust="0"/>
  </p:normalViewPr>
  <p:slideViewPr>
    <p:cSldViewPr snapToObjects="1">
      <p:cViewPr>
        <p:scale>
          <a:sx n="136" d="100"/>
          <a:sy n="136" d="100"/>
        </p:scale>
        <p:origin x="360" y="-738"/>
      </p:cViewPr>
      <p:guideLst>
        <p:guide orient="horz" pos="1616"/>
        <p:guide pos="3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1C08-4AB5-406C-97F4-A374AEFAEE2E}" type="datetimeFigureOut">
              <a:rPr lang="fr-FR" smtClean="0"/>
              <a:pPr/>
              <a:t>22/10/2017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C922B-6008-4485-B13C-C002F69A5D6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aseline="0" dirty="0" smtClean="0"/>
              <a:t>8 minutes est le seuil limite pour faire des analyses VBM avec l’anatomique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C922B-6008-4485-B13C-C002F69A5D6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88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aseline="0" dirty="0" smtClean="0"/>
              <a:t>8 minutes est le seuil limite pour faire des analyses VBM avec l’anatomique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C922B-6008-4485-B13C-C002F69A5D6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84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78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77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6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72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59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22/10/2017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9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22/10/2017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42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22/10/2017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08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22/10/2017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88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22/10/2017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19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09A-3EA2-4818-A1C5-19F344E75E2C}" type="datetimeFigureOut">
              <a:rPr lang="fr-FR" smtClean="0"/>
              <a:pPr/>
              <a:t>22/10/2017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55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009A-3EA2-4818-A1C5-19F344E75E2C}" type="datetimeFigureOut">
              <a:rPr lang="fr-FR" smtClean="0"/>
              <a:pPr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1F10B-3B54-40B2-BB78-72D7287E6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3892968" y="2316948"/>
            <a:ext cx="424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158" name="Text Box 18"/>
          <p:cNvSpPr txBox="1">
            <a:spLocks noChangeArrowheads="1"/>
          </p:cNvSpPr>
          <p:nvPr/>
        </p:nvSpPr>
        <p:spPr bwMode="auto">
          <a:xfrm>
            <a:off x="3757962" y="1596868"/>
            <a:ext cx="439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5am</a:t>
            </a:r>
          </a:p>
        </p:txBody>
      </p:sp>
      <p:sp>
        <p:nvSpPr>
          <p:cNvPr id="160" name="Text Box 21"/>
          <p:cNvSpPr txBox="1">
            <a:spLocks noChangeArrowheads="1"/>
          </p:cNvSpPr>
          <p:nvPr/>
        </p:nvSpPr>
        <p:spPr bwMode="auto">
          <a:xfrm>
            <a:off x="4514046" y="1596868"/>
            <a:ext cx="439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8am</a:t>
            </a:r>
          </a:p>
        </p:txBody>
      </p:sp>
      <p:sp>
        <p:nvSpPr>
          <p:cNvPr id="182" name="Text Box 80"/>
          <p:cNvSpPr txBox="1">
            <a:spLocks noChangeArrowheads="1"/>
          </p:cNvSpPr>
          <p:nvPr/>
        </p:nvSpPr>
        <p:spPr bwMode="auto">
          <a:xfrm>
            <a:off x="3114859" y="1099776"/>
            <a:ext cx="52375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2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MRI Session</a:t>
            </a:r>
            <a:endParaRPr lang="en-GB" altLang="fr-FR" sz="1200" b="1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>
            <a:off x="7092412" y="2316948"/>
            <a:ext cx="11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4008437" y="2080758"/>
            <a:ext cx="323850" cy="430212"/>
          </a:xfrm>
          <a:prstGeom prst="rect">
            <a:avLst/>
          </a:prstGeom>
          <a:pattFill prst="pct50">
            <a:fgClr>
              <a:schemeClr val="accent5">
                <a:lumMod val="50000"/>
              </a:schemeClr>
            </a:fgClr>
            <a:bgClr>
              <a:schemeClr val="accent5">
                <a:lumMod val="75000"/>
              </a:schemeClr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RS</a:t>
            </a:r>
            <a:r>
              <a:rPr lang="en-GB" altLang="fr-FR" sz="1100" baseline="-25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  <a:endParaRPr lang="en-GB" altLang="fr-FR" sz="1100" baseline="-25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7" name="Rectangle 36"/>
          <p:cNvSpPr>
            <a:spLocks noChangeArrowheads="1"/>
          </p:cNvSpPr>
          <p:nvPr/>
        </p:nvSpPr>
        <p:spPr bwMode="auto">
          <a:xfrm>
            <a:off x="4428207" y="2080758"/>
            <a:ext cx="1080000" cy="430212"/>
          </a:xfrm>
          <a:prstGeom prst="rect">
            <a:avLst/>
          </a:prstGeom>
          <a:solidFill>
            <a:srgbClr val="031227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Nap slot </a:t>
            </a:r>
            <a:r>
              <a:rPr lang="en-GB" altLang="fr-FR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(45 min)</a:t>
            </a:r>
            <a:endParaRPr lang="en-GB" altLang="fr-FR" sz="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8" name="Rectangle 38"/>
          <p:cNvSpPr>
            <a:spLocks noChangeArrowheads="1"/>
          </p:cNvSpPr>
          <p:nvPr/>
        </p:nvSpPr>
        <p:spPr bwMode="auto">
          <a:xfrm>
            <a:off x="5972336" y="2080758"/>
            <a:ext cx="323850" cy="430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05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DST</a:t>
            </a:r>
            <a:r>
              <a:rPr lang="en-GB" altLang="fr-FR" sz="1050" baseline="-250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endParaRPr lang="en-GB" altLang="fr-FR" sz="1050" baseline="-25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9" name="Rectangle 39"/>
          <p:cNvSpPr>
            <a:spLocks noChangeArrowheads="1"/>
          </p:cNvSpPr>
          <p:nvPr/>
        </p:nvSpPr>
        <p:spPr bwMode="auto">
          <a:xfrm>
            <a:off x="5587323" y="2080758"/>
            <a:ext cx="323850" cy="430212"/>
          </a:xfrm>
          <a:prstGeom prst="rect">
            <a:avLst/>
          </a:prstGeom>
          <a:pattFill prst="pct50">
            <a:fgClr>
              <a:schemeClr val="accent5">
                <a:lumMod val="50000"/>
              </a:schemeClr>
            </a:fgClr>
            <a:bgClr>
              <a:schemeClr val="accent5">
                <a:lumMod val="75000"/>
              </a:schemeClr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RS</a:t>
            </a:r>
            <a:r>
              <a:rPr lang="en-GB" altLang="fr-FR" sz="1100" baseline="-25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endParaRPr lang="en-GB" altLang="fr-FR" sz="1100" baseline="-25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0" name="Rectangle 46"/>
          <p:cNvSpPr>
            <a:spLocks noChangeArrowheads="1"/>
          </p:cNvSpPr>
          <p:nvPr/>
        </p:nvSpPr>
        <p:spPr bwMode="auto">
          <a:xfrm>
            <a:off x="7405234" y="2080758"/>
            <a:ext cx="323850" cy="430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05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DST</a:t>
            </a:r>
            <a:r>
              <a:rPr lang="en-GB" altLang="fr-FR" sz="1050" baseline="-250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  <a:endParaRPr lang="en-GB" altLang="fr-FR" sz="1050" baseline="-25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1" name="Rectangle 47"/>
          <p:cNvSpPr>
            <a:spLocks noChangeArrowheads="1"/>
          </p:cNvSpPr>
          <p:nvPr/>
        </p:nvSpPr>
        <p:spPr bwMode="auto">
          <a:xfrm>
            <a:off x="7000189" y="2080758"/>
            <a:ext cx="323850" cy="430212"/>
          </a:xfrm>
          <a:prstGeom prst="rect">
            <a:avLst/>
          </a:prstGeom>
          <a:pattFill prst="pct50">
            <a:fgClr>
              <a:schemeClr val="accent5">
                <a:lumMod val="50000"/>
              </a:schemeClr>
            </a:fgClr>
            <a:bgClr>
              <a:schemeClr val="accent5">
                <a:lumMod val="75000"/>
              </a:schemeClr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RS</a:t>
            </a:r>
            <a:r>
              <a:rPr lang="en-GB" altLang="fr-FR" sz="1100" baseline="-25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  <a:endParaRPr lang="en-GB" altLang="fr-FR" sz="1100" baseline="-25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Text Box 53"/>
          <p:cNvSpPr txBox="1">
            <a:spLocks noChangeArrowheads="1"/>
          </p:cNvSpPr>
          <p:nvPr/>
        </p:nvSpPr>
        <p:spPr bwMode="auto">
          <a:xfrm>
            <a:off x="5505853" y="1786463"/>
            <a:ext cx="67037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latin typeface="Roboto" pitchFamily="2" charset="0"/>
                <a:ea typeface="Roboto" pitchFamily="2" charset="0"/>
              </a:rPr>
              <a:t>Post-nap</a:t>
            </a:r>
            <a:endParaRPr lang="en-GB" altLang="fr-FR" sz="7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7807047" y="2083499"/>
            <a:ext cx="323850" cy="4290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b="1" dirty="0">
                <a:latin typeface="Roboto" pitchFamily="2" charset="0"/>
                <a:ea typeface="Roboto" pitchFamily="2" charset="0"/>
              </a:rPr>
              <a:t>T1</a:t>
            </a:r>
            <a:endParaRPr lang="en-GB" altLang="fr-FR" sz="1100" b="1" baseline="-25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4" name="Text Box 53"/>
          <p:cNvSpPr txBox="1">
            <a:spLocks noChangeArrowheads="1"/>
          </p:cNvSpPr>
          <p:nvPr/>
        </p:nvSpPr>
        <p:spPr bwMode="auto">
          <a:xfrm>
            <a:off x="3974253" y="2552747"/>
            <a:ext cx="40267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700" i="1" dirty="0" smtClean="0">
                <a:latin typeface="Roboto" pitchFamily="2" charset="0"/>
                <a:ea typeface="Roboto" pitchFamily="2" charset="0"/>
              </a:rPr>
              <a:t>6 min</a:t>
            </a:r>
            <a:endParaRPr lang="en-GB" altLang="fr-FR" sz="700" i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6" name="Text Box 53"/>
          <p:cNvSpPr txBox="1">
            <a:spLocks noChangeArrowheads="1"/>
          </p:cNvSpPr>
          <p:nvPr/>
        </p:nvSpPr>
        <p:spPr bwMode="auto">
          <a:xfrm>
            <a:off x="3584555" y="2547879"/>
            <a:ext cx="40267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700" i="1" dirty="0" smtClean="0">
                <a:latin typeface="Roboto" pitchFamily="2" charset="0"/>
                <a:ea typeface="Roboto" pitchFamily="2" charset="0"/>
              </a:rPr>
              <a:t>2 min</a:t>
            </a:r>
            <a:endParaRPr lang="en-GB" altLang="fr-FR" sz="700" i="1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7785647" y="2552747"/>
            <a:ext cx="402674" cy="200055"/>
            <a:chOff x="7713859" y="3046521"/>
            <a:chExt cx="402674" cy="200055"/>
          </a:xfrm>
        </p:grpSpPr>
        <p:sp>
          <p:nvSpPr>
            <p:cNvPr id="137" name="Line 50"/>
            <p:cNvSpPr>
              <a:spLocks noChangeShapeType="1"/>
            </p:cNvSpPr>
            <p:nvPr/>
          </p:nvSpPr>
          <p:spPr bwMode="auto">
            <a:xfrm flipV="1">
              <a:off x="7747271" y="3068960"/>
              <a:ext cx="32385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38" name="Text Box 53"/>
            <p:cNvSpPr txBox="1">
              <a:spLocks noChangeArrowheads="1"/>
            </p:cNvSpPr>
            <p:nvPr/>
          </p:nvSpPr>
          <p:spPr bwMode="auto">
            <a:xfrm>
              <a:off x="7713859" y="3046521"/>
              <a:ext cx="402674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700" i="1" dirty="0" smtClean="0">
                  <a:latin typeface="Roboto" pitchFamily="2" charset="0"/>
                  <a:ea typeface="Roboto" pitchFamily="2" charset="0"/>
                </a:rPr>
                <a:t>8 min</a:t>
              </a:r>
              <a:endParaRPr lang="en-GB" altLang="fr-FR" sz="700" i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143" name="Text Box 53"/>
          <p:cNvSpPr txBox="1">
            <a:spLocks noChangeArrowheads="1"/>
          </p:cNvSpPr>
          <p:nvPr/>
        </p:nvSpPr>
        <p:spPr bwMode="auto">
          <a:xfrm>
            <a:off x="3522819" y="1797028"/>
            <a:ext cx="6062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latin typeface="Roboto" pitchFamily="2" charset="0"/>
                <a:ea typeface="Roboto" pitchFamily="2" charset="0"/>
              </a:rPr>
              <a:t>Pre-nap</a:t>
            </a:r>
            <a:endParaRPr lang="en-GB" altLang="fr-FR" sz="7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1" name="Text Box 21"/>
          <p:cNvSpPr txBox="1">
            <a:spLocks noChangeArrowheads="1"/>
          </p:cNvSpPr>
          <p:nvPr/>
        </p:nvSpPr>
        <p:spPr bwMode="auto">
          <a:xfrm>
            <a:off x="3522819" y="1596868"/>
            <a:ext cx="4411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 smtClean="0">
                <a:latin typeface="Roboto" pitchFamily="2" charset="0"/>
                <a:ea typeface="Roboto" pitchFamily="2" charset="0"/>
              </a:rPr>
              <a:t>1pm</a:t>
            </a:r>
            <a:endParaRPr lang="en-GB" altLang="fr-FR" sz="1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3" name="Line 13"/>
          <p:cNvSpPr>
            <a:spLocks noChangeShapeType="1"/>
          </p:cNvSpPr>
          <p:nvPr/>
        </p:nvSpPr>
        <p:spPr bwMode="auto">
          <a:xfrm>
            <a:off x="3203924" y="2312876"/>
            <a:ext cx="68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123" name="Line 50"/>
          <p:cNvSpPr>
            <a:spLocks noChangeShapeType="1"/>
          </p:cNvSpPr>
          <p:nvPr/>
        </p:nvSpPr>
        <p:spPr bwMode="auto">
          <a:xfrm flipV="1">
            <a:off x="4020583" y="2568976"/>
            <a:ext cx="323850" cy="0"/>
          </a:xfrm>
          <a:prstGeom prst="line">
            <a:avLst/>
          </a:prstGeom>
          <a:ln w="635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5" name="Line 50"/>
          <p:cNvSpPr>
            <a:spLocks noChangeShapeType="1"/>
          </p:cNvSpPr>
          <p:nvPr/>
        </p:nvSpPr>
        <p:spPr bwMode="auto">
          <a:xfrm flipV="1">
            <a:off x="3606236" y="2568976"/>
            <a:ext cx="3238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3" name="Line 67"/>
          <p:cNvSpPr>
            <a:spLocks noChangeShapeType="1"/>
          </p:cNvSpPr>
          <p:nvPr/>
        </p:nvSpPr>
        <p:spPr bwMode="auto">
          <a:xfrm flipH="1" flipV="1">
            <a:off x="5490927" y="2660602"/>
            <a:ext cx="0" cy="21446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122" name="Text Box 70"/>
          <p:cNvSpPr txBox="1">
            <a:spLocks noChangeArrowheads="1"/>
          </p:cNvSpPr>
          <p:nvPr/>
        </p:nvSpPr>
        <p:spPr bwMode="auto">
          <a:xfrm>
            <a:off x="4788024" y="2842004"/>
            <a:ext cx="88870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25400" dist="38100" dir="2700000" algn="tl" rotWithShape="0">
              <a:schemeClr val="tx1">
                <a:lumMod val="50000"/>
                <a:lumOff val="50000"/>
                <a:alpha val="10000"/>
              </a:scheme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Awakening in NREM sleep</a:t>
            </a:r>
            <a:endParaRPr lang="en-GB" altLang="fr-FR" sz="900" i="1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116478" y="3376299"/>
            <a:ext cx="47678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5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950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DST</a:t>
            </a:r>
            <a:r>
              <a:rPr lang="en-US" sz="95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950" dirty="0">
                <a:latin typeface="Roboto Light" panose="02000000000000000000" pitchFamily="2" charset="0"/>
                <a:ea typeface="Roboto Light" panose="02000000000000000000" pitchFamily="2" charset="0"/>
              </a:rPr>
              <a:t>= </a:t>
            </a:r>
            <a:r>
              <a:rPr lang="en-US" sz="95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descending </a:t>
            </a:r>
            <a:r>
              <a:rPr lang="en-US" sz="95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lang="en-US" sz="95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ubtraction </a:t>
            </a:r>
            <a:r>
              <a:rPr lang="en-US" sz="950" dirty="0">
                <a:latin typeface="Roboto Light" panose="02000000000000000000" pitchFamily="2" charset="0"/>
                <a:ea typeface="Roboto Light" panose="02000000000000000000" pitchFamily="2" charset="0"/>
              </a:rPr>
              <a:t>t</a:t>
            </a:r>
            <a:r>
              <a:rPr lang="en-US" sz="95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ask; </a:t>
            </a:r>
            <a:r>
              <a:rPr lang="en-US" sz="950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RS</a:t>
            </a:r>
            <a:r>
              <a:rPr lang="en-US" sz="95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= resting-state fMRI scan; </a:t>
            </a:r>
            <a:r>
              <a:rPr lang="en-US" sz="950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T1</a:t>
            </a:r>
            <a:r>
              <a:rPr lang="en-US" sz="95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= structural scan </a:t>
            </a:r>
            <a:endParaRPr lang="en-US" sz="95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3604613" y="2082345"/>
            <a:ext cx="323850" cy="430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05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DST</a:t>
            </a:r>
            <a:r>
              <a:rPr lang="en-GB" altLang="fr-FR" sz="1050" baseline="-250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  <a:endParaRPr lang="en-GB" altLang="fr-FR" sz="1050" baseline="-25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1" name="Line 67"/>
          <p:cNvSpPr>
            <a:spLocks noChangeShapeType="1"/>
          </p:cNvSpPr>
          <p:nvPr/>
        </p:nvSpPr>
        <p:spPr bwMode="auto">
          <a:xfrm flipH="1" flipV="1">
            <a:off x="3347864" y="2674396"/>
            <a:ext cx="0" cy="21446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52" name="Text Box 70"/>
          <p:cNvSpPr txBox="1">
            <a:spLocks noChangeArrowheads="1"/>
          </p:cNvSpPr>
          <p:nvPr/>
        </p:nvSpPr>
        <p:spPr bwMode="auto">
          <a:xfrm>
            <a:off x="3233187" y="2842768"/>
            <a:ext cx="77525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25400" dist="38100" dir="2700000" algn="tl" rotWithShape="0">
              <a:schemeClr val="tx1">
                <a:lumMod val="50000"/>
                <a:lumOff val="50000"/>
                <a:alpha val="10000"/>
              </a:scheme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EEG + MRI</a:t>
            </a:r>
            <a:endParaRPr lang="en-GB" altLang="fr-FR" sz="900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</a:t>
            </a:r>
            <a:r>
              <a:rPr lang="en-GB" altLang="fr-FR" sz="9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nstallation</a:t>
            </a:r>
            <a:endParaRPr lang="en-GB" altLang="fr-FR" sz="900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3" name="Line 67"/>
          <p:cNvSpPr>
            <a:spLocks noChangeShapeType="1"/>
          </p:cNvSpPr>
          <p:nvPr/>
        </p:nvSpPr>
        <p:spPr bwMode="auto">
          <a:xfrm flipH="1" flipV="1">
            <a:off x="6660232" y="2662242"/>
            <a:ext cx="0" cy="21446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54" name="Text Box 70"/>
          <p:cNvSpPr txBox="1">
            <a:spLocks noChangeArrowheads="1"/>
          </p:cNvSpPr>
          <p:nvPr/>
        </p:nvSpPr>
        <p:spPr bwMode="auto">
          <a:xfrm>
            <a:off x="5974412" y="2843644"/>
            <a:ext cx="97410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25400" dist="38100" dir="2700000" algn="tl" rotWithShape="0">
              <a:schemeClr val="tx1">
                <a:lumMod val="50000"/>
                <a:lumOff val="50000"/>
                <a:alpha val="10000"/>
              </a:scheme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- Dream </a:t>
            </a:r>
            <a:r>
              <a:rPr lang="en-GB" altLang="fr-FR" sz="9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report </a:t>
            </a:r>
            <a:r>
              <a:rPr lang="en-GB" altLang="fr-FR" sz="9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- Comic </a:t>
            </a:r>
            <a:r>
              <a:rPr lang="en-GB" altLang="fr-FR" sz="9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recall</a:t>
            </a:r>
            <a:endParaRPr lang="en-GB" altLang="fr-FR" sz="900" i="1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6356301" y="2244940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6397255" y="2043450"/>
            <a:ext cx="53009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800" dirty="0" smtClean="0">
                <a:latin typeface="Roboto" pitchFamily="2" charset="0"/>
                <a:ea typeface="Roboto" pitchFamily="2" charset="0"/>
              </a:rPr>
              <a:t>15 min</a:t>
            </a:r>
            <a:endParaRPr lang="en-GB" altLang="fr-FR" sz="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43045" y="1376774"/>
            <a:ext cx="1876500" cy="2222387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1243046" y="1585194"/>
            <a:ext cx="4411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8pm</a:t>
            </a: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2191092" y="1585194"/>
            <a:ext cx="439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5am</a:t>
            </a:r>
          </a:p>
        </p:txBody>
      </p:sp>
      <p:sp>
        <p:nvSpPr>
          <p:cNvPr id="64" name="Text Box 79"/>
          <p:cNvSpPr txBox="1">
            <a:spLocks noChangeArrowheads="1"/>
          </p:cNvSpPr>
          <p:nvPr/>
        </p:nvSpPr>
        <p:spPr bwMode="auto">
          <a:xfrm>
            <a:off x="1243674" y="1115162"/>
            <a:ext cx="1875871" cy="261610"/>
          </a:xfrm>
          <a:prstGeom prst="rect">
            <a:avLst/>
          </a:prstGeom>
          <a:solidFill>
            <a:srgbClr val="010813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spc="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Sleep Unit</a:t>
            </a: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2684838" y="1585194"/>
            <a:ext cx="439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8am</a:t>
            </a:r>
          </a:p>
        </p:txBody>
      </p:sp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1273266" y="2074998"/>
            <a:ext cx="953907" cy="43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PARTIAL SLEEP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DEPRIVATION</a:t>
            </a:r>
            <a:endParaRPr lang="en-GB" altLang="fr-FR" sz="1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2318322" y="2073662"/>
            <a:ext cx="725422" cy="432000"/>
          </a:xfrm>
          <a:prstGeom prst="rect">
            <a:avLst/>
          </a:prstGeom>
          <a:solidFill>
            <a:schemeClr val="bg2">
              <a:lumMod val="1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Sleep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slot</a:t>
            </a:r>
            <a:r>
              <a:rPr lang="en-GB" altLang="fr-FR" sz="1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GB" altLang="fr-FR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(3 h)</a:t>
            </a:r>
            <a:endParaRPr lang="en-GB" altLang="fr-FR" sz="11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H="1" flipV="1">
            <a:off x="1437553" y="2668305"/>
            <a:ext cx="0" cy="21446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1309064" y="2836677"/>
            <a:ext cx="1105548" cy="369332"/>
          </a:xfrm>
          <a:prstGeom prst="rect">
            <a:avLst/>
          </a:prstGeom>
          <a:solidFill>
            <a:srgbClr val="35415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Cognitive and personality tests</a:t>
            </a:r>
            <a:endParaRPr lang="en-GB" altLang="fr-FR" sz="9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43674" y="1376772"/>
            <a:ext cx="725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NIGHT</a:t>
            </a:r>
            <a:endParaRPr lang="en-US" sz="9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0" name="Rectangle 76"/>
          <p:cNvSpPr>
            <a:spLocks noChangeArrowheads="1"/>
          </p:cNvSpPr>
          <p:nvPr/>
        </p:nvSpPr>
        <p:spPr bwMode="auto">
          <a:xfrm>
            <a:off x="1243046" y="1115161"/>
            <a:ext cx="7109375" cy="2484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latin typeface="Roboto" pitchFamily="2" charset="0"/>
              <a:ea typeface="Roboto" pitchFamily="2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3118755" y="1376772"/>
            <a:ext cx="725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DAY</a:t>
            </a:r>
            <a:endParaRPr lang="en-US" sz="9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3312248" y="2504100"/>
            <a:ext cx="349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9346" y="1376772"/>
            <a:ext cx="2181097" cy="2305706"/>
          </a:xfrm>
          <a:prstGeom prst="rect">
            <a:avLst/>
          </a:pr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157" name="Text Box 17"/>
          <p:cNvSpPr txBox="1">
            <a:spLocks noChangeArrowheads="1"/>
          </p:cNvSpPr>
          <p:nvPr/>
        </p:nvSpPr>
        <p:spPr bwMode="auto">
          <a:xfrm>
            <a:off x="469127" y="1768877"/>
            <a:ext cx="4411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8pm</a:t>
            </a:r>
          </a:p>
        </p:txBody>
      </p:sp>
      <p:sp>
        <p:nvSpPr>
          <p:cNvPr id="158" name="Text Box 18"/>
          <p:cNvSpPr txBox="1">
            <a:spLocks noChangeArrowheads="1"/>
          </p:cNvSpPr>
          <p:nvPr/>
        </p:nvSpPr>
        <p:spPr bwMode="auto">
          <a:xfrm>
            <a:off x="1439652" y="1768877"/>
            <a:ext cx="439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5am</a:t>
            </a:r>
          </a:p>
        </p:txBody>
      </p:sp>
      <p:sp>
        <p:nvSpPr>
          <p:cNvPr id="160" name="Text Box 21"/>
          <p:cNvSpPr txBox="1">
            <a:spLocks noChangeArrowheads="1"/>
          </p:cNvSpPr>
          <p:nvPr/>
        </p:nvSpPr>
        <p:spPr bwMode="auto">
          <a:xfrm>
            <a:off x="2195736" y="1768877"/>
            <a:ext cx="439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8am</a:t>
            </a:r>
          </a:p>
        </p:txBody>
      </p:sp>
      <p:sp>
        <p:nvSpPr>
          <p:cNvPr id="181" name="Text Box 79"/>
          <p:cNvSpPr txBox="1">
            <a:spLocks noChangeArrowheads="1"/>
          </p:cNvSpPr>
          <p:nvPr/>
        </p:nvSpPr>
        <p:spPr bwMode="auto">
          <a:xfrm>
            <a:off x="450077" y="1099778"/>
            <a:ext cx="2180680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200" spc="1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Sleep </a:t>
            </a:r>
            <a:r>
              <a:rPr lang="en-GB" altLang="fr-FR" sz="1200" spc="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Unit</a:t>
            </a:r>
            <a:endParaRPr lang="en-GB" altLang="fr-FR" sz="1200" spc="1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82" name="Text Box 80"/>
          <p:cNvSpPr txBox="1">
            <a:spLocks noChangeArrowheads="1"/>
          </p:cNvSpPr>
          <p:nvPr/>
        </p:nvSpPr>
        <p:spPr bwMode="auto">
          <a:xfrm>
            <a:off x="2630757" y="1099776"/>
            <a:ext cx="572400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200" spc="1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Neuroimaging </a:t>
            </a:r>
            <a:r>
              <a:rPr lang="en-GB" altLang="fr-FR" sz="1200" spc="1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Center</a:t>
            </a:r>
            <a:endParaRPr lang="en-GB" altLang="fr-FR" sz="1200" spc="100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80" name="Rectangle 76"/>
          <p:cNvSpPr>
            <a:spLocks noChangeArrowheads="1"/>
          </p:cNvSpPr>
          <p:nvPr/>
        </p:nvSpPr>
        <p:spPr bwMode="auto">
          <a:xfrm>
            <a:off x="446628" y="1099776"/>
            <a:ext cx="7920000" cy="259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latin typeface="Roboto" pitchFamily="2" charset="0"/>
              <a:ea typeface="Roboto" pitchFamily="2" charset="0"/>
            </a:endParaRPr>
          </a:p>
        </p:txBody>
      </p:sp>
      <p:sp>
        <p:nvSpPr>
          <p:cNvPr id="67" name="Rectangle 37"/>
          <p:cNvSpPr>
            <a:spLocks noChangeArrowheads="1"/>
          </p:cNvSpPr>
          <p:nvPr/>
        </p:nvSpPr>
        <p:spPr bwMode="auto">
          <a:xfrm>
            <a:off x="469126" y="2220840"/>
            <a:ext cx="970525" cy="43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Partial sleep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deprivation</a:t>
            </a:r>
            <a:endParaRPr lang="en-GB" altLang="fr-FR" sz="11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7" name="Rectangle 37"/>
          <p:cNvSpPr>
            <a:spLocks noChangeArrowheads="1"/>
          </p:cNvSpPr>
          <p:nvPr/>
        </p:nvSpPr>
        <p:spPr bwMode="auto">
          <a:xfrm>
            <a:off x="1548026" y="2219504"/>
            <a:ext cx="1006616" cy="43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Sleep slot</a:t>
            </a:r>
            <a:r>
              <a:rPr lang="en-GB" altLang="fr-FR" sz="14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GB" altLang="fr-FR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(3 h)</a:t>
            </a:r>
            <a:endParaRPr lang="en-GB" altLang="fr-FR" sz="11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2669727" y="1775605"/>
            <a:ext cx="51328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 smtClean="0">
                <a:latin typeface="Roboto" pitchFamily="2" charset="0"/>
                <a:ea typeface="Roboto" pitchFamily="2" charset="0"/>
              </a:rPr>
              <a:t>12pm</a:t>
            </a:r>
            <a:endParaRPr lang="en-GB" altLang="fr-FR" sz="1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>
            <a:off x="6851647" y="2504100"/>
            <a:ext cx="133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3407782" y="2218350"/>
            <a:ext cx="323850" cy="430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050" b="1" dirty="0">
                <a:latin typeface="Roboto" pitchFamily="2" charset="0"/>
                <a:ea typeface="Roboto" pitchFamily="2" charset="0"/>
              </a:rPr>
              <a:t>DST</a:t>
            </a:r>
            <a:r>
              <a:rPr lang="en-GB" altLang="fr-FR" sz="1050" b="1" baseline="-25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3811606" y="2216763"/>
            <a:ext cx="323850" cy="430212"/>
          </a:xfrm>
          <a:prstGeom prst="rect">
            <a:avLst/>
          </a:prstGeom>
          <a:pattFill prst="pct50">
            <a:fgClr>
              <a:schemeClr val="bg2">
                <a:lumMod val="10000"/>
              </a:schemeClr>
            </a:fgClr>
            <a:bgClr>
              <a:schemeClr val="bg2">
                <a:lumMod val="50000"/>
              </a:schemeClr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RS</a:t>
            </a:r>
            <a:r>
              <a:rPr lang="en-GB" altLang="fr-FR" sz="1100" b="1" baseline="-2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1</a:t>
            </a:r>
          </a:p>
        </p:txBody>
      </p:sp>
      <p:sp>
        <p:nvSpPr>
          <p:cNvPr id="107" name="Rectangle 36"/>
          <p:cNvSpPr>
            <a:spLocks noChangeArrowheads="1"/>
          </p:cNvSpPr>
          <p:nvPr/>
        </p:nvSpPr>
        <p:spPr bwMode="auto">
          <a:xfrm>
            <a:off x="4231376" y="2216763"/>
            <a:ext cx="1153592" cy="430212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200" b="1" dirty="0" smtClean="0">
                <a:solidFill>
                  <a:schemeClr val="bg2">
                    <a:lumMod val="10000"/>
                  </a:schemeClr>
                </a:solidFill>
                <a:latin typeface="Roboto" pitchFamily="2" charset="0"/>
                <a:ea typeface="Roboto" pitchFamily="2" charset="0"/>
              </a:rPr>
              <a:t>Nap slot </a:t>
            </a:r>
            <a:r>
              <a:rPr lang="en-GB" altLang="fr-FR" sz="800" dirty="0" smtClean="0">
                <a:solidFill>
                  <a:schemeClr val="bg2">
                    <a:lumMod val="10000"/>
                  </a:schemeClr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GB" altLang="fr-FR" sz="800" dirty="0" smtClean="0">
                <a:latin typeface="Roboto" pitchFamily="2" charset="0"/>
                <a:ea typeface="Roboto" pitchFamily="2" charset="0"/>
              </a:rPr>
              <a:t>40 min)</a:t>
            </a:r>
            <a:endParaRPr lang="en-GB" altLang="fr-FR" sz="800" dirty="0">
              <a:solidFill>
                <a:schemeClr val="bg2">
                  <a:lumMod val="1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8" name="Rectangle 38"/>
          <p:cNvSpPr>
            <a:spLocks noChangeArrowheads="1"/>
          </p:cNvSpPr>
          <p:nvPr/>
        </p:nvSpPr>
        <p:spPr bwMode="auto">
          <a:xfrm>
            <a:off x="5868508" y="2216763"/>
            <a:ext cx="323850" cy="430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050" b="1" dirty="0">
                <a:latin typeface="Roboto" pitchFamily="2" charset="0"/>
                <a:ea typeface="Roboto" pitchFamily="2" charset="0"/>
              </a:rPr>
              <a:t>DST</a:t>
            </a:r>
            <a:r>
              <a:rPr lang="en-GB" altLang="fr-FR" sz="1050" b="1" baseline="-25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  <p:sp>
        <p:nvSpPr>
          <p:cNvPr id="109" name="Rectangle 39"/>
          <p:cNvSpPr>
            <a:spLocks noChangeArrowheads="1"/>
          </p:cNvSpPr>
          <p:nvPr/>
        </p:nvSpPr>
        <p:spPr bwMode="auto">
          <a:xfrm>
            <a:off x="5483495" y="2216763"/>
            <a:ext cx="323850" cy="430212"/>
          </a:xfrm>
          <a:prstGeom prst="rect">
            <a:avLst/>
          </a:prstGeom>
          <a:pattFill prst="pct50">
            <a:fgClr>
              <a:schemeClr val="bg2">
                <a:lumMod val="10000"/>
              </a:schemeClr>
            </a:fgClr>
            <a:bgClr>
              <a:schemeClr val="bg2">
                <a:lumMod val="50000"/>
              </a:schemeClr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RS</a:t>
            </a:r>
            <a:r>
              <a:rPr lang="en-GB" altLang="fr-FR" sz="1100" b="1" baseline="-2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2</a:t>
            </a:r>
          </a:p>
        </p:txBody>
      </p:sp>
      <p:sp>
        <p:nvSpPr>
          <p:cNvPr id="110" name="Rectangle 46"/>
          <p:cNvSpPr>
            <a:spLocks noChangeArrowheads="1"/>
          </p:cNvSpPr>
          <p:nvPr/>
        </p:nvSpPr>
        <p:spPr bwMode="auto">
          <a:xfrm>
            <a:off x="7248856" y="2216763"/>
            <a:ext cx="323850" cy="430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050" b="1" dirty="0">
                <a:latin typeface="Roboto" pitchFamily="2" charset="0"/>
                <a:ea typeface="Roboto" pitchFamily="2" charset="0"/>
              </a:rPr>
              <a:t>DST</a:t>
            </a:r>
            <a:r>
              <a:rPr lang="en-GB" altLang="fr-FR" sz="1050" b="1" baseline="-25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  <p:sp>
        <p:nvSpPr>
          <p:cNvPr id="111" name="Rectangle 47"/>
          <p:cNvSpPr>
            <a:spLocks noChangeArrowheads="1"/>
          </p:cNvSpPr>
          <p:nvPr/>
        </p:nvSpPr>
        <p:spPr bwMode="auto">
          <a:xfrm>
            <a:off x="6843811" y="2216763"/>
            <a:ext cx="323850" cy="430212"/>
          </a:xfrm>
          <a:prstGeom prst="rect">
            <a:avLst/>
          </a:prstGeom>
          <a:pattFill prst="pct50">
            <a:fgClr>
              <a:schemeClr val="bg2">
                <a:lumMod val="10000"/>
              </a:schemeClr>
            </a:fgClr>
            <a:bgClr>
              <a:schemeClr val="bg2">
                <a:lumMod val="50000"/>
              </a:schemeClr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RS</a:t>
            </a:r>
            <a:r>
              <a:rPr lang="en-GB" altLang="fr-FR" sz="1100" b="1" baseline="-2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</a:t>
            </a:r>
          </a:p>
        </p:txBody>
      </p:sp>
      <p:sp>
        <p:nvSpPr>
          <p:cNvPr id="114" name="Text Box 53"/>
          <p:cNvSpPr txBox="1">
            <a:spLocks noChangeArrowheads="1"/>
          </p:cNvSpPr>
          <p:nvPr/>
        </p:nvSpPr>
        <p:spPr bwMode="auto">
          <a:xfrm>
            <a:off x="5375483" y="1958472"/>
            <a:ext cx="67037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latin typeface="Roboto" pitchFamily="2" charset="0"/>
                <a:ea typeface="Roboto" pitchFamily="2" charset="0"/>
              </a:rPr>
              <a:t>Post-nap</a:t>
            </a:r>
            <a:endParaRPr lang="en-GB" altLang="fr-FR" sz="7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7650669" y="2219504"/>
            <a:ext cx="323850" cy="429059"/>
          </a:xfrm>
          <a:prstGeom prst="rect">
            <a:avLst/>
          </a:prstGeom>
          <a:pattFill prst="pct50">
            <a:fgClr>
              <a:schemeClr val="bg2">
                <a:lumMod val="50000"/>
              </a:schemeClr>
            </a:fgClr>
            <a:bgClr>
              <a:schemeClr val="bg2">
                <a:lumMod val="90000"/>
              </a:schemeClr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1100" b="1" dirty="0">
                <a:latin typeface="Roboto" pitchFamily="2" charset="0"/>
                <a:ea typeface="Roboto" pitchFamily="2" charset="0"/>
              </a:rPr>
              <a:t>T1</a:t>
            </a:r>
            <a:endParaRPr lang="en-GB" altLang="fr-FR" sz="1100" b="1" baseline="-25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4" name="Text Box 53"/>
          <p:cNvSpPr txBox="1">
            <a:spLocks noChangeArrowheads="1"/>
          </p:cNvSpPr>
          <p:nvPr/>
        </p:nvSpPr>
        <p:spPr bwMode="auto">
          <a:xfrm>
            <a:off x="3800605" y="2680713"/>
            <a:ext cx="40267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700" i="1" dirty="0" smtClean="0">
                <a:latin typeface="Roboto" pitchFamily="2" charset="0"/>
                <a:ea typeface="Roboto" pitchFamily="2" charset="0"/>
              </a:rPr>
              <a:t>6 min</a:t>
            </a:r>
            <a:endParaRPr lang="en-GB" altLang="fr-FR" sz="700" i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6" name="Text Box 53"/>
          <p:cNvSpPr txBox="1">
            <a:spLocks noChangeArrowheads="1"/>
          </p:cNvSpPr>
          <p:nvPr/>
        </p:nvSpPr>
        <p:spPr bwMode="auto">
          <a:xfrm>
            <a:off x="3382557" y="2683884"/>
            <a:ext cx="40267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700" i="1" dirty="0" smtClean="0">
                <a:latin typeface="Roboto" pitchFamily="2" charset="0"/>
                <a:ea typeface="Roboto" pitchFamily="2" charset="0"/>
              </a:rPr>
              <a:t>2 min</a:t>
            </a:r>
            <a:endParaRPr lang="en-GB" altLang="fr-FR" sz="700" i="1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7625710" y="2672259"/>
            <a:ext cx="402674" cy="200055"/>
            <a:chOff x="7712570" y="3030028"/>
            <a:chExt cx="402674" cy="200055"/>
          </a:xfrm>
        </p:grpSpPr>
        <p:sp>
          <p:nvSpPr>
            <p:cNvPr id="137" name="Line 50"/>
            <p:cNvSpPr>
              <a:spLocks noChangeShapeType="1"/>
            </p:cNvSpPr>
            <p:nvPr/>
          </p:nvSpPr>
          <p:spPr bwMode="auto">
            <a:xfrm flipV="1">
              <a:off x="7747271" y="3068960"/>
              <a:ext cx="32385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38" name="Text Box 53"/>
            <p:cNvSpPr txBox="1">
              <a:spLocks noChangeArrowheads="1"/>
            </p:cNvSpPr>
            <p:nvPr/>
          </p:nvSpPr>
          <p:spPr bwMode="auto">
            <a:xfrm>
              <a:off x="7712570" y="3030028"/>
              <a:ext cx="402674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700" i="1" dirty="0" smtClean="0">
                  <a:latin typeface="Roboto" pitchFamily="2" charset="0"/>
                  <a:ea typeface="Roboto" pitchFamily="2" charset="0"/>
                </a:rPr>
                <a:t>8 min</a:t>
              </a:r>
              <a:endParaRPr lang="en-GB" altLang="fr-FR" sz="700" i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143" name="Text Box 53"/>
          <p:cNvSpPr txBox="1">
            <a:spLocks noChangeArrowheads="1"/>
          </p:cNvSpPr>
          <p:nvPr/>
        </p:nvSpPr>
        <p:spPr bwMode="auto">
          <a:xfrm>
            <a:off x="3325359" y="1960914"/>
            <a:ext cx="6062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latin typeface="Roboto" pitchFamily="2" charset="0"/>
                <a:ea typeface="Roboto" pitchFamily="2" charset="0"/>
              </a:rPr>
              <a:t>Pre-nap</a:t>
            </a:r>
            <a:endParaRPr lang="en-GB" altLang="fr-FR" sz="7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1" name="Text Box 21"/>
          <p:cNvSpPr txBox="1">
            <a:spLocks noChangeArrowheads="1"/>
          </p:cNvSpPr>
          <p:nvPr/>
        </p:nvSpPr>
        <p:spPr bwMode="auto">
          <a:xfrm>
            <a:off x="3311860" y="1768877"/>
            <a:ext cx="4411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 smtClean="0">
                <a:latin typeface="Roboto" pitchFamily="2" charset="0"/>
                <a:ea typeface="Roboto" pitchFamily="2" charset="0"/>
              </a:rPr>
              <a:t>1pm</a:t>
            </a:r>
            <a:endParaRPr lang="en-GB" altLang="fr-FR" sz="1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226348" y="2431869"/>
            <a:ext cx="468000" cy="0"/>
          </a:xfrm>
          <a:prstGeom prst="straightConnector1">
            <a:avLst/>
          </a:prstGeom>
          <a:ln w="9525">
            <a:solidFill>
              <a:schemeClr val="tx2">
                <a:lumMod val="95000"/>
                <a:lumOff val="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 Box 53"/>
          <p:cNvSpPr txBox="1">
            <a:spLocks noChangeArrowheads="1"/>
          </p:cNvSpPr>
          <p:nvPr/>
        </p:nvSpPr>
        <p:spPr bwMode="auto">
          <a:xfrm>
            <a:off x="6313719" y="2279195"/>
            <a:ext cx="5300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700" dirty="0" smtClean="0">
                <a:latin typeface="Roboto" pitchFamily="2" charset="0"/>
                <a:ea typeface="Roboto" pitchFamily="2" charset="0"/>
              </a:rPr>
              <a:t>15 min</a:t>
            </a:r>
            <a:endParaRPr lang="en-GB" altLang="fr-FR" sz="7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3" name="Line 13"/>
          <p:cNvSpPr>
            <a:spLocks noChangeShapeType="1"/>
          </p:cNvSpPr>
          <p:nvPr/>
        </p:nvSpPr>
        <p:spPr bwMode="auto">
          <a:xfrm>
            <a:off x="2807876" y="2504100"/>
            <a:ext cx="64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123" name="Line 50"/>
          <p:cNvSpPr>
            <a:spLocks noChangeShapeType="1"/>
          </p:cNvSpPr>
          <p:nvPr/>
        </p:nvSpPr>
        <p:spPr bwMode="auto">
          <a:xfrm flipV="1">
            <a:off x="3828796" y="2717574"/>
            <a:ext cx="323850" cy="0"/>
          </a:xfrm>
          <a:prstGeom prst="line">
            <a:avLst/>
          </a:prstGeom>
          <a:ln w="635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5" name="Line 50"/>
          <p:cNvSpPr>
            <a:spLocks noChangeShapeType="1"/>
          </p:cNvSpPr>
          <p:nvPr/>
        </p:nvSpPr>
        <p:spPr bwMode="auto">
          <a:xfrm flipV="1">
            <a:off x="3414449" y="2717574"/>
            <a:ext cx="3238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5" name="Line 67"/>
          <p:cNvSpPr>
            <a:spLocks noChangeShapeType="1"/>
          </p:cNvSpPr>
          <p:nvPr/>
        </p:nvSpPr>
        <p:spPr bwMode="auto">
          <a:xfrm flipH="1" flipV="1">
            <a:off x="2843808" y="2756354"/>
            <a:ext cx="0" cy="21446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2715319" y="2924726"/>
            <a:ext cx="77525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EEG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</a:t>
            </a:r>
            <a:r>
              <a:rPr lang="en-GB" altLang="fr-FR" sz="9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nstallation</a:t>
            </a:r>
            <a:endParaRPr lang="en-GB" altLang="fr-FR" sz="900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13" name="Line 67"/>
          <p:cNvSpPr>
            <a:spLocks noChangeShapeType="1"/>
          </p:cNvSpPr>
          <p:nvPr/>
        </p:nvSpPr>
        <p:spPr bwMode="auto">
          <a:xfrm flipH="1" flipV="1">
            <a:off x="5392143" y="2744924"/>
            <a:ext cx="0" cy="21446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122" name="Text Box 70"/>
          <p:cNvSpPr txBox="1">
            <a:spLocks noChangeArrowheads="1"/>
          </p:cNvSpPr>
          <p:nvPr/>
        </p:nvSpPr>
        <p:spPr bwMode="auto">
          <a:xfrm>
            <a:off x="4689240" y="2926326"/>
            <a:ext cx="88870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Awakening in NREM sleep</a:t>
            </a:r>
            <a:endParaRPr lang="en-GB" altLang="fr-FR" sz="900" i="1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17" name="Text Box 75"/>
          <p:cNvSpPr txBox="1">
            <a:spLocks noChangeArrowheads="1"/>
          </p:cNvSpPr>
          <p:nvPr/>
        </p:nvSpPr>
        <p:spPr bwMode="auto">
          <a:xfrm>
            <a:off x="7463297" y="3244914"/>
            <a:ext cx="853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 smtClean="0">
                <a:latin typeface="Roboto" pitchFamily="2" charset="0"/>
                <a:ea typeface="Roboto" pitchFamily="2" charset="0"/>
              </a:rPr>
              <a:t>Functional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1000" dirty="0" smtClean="0">
                <a:latin typeface="Roboto" pitchFamily="2" charset="0"/>
                <a:ea typeface="Roboto" pitchFamily="2" charset="0"/>
              </a:rPr>
              <a:t>scans (T2*)</a:t>
            </a:r>
            <a:endParaRPr lang="en-GB" altLang="fr-FR" sz="1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7192834" y="3292542"/>
            <a:ext cx="252000" cy="324000"/>
          </a:xfrm>
          <a:prstGeom prst="rect">
            <a:avLst/>
          </a:prstGeom>
          <a:pattFill prst="pct50">
            <a:fgClr>
              <a:schemeClr val="bg2">
                <a:lumMod val="10000"/>
              </a:schemeClr>
            </a:fgClr>
            <a:bgClr>
              <a:schemeClr val="bg2">
                <a:lumMod val="50000"/>
              </a:schemeClr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fr-FR" sz="1600" baseline="-250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4" name="Line 67"/>
          <p:cNvSpPr>
            <a:spLocks noChangeShapeType="1"/>
          </p:cNvSpPr>
          <p:nvPr/>
        </p:nvSpPr>
        <p:spPr bwMode="auto">
          <a:xfrm flipH="1" flipV="1">
            <a:off x="663634" y="2753394"/>
            <a:ext cx="0" cy="21446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>
              <a:latin typeface="Roboto" pitchFamily="2" charset="0"/>
              <a:ea typeface="Roboto" pitchFamily="2" charset="0"/>
            </a:endParaRPr>
          </a:p>
        </p:txBody>
      </p:sp>
      <p:sp>
        <p:nvSpPr>
          <p:cNvPr id="95" name="Text Box 70"/>
          <p:cNvSpPr txBox="1">
            <a:spLocks noChangeArrowheads="1"/>
          </p:cNvSpPr>
          <p:nvPr/>
        </p:nvSpPr>
        <p:spPr bwMode="auto">
          <a:xfrm>
            <a:off x="535145" y="2921766"/>
            <a:ext cx="684000" cy="369332"/>
          </a:xfrm>
          <a:prstGeom prst="rect">
            <a:avLst/>
          </a:prstGeom>
          <a:solidFill>
            <a:srgbClr val="3D3D3D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900" dirty="0" smtClean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training</a:t>
            </a:r>
            <a:endParaRPr lang="en-GB" altLang="fr-FR" sz="900" dirty="0">
              <a:solidFill>
                <a:schemeClr val="bg1">
                  <a:lumMod val="85000"/>
                </a:schemeClr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69127" y="1376769"/>
            <a:ext cx="75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NIGHT</a:t>
            </a:r>
            <a:endParaRPr lang="en-US" sz="12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2634206" y="1371546"/>
            <a:ext cx="61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</a:rPr>
              <a:t>DAY</a:t>
            </a:r>
            <a:endParaRPr lang="en-US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27784" y="3465743"/>
            <a:ext cx="426268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Roboto" pitchFamily="2" charset="0"/>
                <a:ea typeface="Roboto" pitchFamily="2" charset="0"/>
              </a:rPr>
              <a:t>RS = Resting-State ; DST = Descending Subtraction Task ; T1 = Structural scan</a:t>
            </a:r>
            <a:endParaRPr lang="en-US" sz="9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7707</TotalTime>
  <Words>177</Words>
  <Application>Microsoft Office PowerPoint</Application>
  <PresentationFormat>Affichage à l'écran (4:3)</PresentationFormat>
  <Paragraphs>72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Roboto Light</vt:lpstr>
      <vt:lpstr>Roboto Medium</vt:lpstr>
      <vt:lpstr>Office Theme</vt:lpstr>
      <vt:lpstr>Présentation PowerPoint</vt:lpstr>
      <vt:lpstr>Présentation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</dc:creator>
  <cp:lastModifiedBy>Raphael Vallat</cp:lastModifiedBy>
  <cp:revision>2683</cp:revision>
  <dcterms:created xsi:type="dcterms:W3CDTF">2013-05-22T08:40:30Z</dcterms:created>
  <dcterms:modified xsi:type="dcterms:W3CDTF">2017-10-22T16:40:31Z</dcterms:modified>
</cp:coreProperties>
</file>