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6647" autoAdjust="0"/>
  </p:normalViewPr>
  <p:slideViewPr>
    <p:cSldViewPr snapToGrid="0" showGuides="1">
      <p:cViewPr>
        <p:scale>
          <a:sx n="106" d="100"/>
          <a:sy n="106" d="100"/>
        </p:scale>
        <p:origin x="2382" y="-306"/>
      </p:cViewPr>
      <p:guideLst>
        <p:guide pos="2160"/>
        <p:guide orient="horz"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6796-3BFE-4867-9ABD-08B4C222DE7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C82-51D9-4A92-8134-6523EF785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1621191"/>
            <a:ext cx="5829300" cy="3448756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7" indent="0" algn="ctr">
              <a:buNone/>
              <a:defRPr sz="1500"/>
            </a:lvl2pPr>
            <a:lvl3pPr marL="685834" indent="0" algn="ctr">
              <a:buNone/>
              <a:defRPr sz="1350"/>
            </a:lvl3pPr>
            <a:lvl4pPr marL="1028751" indent="0" algn="ctr">
              <a:buNone/>
              <a:defRPr sz="1200"/>
            </a:lvl4pPr>
            <a:lvl5pPr marL="1371668" indent="0" algn="ctr">
              <a:buNone/>
              <a:defRPr sz="1200"/>
            </a:lvl5pPr>
            <a:lvl6pPr marL="1714584" indent="0" algn="ctr">
              <a:buNone/>
              <a:defRPr sz="1200"/>
            </a:lvl6pPr>
            <a:lvl7pPr marL="2057503" indent="0" algn="ctr">
              <a:buNone/>
              <a:defRPr sz="1200"/>
            </a:lvl7pPr>
            <a:lvl8pPr marL="2400418" indent="0" algn="ctr">
              <a:buNone/>
              <a:defRPr sz="1200"/>
            </a:lvl8pPr>
            <a:lvl9pPr marL="2743335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1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9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3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50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4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8" indent="0">
              <a:buNone/>
              <a:defRPr sz="1200" b="1"/>
            </a:lvl5pPr>
            <a:lvl6pPr marL="1714584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18" indent="0">
              <a:buNone/>
              <a:defRPr sz="1200" b="1"/>
            </a:lvl8pPr>
            <a:lvl9pPr marL="2743335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5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50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4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8" indent="0">
              <a:buNone/>
              <a:defRPr sz="1200" b="1"/>
            </a:lvl5pPr>
            <a:lvl6pPr marL="1714584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18" indent="0">
              <a:buNone/>
              <a:defRPr sz="1200" b="1"/>
            </a:lvl8pPr>
            <a:lvl9pPr marL="2743335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5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6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4" indent="0">
              <a:buNone/>
              <a:defRPr sz="900"/>
            </a:lvl3pPr>
            <a:lvl4pPr marL="1028751" indent="0">
              <a:buNone/>
              <a:defRPr sz="750"/>
            </a:lvl4pPr>
            <a:lvl5pPr marL="1371668" indent="0">
              <a:buNone/>
              <a:defRPr sz="750"/>
            </a:lvl5pPr>
            <a:lvl6pPr marL="1714584" indent="0">
              <a:buNone/>
              <a:defRPr sz="750"/>
            </a:lvl6pPr>
            <a:lvl7pPr marL="2057503" indent="0">
              <a:buNone/>
              <a:defRPr sz="750"/>
            </a:lvl7pPr>
            <a:lvl8pPr marL="2400418" indent="0">
              <a:buNone/>
              <a:defRPr sz="750"/>
            </a:lvl8pPr>
            <a:lvl9pPr marL="2743335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6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7" indent="0">
              <a:buNone/>
              <a:defRPr sz="2100"/>
            </a:lvl2pPr>
            <a:lvl3pPr marL="685834" indent="0">
              <a:buNone/>
              <a:defRPr sz="1800"/>
            </a:lvl3pPr>
            <a:lvl4pPr marL="1028751" indent="0">
              <a:buNone/>
              <a:defRPr sz="1500"/>
            </a:lvl4pPr>
            <a:lvl5pPr marL="1371668" indent="0">
              <a:buNone/>
              <a:defRPr sz="1500"/>
            </a:lvl5pPr>
            <a:lvl6pPr marL="1714584" indent="0">
              <a:buNone/>
              <a:defRPr sz="1500"/>
            </a:lvl6pPr>
            <a:lvl7pPr marL="2057503" indent="0">
              <a:buNone/>
              <a:defRPr sz="1500"/>
            </a:lvl7pPr>
            <a:lvl8pPr marL="2400418" indent="0">
              <a:buNone/>
              <a:defRPr sz="1500"/>
            </a:lvl8pPr>
            <a:lvl9pPr marL="2743335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4" indent="0">
              <a:buNone/>
              <a:defRPr sz="900"/>
            </a:lvl3pPr>
            <a:lvl4pPr marL="1028751" indent="0">
              <a:buNone/>
              <a:defRPr sz="750"/>
            </a:lvl4pPr>
            <a:lvl5pPr marL="1371668" indent="0">
              <a:buNone/>
              <a:defRPr sz="750"/>
            </a:lvl5pPr>
            <a:lvl6pPr marL="1714584" indent="0">
              <a:buNone/>
              <a:defRPr sz="750"/>
            </a:lvl6pPr>
            <a:lvl7pPr marL="2057503" indent="0">
              <a:buNone/>
              <a:defRPr sz="750"/>
            </a:lvl7pPr>
            <a:lvl8pPr marL="2400418" indent="0">
              <a:buNone/>
              <a:defRPr sz="750"/>
            </a:lvl8pPr>
            <a:lvl9pPr marL="2743335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400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3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68583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5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2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09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6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3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0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7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3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7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4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8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4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3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18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5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3520867" y="2694551"/>
            <a:ext cx="803306" cy="17094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 droite 3"/>
          <p:cNvSpPr/>
          <p:nvPr/>
        </p:nvSpPr>
        <p:spPr>
          <a:xfrm>
            <a:off x="2129280" y="3611421"/>
            <a:ext cx="2066711" cy="457200"/>
          </a:xfrm>
          <a:prstGeom prst="rightArrow">
            <a:avLst/>
          </a:prstGeom>
          <a:gradFill flip="none" rotWithShape="1">
            <a:gsLst>
              <a:gs pos="42000">
                <a:srgbClr val="222A35"/>
              </a:gs>
              <a:gs pos="100000">
                <a:srgbClr val="ADB9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834" y="2940022"/>
            <a:ext cx="1332000" cy="180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experience</a:t>
            </a:r>
            <a:endParaRPr lang="en-US" sz="16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1005" y="3121532"/>
            <a:ext cx="1332000" cy="1439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recall</a:t>
            </a:r>
            <a:endParaRPr lang="en-US" sz="1600" dirty="0">
              <a:solidFill>
                <a:schemeClr val="tx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24852" y="3709216"/>
            <a:ext cx="2071135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9" i="1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Memory encoding</a:t>
            </a:r>
            <a:endParaRPr lang="en-US" sz="1099" i="1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92282" y="4890053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9102" y="5270769"/>
            <a:ext cx="1761472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Salience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Highly emotional and/or bizarre dreams will be better recalled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135012" y="2455267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01271" y="1614846"/>
            <a:ext cx="1768563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Repression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 are not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sufficiently disguised to pass the censor will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 entirely repressed and therefore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forgotten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165790" y="3251421"/>
            <a:ext cx="0" cy="3600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0726" y="1705292"/>
            <a:ext cx="1746000" cy="155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Stage-shift hypothesis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Better recall in REM sleep, which is functionally closer to wakefulness than NREM sleep</a:t>
            </a:r>
          </a:p>
          <a:p>
            <a:pPr algn="just"/>
            <a:r>
              <a:rPr lang="en-US" sz="1099" b="1" dirty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 inertia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Cognitive and memory abilities are impaired in the first minutes following awakening, especially from N3 sleep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323393" y="5001145"/>
            <a:ext cx="1786209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Arousal-retrieval model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Encoding of dream content into long-term memory is possible if 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 period of wakefulness occur just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dreaming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content is salient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 interference occurs during the recall process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165790" y="4044015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53819" y="4424730"/>
            <a:ext cx="1800000" cy="109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memory trace remains so long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 there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(i.e.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dreamer must voluntarily pay attention to the dream immediately after awakening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05243" y="2694551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0484" y="1991739"/>
            <a:ext cx="1752341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Life-style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thinner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boundaries result in higher dream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5296697" y="4628126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3973797" y="5435126"/>
            <a:ext cx="264009" cy="16236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6" idx="3"/>
          </p:cNvCxnSpPr>
          <p:nvPr/>
        </p:nvCxnSpPr>
        <p:spPr>
          <a:xfrm flipH="1">
            <a:off x="2060574" y="5597498"/>
            <a:ext cx="2190438" cy="1176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147</Words>
  <Application>Microsoft Office PowerPoint</Application>
  <PresentationFormat>Format A4 (210 x 297 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Open Sans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118</cp:revision>
  <cp:lastPrinted>2017-09-13T16:26:27Z</cp:lastPrinted>
  <dcterms:created xsi:type="dcterms:W3CDTF">2017-08-10T09:13:42Z</dcterms:created>
  <dcterms:modified xsi:type="dcterms:W3CDTF">2017-09-19T12:55:44Z</dcterms:modified>
</cp:coreProperties>
</file>