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orient="horz" pos="22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4"/>
    <a:srgbClr val="D5E8DE"/>
    <a:srgbClr val="BFBFBF"/>
    <a:srgbClr val="98A0A0"/>
    <a:srgbClr val="CFD4C5"/>
    <a:srgbClr val="FAFAFA"/>
    <a:srgbClr val="EFF1C5"/>
    <a:srgbClr val="FCE6D1"/>
    <a:srgbClr val="E8ECFF"/>
    <a:srgbClr val="FF8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638" y="-390"/>
      </p:cViewPr>
      <p:guideLst>
        <p:guide pos="720"/>
        <p:guide pos="363"/>
        <p:guide orient="horz"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16DEE-3A8F-4F5F-BC8A-781D73994B3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C791-2321-4DCF-9D2C-E7F1BBA9AF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C791-2321-4DCF-9D2C-E7F1BBA9A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62A3-B0AD-49DF-81FB-999F6C5A04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387012"/>
            <a:ext cx="6564010" cy="3738441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459203"/>
            <a:ext cx="1080000" cy="10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3959213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1459203"/>
            <a:ext cx="5256000" cy="1080000"/>
          </a:xfrm>
          <a:prstGeom prst="roundRect">
            <a:avLst>
              <a:gd name="adj" fmla="val 288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interest in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dreams and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creativity</a:t>
            </a:r>
            <a:endParaRPr lang="en-US" sz="1300" i="1" dirty="0" smtClean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Specific personality traits such as openness to experience, absorption, and thin boundaries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No differences in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memory abilities</a:t>
            </a:r>
            <a:endParaRPr lang="en-US" sz="1300" i="1" dirty="0">
              <a:solidFill>
                <a:schemeClr val="tx1"/>
              </a:solidFill>
              <a:latin typeface="Helvetica Neue" panose="02000503000000020004" pitchFamily="5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2700209"/>
            <a:ext cx="5256000" cy="1080000"/>
          </a:xfrm>
          <a:prstGeom prst="roundRect">
            <a:avLst>
              <a:gd name="adj" fmla="val 4694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Higher rCBF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and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connectivity in </a:t>
            </a:r>
            <a:r>
              <a:rPr lang="en-US" sz="1300" b="1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default </a:t>
            </a:r>
            <a:r>
              <a:rPr lang="en-US" sz="1300" b="1" smtClean="0">
                <a:solidFill>
                  <a:schemeClr val="tx1"/>
                </a:solidFill>
                <a:latin typeface="Helvetica Neue" panose="02000503000000020004" pitchFamily="50"/>
              </a:rPr>
              <a:t>mode network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sleep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and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wakefulness</a:t>
            </a:r>
            <a:endParaRPr lang="en-US" sz="1300" i="1" dirty="0" smtClean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functional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connectivity between mnemonic regions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upon awakening from sleep</a:t>
            </a:r>
            <a:endParaRPr lang="en-US" sz="1300" i="1" dirty="0" smtClean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2736209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26840" y="3941213"/>
            <a:ext cx="5256000" cy="1080000"/>
          </a:xfrm>
          <a:prstGeom prst="roundRect">
            <a:avLst>
              <a:gd name="adj" fmla="val 2930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stimuli </a:t>
            </a:r>
            <a:r>
              <a:rPr lang="en-US" sz="1300" dirty="0">
                <a:solidFill>
                  <a:schemeClr val="tx1"/>
                </a:solidFill>
                <a:latin typeface="Helvetica Neue" panose="02000503000000020004" pitchFamily="50"/>
              </a:rPr>
              <a:t>during sleep and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wakefulness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More intra-sleep wakefulness and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of nocturnal awakenings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latin typeface="Helvetica Neue" panose="02000503000000020004" pitchFamily="50"/>
              </a:rPr>
              <a:t>No differences in the </a:t>
            </a:r>
            <a:r>
              <a:rPr lang="en-US" sz="13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sleep microstructure</a:t>
            </a:r>
            <a:endParaRPr lang="en-US" sz="1300" b="1" i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326840" y="1070923"/>
            <a:ext cx="53517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 panose="02000503000000020004" pitchFamily="50"/>
              </a:rPr>
              <a:t>Compared to low recallers, </a:t>
            </a:r>
            <a:r>
              <a:rPr lang="en-US" sz="14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400" b="1" dirty="0" smtClean="0">
                <a:latin typeface="Helvetica Neue" panose="02000503000000020004" pitchFamily="50"/>
              </a:rPr>
              <a:t>show:</a:t>
            </a:r>
            <a:endParaRPr lang="en-US" sz="14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0941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047964"/>
            <a:ext cx="6948000" cy="4027470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259682" y="1120650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50"/>
              </a:rPr>
              <a:t>PREVIOUS WORKS</a:t>
            </a:r>
            <a:endParaRPr lang="en-US" sz="1600" dirty="0">
              <a:latin typeface="Helvetica Neue" panose="02000503000000020004" pitchFamily="5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459203"/>
            <a:ext cx="1080000" cy="108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39406" y="1120650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PRESENT THESIS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6" y="3941213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154920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dreams, openness to experience, anxiety and creativity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2790208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Higher rCBF in the DMN during sleep and wakefulness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211269" y="2786674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functional connectivity </a:t>
            </a: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DMN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at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rest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and </a:t>
            </a: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upon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  <a:endParaRPr lang="en-US" sz="1400" b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11269" y="401321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of intra-sleep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11269" y="154920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creativity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2736209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31544" y="401321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stimuli during sleep and wakefulness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31544" y="687874"/>
            <a:ext cx="5615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50"/>
              </a:rPr>
              <a:t>Compared to low recallers, </a:t>
            </a:r>
            <a:r>
              <a:rPr lang="en-US" sz="16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600" b="1" dirty="0" smtClean="0">
                <a:latin typeface="Helvetica Neue" panose="02000503000000020004" pitchFamily="50"/>
              </a:rPr>
              <a:t>show:</a:t>
            </a:r>
            <a:endParaRPr lang="en-US" sz="16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265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146</Words>
  <Application>Microsoft Office PowerPoint</Application>
  <PresentationFormat>Personnalisé</PresentationFormat>
  <Paragraphs>19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Open Sans</vt:lpstr>
      <vt:lpstr>Wingdings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130</cp:revision>
  <dcterms:created xsi:type="dcterms:W3CDTF">2017-10-10T11:44:08Z</dcterms:created>
  <dcterms:modified xsi:type="dcterms:W3CDTF">2017-10-23T15:40:34Z</dcterms:modified>
</cp:coreProperties>
</file>