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624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4" pos="3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A86C00"/>
    <a:srgbClr val="FFF0D4"/>
    <a:srgbClr val="FFFBEF"/>
    <a:srgbClr val="FAFAFA"/>
    <a:srgbClr val="F8F8F8"/>
    <a:srgbClr val="220000"/>
    <a:srgbClr val="F8F8FD"/>
    <a:srgbClr val="F5F5F8"/>
    <a:srgbClr val="F2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93" d="100"/>
          <a:sy n="93" d="100"/>
        </p:scale>
        <p:origin x="906" y="-222"/>
      </p:cViewPr>
      <p:guideLst>
        <p:guide pos="2624"/>
        <p:guide pos="720"/>
        <p:guide pos="363"/>
        <p:guide orient="horz"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3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3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8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3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9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4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4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5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162A3-B0AD-49DF-81FB-999F6C5A04E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162A3-B0AD-49DF-81FB-999F6C5A04EE}" type="datetimeFigureOut">
              <a:rPr lang="en-US" smtClean="0"/>
              <a:t>10/10/2017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5386-E0AA-4E28-BF43-49E768235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à coins arrondis 32"/>
          <p:cNvSpPr/>
          <p:nvPr/>
        </p:nvSpPr>
        <p:spPr>
          <a:xfrm>
            <a:off x="113015" y="1047964"/>
            <a:ext cx="6948000" cy="4027470"/>
          </a:xfrm>
          <a:prstGeom prst="roundRect">
            <a:avLst>
              <a:gd name="adj" fmla="val 1133"/>
            </a:avLst>
          </a:prstGeom>
          <a:solidFill>
            <a:schemeClr val="bg1"/>
          </a:solidFill>
          <a:ln w="19050">
            <a:solidFill>
              <a:schemeClr val="accent3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/>
          <p:cNvSpPr txBox="1"/>
          <p:nvPr/>
        </p:nvSpPr>
        <p:spPr>
          <a:xfrm>
            <a:off x="1259682" y="1120650"/>
            <a:ext cx="2879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50"/>
              </a:rPr>
              <a:t>PREVIOUS WORKS</a:t>
            </a:r>
            <a:endParaRPr lang="en-US" sz="1600" dirty="0">
              <a:latin typeface="Helvetica Neue" panose="02000503000000020004" pitchFamily="5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" y="1459203"/>
            <a:ext cx="1080000" cy="10800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139406" y="1120650"/>
            <a:ext cx="2879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Neue" panose="02000503000000020004" pitchFamily="50"/>
              </a:rPr>
              <a:t>PRESENT THESIS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56" y="3941213"/>
            <a:ext cx="1044000" cy="1044000"/>
          </a:xfrm>
          <a:prstGeom prst="rect">
            <a:avLst/>
          </a:prstGeom>
        </p:spPr>
      </p:pic>
      <p:sp>
        <p:nvSpPr>
          <p:cNvPr id="15" name="Rectangle à coins arrondis 14"/>
          <p:cNvSpPr/>
          <p:nvPr/>
        </p:nvSpPr>
        <p:spPr>
          <a:xfrm>
            <a:off x="1331819" y="1549203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AFAFA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Higher interest in dreams, openness to experience, anxiety and creativity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1331819" y="2790208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AFAFA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Higher rCBF in the DMN during sleep and wakefulness </a:t>
            </a:r>
          </a:p>
        </p:txBody>
      </p:sp>
      <p:sp>
        <p:nvSpPr>
          <p:cNvPr id="18" name="Rectangle à coins arrondis 17"/>
          <p:cNvSpPr/>
          <p:nvPr/>
        </p:nvSpPr>
        <p:spPr>
          <a:xfrm>
            <a:off x="4211269" y="2786674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Higher </a:t>
            </a:r>
            <a:r>
              <a:rPr lang="en-US" sz="14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functional connectivity </a:t>
            </a: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in </a:t>
            </a:r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the </a:t>
            </a:r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DMN</a:t>
            </a:r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 at </a:t>
            </a:r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rest</a:t>
            </a:r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 and </a:t>
            </a:r>
            <a:r>
              <a:rPr lang="en-US" sz="1400" dirty="0" smtClean="0">
                <a:solidFill>
                  <a:schemeClr val="tx1"/>
                </a:solidFill>
                <a:latin typeface="Helvetica Neue" panose="02000503000000020004" pitchFamily="50"/>
              </a:rPr>
              <a:t>upon </a:t>
            </a:r>
            <a:r>
              <a:rPr lang="en-US" sz="14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awakening</a:t>
            </a:r>
            <a:endParaRPr lang="en-US" sz="1400" b="1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4211269" y="4013213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</a:rPr>
              <a:t>Longer duration </a:t>
            </a:r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of intra-sleep </a:t>
            </a:r>
            <a:r>
              <a:rPr lang="en-US" sz="1400" b="1" dirty="0" smtClean="0">
                <a:solidFill>
                  <a:schemeClr val="tx1"/>
                </a:solidFill>
                <a:latin typeface="Helvetica Neue" panose="02000503000000020004" pitchFamily="50"/>
              </a:rPr>
              <a:t>awakenings</a:t>
            </a:r>
            <a:endParaRPr lang="en-US" sz="1400" dirty="0">
              <a:solidFill>
                <a:schemeClr val="tx1"/>
              </a:solidFill>
              <a:latin typeface="Helvetica Neue" panose="02000503000000020004" pitchFamily="50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211269" y="1549203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FF0D4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 Neue" panose="02000503000000020004" pitchFamily="50"/>
                <a:ea typeface="Open Sans" panose="020B0606030504020204" pitchFamily="34" charset="0"/>
                <a:cs typeface="Open Sans" panose="020B0606030504020204" pitchFamily="34" charset="0"/>
              </a:rPr>
              <a:t>Higher creativity</a:t>
            </a: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6657" y="2736209"/>
            <a:ext cx="1008000" cy="1008000"/>
          </a:xfrm>
          <a:prstGeom prst="rect">
            <a:avLst/>
          </a:prstGeom>
        </p:spPr>
      </p:pic>
      <p:sp>
        <p:nvSpPr>
          <p:cNvPr id="23" name="Rectangle à coins arrondis 22"/>
          <p:cNvSpPr/>
          <p:nvPr/>
        </p:nvSpPr>
        <p:spPr>
          <a:xfrm>
            <a:off x="1331544" y="4013213"/>
            <a:ext cx="2736000" cy="900000"/>
          </a:xfrm>
          <a:prstGeom prst="roundRect">
            <a:avLst>
              <a:gd name="adj" fmla="val 10868"/>
            </a:avLst>
          </a:prstGeom>
          <a:solidFill>
            <a:srgbClr val="FAFAFA"/>
          </a:solidFill>
          <a:ln>
            <a:noFill/>
          </a:ln>
          <a:effectLst>
            <a:outerShdw blurRad="25400" dist="38100" dir="2700000" algn="tl" rotWithShape="0">
              <a:schemeClr val="bg1">
                <a:lumMod val="85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Helvetica Neue" panose="02000503000000020004" pitchFamily="50"/>
              </a:rPr>
              <a:t>Larger brain responses to stimuli during sleep and wakefulness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1331544" y="687874"/>
            <a:ext cx="561572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Helvetica Neue" panose="02000503000000020004" pitchFamily="50"/>
              </a:rPr>
              <a:t>Compared to low recallers, </a:t>
            </a:r>
            <a:r>
              <a:rPr lang="en-US" sz="1600" b="1" dirty="0">
                <a:solidFill>
                  <a:srgbClr val="C00000"/>
                </a:solidFill>
                <a:latin typeface="Helvetica Neue" panose="02000503000000020004" pitchFamily="50"/>
              </a:rPr>
              <a:t>high dream recallers </a:t>
            </a:r>
            <a:r>
              <a:rPr lang="en-US" sz="1600" b="1" dirty="0" smtClean="0">
                <a:latin typeface="Helvetica Neue" panose="02000503000000020004" pitchFamily="50"/>
              </a:rPr>
              <a:t>show:</a:t>
            </a:r>
            <a:endParaRPr lang="en-US" sz="1600" b="1" dirty="0">
              <a:latin typeface="Helvetica Neue" panose="02000503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26560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62</Words>
  <Application>Microsoft Office PowerPoint</Application>
  <PresentationFormat>Personnalisé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Open Sans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Raphael Vallat</dc:creator>
  <cp:lastModifiedBy>Raphael Vallat</cp:lastModifiedBy>
  <cp:revision>63</cp:revision>
  <dcterms:created xsi:type="dcterms:W3CDTF">2017-10-10T11:44:08Z</dcterms:created>
  <dcterms:modified xsi:type="dcterms:W3CDTF">2017-10-10T13:15:29Z</dcterms:modified>
</cp:coreProperties>
</file>