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62" r:id="rId4"/>
    <p:sldId id="256" r:id="rId5"/>
    <p:sldId id="258" r:id="rId6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2517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pos="6713" userDrawn="1">
          <p15:clr>
            <a:srgbClr val="A4A3A4"/>
          </p15:clr>
        </p15:guide>
        <p15:guide id="5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7C6"/>
    <a:srgbClr val="BEE3BD"/>
    <a:srgbClr val="D4DCA5"/>
    <a:srgbClr val="61567C"/>
    <a:srgbClr val="4B84AF"/>
    <a:srgbClr val="6EBCBF"/>
    <a:srgbClr val="99D398"/>
    <a:srgbClr val="E9F2B5"/>
    <a:srgbClr val="C82829"/>
    <a:srgbClr val="3E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78" y="-330"/>
      </p:cViewPr>
      <p:guideLst>
        <p:guide orient="horz" pos="1979"/>
        <p:guide pos="2517"/>
        <p:guide orient="horz" pos="2387"/>
        <p:guide pos="6713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3353029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INTRA-SLEEP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150" b="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9" y="2721087"/>
            <a:ext cx="150298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ENCODING</a:t>
            </a:r>
            <a:r>
              <a:rPr lang="en-US" sz="1100" dirty="0" smtClean="0">
                <a:solidFill>
                  <a:schemeClr val="tx1"/>
                </a:solidFill>
                <a:latin typeface="Helvetica Neue" panose="02000503000000020004" pitchFamily="50"/>
              </a:rPr>
              <a:t> OF DREAM IN LONG TERM MEMORY</a:t>
            </a:r>
            <a:endParaRPr lang="en-US" sz="11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66152" y="3908758"/>
            <a:ext cx="76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Sleep </a:t>
            </a:r>
            <a:endParaRPr lang="en-US" sz="1200" dirty="0" smtClean="0">
              <a:latin typeface="Helvetica Neue" panose="02000503000000020004" pitchFamily="50"/>
            </a:endParaRPr>
          </a:p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inertia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666701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Physiological context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640797" y="441289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64740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36668" y="2083206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</a:t>
            </a:r>
            <a:r>
              <a:rPr lang="en-US" sz="1150" b="1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       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7157229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7" y="2118416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Interference</a:t>
            </a:r>
            <a:endParaRPr lang="en-US" sz="1200" dirty="0">
              <a:latin typeface="Helvetica Neue" panose="02000503000000020004" pitchFamily="5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8246920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7" y="1553739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Interest in dreams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2511861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60000"/>
            <a:chOff x="2379431" y="2071934"/>
            <a:chExt cx="1296000" cy="2142181"/>
          </a:xfrm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</a:t>
                </a:r>
                <a:r>
                  <a:rPr lang="en-US" sz="1150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LIFE-STYLE, </a:t>
                </a: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CREATIVITY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DEFAULT NETWORK </a:t>
                </a:r>
                <a:r>
                  <a:rPr lang="en-US" sz="1150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FUNCTIONING</a:t>
                </a:r>
                <a:endParaRPr lang="en-US" sz="1150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7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61483" y="2517641"/>
            <a:ext cx="370622" cy="19156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342961" y="3908758"/>
            <a:ext cx="76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Stage shift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7724217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16200000" flipV="1">
            <a:off x="7204503" y="3922984"/>
            <a:ext cx="0" cy="432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724217" y="441289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49503" y="2721638"/>
            <a:ext cx="866945" cy="8796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AGE, </a:t>
            </a:r>
          </a:p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SEX</a:t>
            </a:r>
            <a:endParaRPr lang="en-US" sz="1150" b="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115548" y="2709210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113372" y="3421864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994260" y="3788683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961483" y="3593445"/>
            <a:ext cx="370622" cy="19156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999876" y="3018077"/>
            <a:ext cx="356224" cy="30485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986935" y="3016774"/>
            <a:ext cx="356224" cy="30485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INTRA-SLEEP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150" b="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9" y="2721087"/>
            <a:ext cx="150298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ENCODING</a:t>
            </a:r>
            <a:r>
              <a:rPr lang="en-US" sz="1100" dirty="0" smtClean="0">
                <a:solidFill>
                  <a:schemeClr val="tx1"/>
                </a:solidFill>
                <a:latin typeface="Helvetica Neue" panose="02000503000000020004" pitchFamily="50"/>
              </a:rPr>
              <a:t> OF DREAM IN LONG TERM MEMORY</a:t>
            </a:r>
            <a:endParaRPr lang="en-US" sz="11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04698" y="3908758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Sleep inertia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443964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Physiological context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7156187" y="419016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15618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BRAIN REACTIVITY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TO STIMULI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</a:t>
            </a:r>
            <a:r>
              <a:rPr lang="en-US" sz="1150" b="1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       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960106" y="3154176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157229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7" y="2118416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Interference</a:t>
            </a:r>
            <a:endParaRPr lang="en-US" sz="120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246920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7" y="1553739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Interest in dreams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3150294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993182" y="2276264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60000"/>
            <a:chOff x="2379431" y="2071934"/>
            <a:chExt cx="1296000" cy="2142181"/>
          </a:xfrm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LIFE-STYLE, CREATIVITY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BRAIN FUNCTIONING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7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987020" y="3789607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56085" y="2312471"/>
            <a:ext cx="345492" cy="25918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6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502980" cy="872358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smtClean="0">
                <a:solidFill>
                  <a:schemeClr val="tx1"/>
                </a:solidFill>
                <a:latin typeface="Helvetica Neue" panose="02000503000000020004" pitchFamily="50"/>
              </a:rPr>
              <a:t>INTRA-SLEEP AWAKENINGS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8" y="2709936"/>
            <a:ext cx="1502980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7" y="3897607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Sleep inertia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Physiological context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7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502980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BRAIN REACTIVITY TO STIMULI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502980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6" y="210726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Interference</a:t>
            </a:r>
            <a:endParaRPr lang="en-US" sz="115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8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6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6" y="1542588"/>
            <a:ext cx="150297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Interest in dreams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3860448" y="3150294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3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56770" y="2071934"/>
            <a:ext cx="1502981" cy="2142181"/>
            <a:chOff x="2256769" y="2709936"/>
            <a:chExt cx="1502981" cy="2142181"/>
          </a:xfrm>
        </p:grpSpPr>
        <p:sp>
          <p:nvSpPr>
            <p:cNvPr id="63" name="Rectangle 62"/>
            <p:cNvSpPr/>
            <p:nvPr/>
          </p:nvSpPr>
          <p:spPr>
            <a:xfrm>
              <a:off x="2256770" y="2709936"/>
              <a:ext cx="1502980" cy="872358"/>
            </a:xfrm>
            <a:prstGeom prst="rect">
              <a:avLst/>
            </a:prstGeom>
            <a:solidFill>
              <a:srgbClr val="E9F2B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PERSONALITY, LIFE-STYLE, CREATIVITY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56769" y="3979759"/>
              <a:ext cx="1502980" cy="872358"/>
            </a:xfrm>
            <a:prstGeom prst="rect">
              <a:avLst/>
            </a:prstGeom>
            <a:solidFill>
              <a:srgbClr val="C7E7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BRAIN FUNCTIONING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29" name="Connecteur droit avec flèche 28"/>
          <p:cNvCxnSpPr/>
          <p:nvPr/>
        </p:nvCxnSpPr>
        <p:spPr>
          <a:xfrm flipV="1">
            <a:off x="2999365" y="3007288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75" y="2900854"/>
            <a:ext cx="1502980" cy="872358"/>
          </a:xfrm>
          <a:prstGeom prst="rect">
            <a:avLst/>
          </a:prstGeom>
          <a:solidFill>
            <a:srgbClr val="D6DEB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Helvetica Neue" panose="02000503000000020004" pitchFamily="50"/>
              </a:rPr>
              <a:t>Larger brain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responses to external stimuli</a:t>
            </a:r>
            <a:r>
              <a:rPr lang="en-US" sz="1150" baseline="30000" dirty="0" smtClean="0">
                <a:solidFill>
                  <a:schemeClr val="tx1"/>
                </a:solidFill>
                <a:latin typeface="Helvetica Neue" panose="02000503000000020004" pitchFamily="50"/>
              </a:rPr>
              <a:t>1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2957" y="2900855"/>
            <a:ext cx="1502980" cy="872358"/>
          </a:xfrm>
          <a:prstGeom prst="rect">
            <a:avLst/>
          </a:prstGeom>
          <a:solidFill>
            <a:srgbClr val="49838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bg1"/>
                </a:solidFill>
                <a:latin typeface="Helvetica Neue" panose="02000503000000020004" pitchFamily="50"/>
              </a:rPr>
              <a:t>Longer awakenings </a:t>
            </a: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during sleep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1,2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8239" y="2900855"/>
            <a:ext cx="1502980" cy="872358"/>
          </a:xfrm>
          <a:prstGeom prst="rect">
            <a:avLst/>
          </a:prstGeom>
          <a:solidFill>
            <a:srgbClr val="3E5F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Better encoding of dreams in memory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98241" y="408852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Less </a:t>
            </a:r>
            <a:r>
              <a:rPr lang="en-US" sz="1200" dirty="0" smtClean="0">
                <a:latin typeface="Helvetica" pitchFamily="2" charset="0"/>
              </a:rPr>
              <a:t>interference</a:t>
            </a:r>
            <a:r>
              <a:rPr lang="en-US" sz="1200" baseline="30000" dirty="0">
                <a:latin typeface="Helvetica" pitchFamily="2" charset="0"/>
              </a:rPr>
              <a:t>7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8241" y="4680835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interest in </a:t>
            </a:r>
            <a:r>
              <a:rPr lang="en-US" sz="1200" dirty="0" smtClean="0">
                <a:latin typeface="Helvetica" pitchFamily="2" charset="0"/>
              </a:rPr>
              <a:t>dreams</a:t>
            </a:r>
            <a:r>
              <a:rPr lang="en-US" sz="1200" baseline="30000" dirty="0">
                <a:latin typeface="Helvetica" pitchFamily="2" charset="0"/>
              </a:rPr>
              <a:t>8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54735" y="3337032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93744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0397879" y="3323895"/>
            <a:ext cx="43092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49729" y="441807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449728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81005" y="4320211"/>
            <a:ext cx="4883747" cy="1581972"/>
          </a:xfrm>
          <a:prstGeom prst="rect">
            <a:avLst/>
          </a:prstGeom>
          <a:solidFill>
            <a:srgbClr val="696D7D"/>
          </a:solidFill>
        </p:spPr>
        <p:txBody>
          <a:bodyPr wrap="square" numCol="2" spcCol="72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Helvetica" pitchFamily="2" charset="0"/>
              </a:rPr>
              <a:t>References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: Eichenlaub et al. 2014a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2: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Study I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(Vallat et al. 2017)</a:t>
            </a:r>
            <a:endParaRPr lang="en-US" sz="1100" b="1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3: Nielsen 2000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4: Conduit et al. 2004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5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: Study II.2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6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Koulack et Goodenough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1976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7: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Cohen et Wolfe 1973</a:t>
            </a:r>
          </a:p>
          <a:p>
            <a:pPr>
              <a:lnSpc>
                <a:spcPct val="110000"/>
              </a:lnSpc>
            </a:pPr>
            <a:endParaRPr lang="en-US" sz="1100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8: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Schredl et al. 2003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9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Schonbar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1965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10: Cohen et MacNeilage 1974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11: Schredl 1995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12: 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Study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II.3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13: Eichenlaub et al. 2014b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449728" y="51424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698241" y="5436791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“Inner-acceptant” </a:t>
            </a:r>
            <a:r>
              <a:rPr lang="en-US" sz="1200" dirty="0" smtClean="0">
                <a:latin typeface="Helvetica" pitchFamily="2" charset="0"/>
              </a:rPr>
              <a:t>life-style</a:t>
            </a:r>
            <a:r>
              <a:rPr lang="en-US" sz="1200" baseline="30000" dirty="0">
                <a:latin typeface="Helvetica" pitchFamily="2" charset="0"/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3521" y="2900854"/>
            <a:ext cx="1502980" cy="872358"/>
          </a:xfrm>
          <a:prstGeom prst="rect">
            <a:avLst/>
          </a:prstGeom>
          <a:solidFill>
            <a:srgbClr val="383C6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Salient dream content / clues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6,10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280049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697830" y="4088525"/>
            <a:ext cx="163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creativity</a:t>
            </a:r>
            <a:r>
              <a:rPr lang="en-US" sz="1200" baseline="30000" dirty="0" smtClean="0">
                <a:latin typeface="Helvetica" pitchFamily="2" charset="0"/>
              </a:rPr>
              <a:t>11,12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9515009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763522" y="4715844"/>
            <a:ext cx="150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rCBF</a:t>
            </a:r>
            <a:r>
              <a:rPr lang="en-US" sz="1200" baseline="30000" dirty="0" smtClean="0">
                <a:latin typeface="Helvetica" pitchFamily="2" charset="0"/>
              </a:rPr>
              <a:t>13</a:t>
            </a:r>
            <a:r>
              <a:rPr lang="en-US" sz="1200" dirty="0" smtClean="0">
                <a:latin typeface="Helvetica" pitchFamily="2" charset="0"/>
              </a:rPr>
              <a:t> and functional connectivity</a:t>
            </a:r>
            <a:r>
              <a:rPr lang="en-US" sz="1200" baseline="30000" dirty="0" smtClean="0">
                <a:latin typeface="Helvetica" pitchFamily="2" charset="0"/>
              </a:rPr>
              <a:t>12 </a:t>
            </a:r>
            <a:r>
              <a:rPr lang="en-US" sz="1200" dirty="0" smtClean="0">
                <a:latin typeface="Helvetica" pitchFamily="2" charset="0"/>
              </a:rPr>
              <a:t>in the default network during resting-state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9515009" y="4400072"/>
            <a:ext cx="0" cy="28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201219" y="5562915"/>
            <a:ext cx="5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450769" y="2559265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08750" y="1859397"/>
            <a:ext cx="15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brain connectivity at awakening</a:t>
            </a:r>
            <a:r>
              <a:rPr lang="en-US" sz="1200" baseline="30000" dirty="0" smtClean="0">
                <a:latin typeface="Helvetica" pitchFamily="2" charset="0"/>
              </a:rPr>
              <a:t>5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7450769" y="1607397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99279" y="1108696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Better memory performances</a:t>
            </a:r>
            <a:r>
              <a:rPr lang="en-US" sz="1200" baseline="30000" dirty="0" smtClean="0">
                <a:latin typeface="Helvetica" pitchFamily="2" charset="0"/>
              </a:rPr>
              <a:t>4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450769" y="856696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700235" y="368479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REM sleep awakening</a:t>
            </a:r>
            <a:r>
              <a:rPr lang="en-US" sz="1200" baseline="30000" dirty="0" smtClean="0">
                <a:latin typeface="Helvetica" pitchFamily="2" charset="0"/>
              </a:rPr>
              <a:t>3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28801" y="3031032"/>
            <a:ext cx="1224000" cy="61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SUCCESSFUL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  <a:endParaRPr lang="en-US" sz="1200" b="1" dirty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RECALL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666789" y="2383324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  <a:endParaRPr lang="en-US" sz="12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4" name="Connecteur droit avec flèche 53"/>
          <p:cNvCxnSpPr/>
          <p:nvPr/>
        </p:nvCxnSpPr>
        <p:spPr>
          <a:xfrm>
            <a:off x="1890789" y="3337032"/>
            <a:ext cx="50400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55560" y="2349500"/>
            <a:ext cx="2150347" cy="1165608"/>
          </a:xfrm>
          <a:prstGeom prst="rect">
            <a:avLst/>
          </a:prstGeom>
          <a:solidFill>
            <a:srgbClr val="E9F2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DAY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 traits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Creativity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DMN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620" y="2349500"/>
            <a:ext cx="2150347" cy="1165608"/>
          </a:xfrm>
          <a:prstGeom prst="rect">
            <a:avLst/>
          </a:prstGeom>
          <a:solidFill>
            <a:srgbClr val="6EBC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inertia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Interference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Brain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44943" y="2349500"/>
            <a:ext cx="1968641" cy="1165608"/>
          </a:xfrm>
          <a:prstGeom prst="rect">
            <a:avLst/>
          </a:prstGeom>
          <a:solidFill>
            <a:srgbClr val="4B84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Physiological state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stages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9942003" y="2051650"/>
            <a:ext cx="1311519" cy="1463458"/>
            <a:chOff x="10828802" y="1497165"/>
            <a:chExt cx="1311519" cy="1463458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DREAM RECALL</a:t>
              </a:r>
              <a:endParaRPr lang="en-US" sz="14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sp>
        <p:nvSpPr>
          <p:cNvPr id="12" name="Flèche droite 11"/>
          <p:cNvSpPr/>
          <p:nvPr/>
        </p:nvSpPr>
        <p:spPr>
          <a:xfrm>
            <a:off x="3423974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 droite 44"/>
          <p:cNvSpPr/>
          <p:nvPr/>
        </p:nvSpPr>
        <p:spPr>
          <a:xfrm>
            <a:off x="6231651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 droite 45"/>
          <p:cNvSpPr/>
          <p:nvPr/>
        </p:nvSpPr>
        <p:spPr>
          <a:xfrm>
            <a:off x="9251583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0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271</Words>
  <Application>Microsoft Office PowerPoint</Application>
  <PresentationFormat>Personnalisé</PresentationFormat>
  <Paragraphs>81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234</cp:revision>
  <dcterms:created xsi:type="dcterms:W3CDTF">2017-10-19T07:51:08Z</dcterms:created>
  <dcterms:modified xsi:type="dcterms:W3CDTF">2017-10-24T06:28:45Z</dcterms:modified>
</cp:coreProperties>
</file>