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 userDrawn="1">
          <p15:clr>
            <a:srgbClr val="A4A3A4"/>
          </p15:clr>
        </p15:guide>
        <p15:guide id="2" orient="horz" pos="31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ABC0"/>
    <a:srgbClr val="222A35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6647" autoAdjust="0"/>
  </p:normalViewPr>
  <p:slideViewPr>
    <p:cSldViewPr snapToGrid="0" showGuides="1">
      <p:cViewPr>
        <p:scale>
          <a:sx n="136" d="100"/>
          <a:sy n="136" d="100"/>
        </p:scale>
        <p:origin x="846" y="-1446"/>
      </p:cViewPr>
      <p:guideLst>
        <p:guide pos="2160"/>
        <p:guide orient="horz" pos="3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36796-3BFE-4867-9ABD-08B4C222DE7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A2C82-51D9-4A92-8134-6523EF7850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A2C82-51D9-4A92-8134-6523EF7850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1621191"/>
            <a:ext cx="5829300" cy="3448756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17" indent="0" algn="ctr">
              <a:buNone/>
              <a:defRPr sz="1500"/>
            </a:lvl2pPr>
            <a:lvl3pPr marL="685834" indent="0" algn="ctr">
              <a:buNone/>
              <a:defRPr sz="1350"/>
            </a:lvl3pPr>
            <a:lvl4pPr marL="1028751" indent="0" algn="ctr">
              <a:buNone/>
              <a:defRPr sz="1200"/>
            </a:lvl4pPr>
            <a:lvl5pPr marL="1371668" indent="0" algn="ctr">
              <a:buNone/>
              <a:defRPr sz="1200"/>
            </a:lvl5pPr>
            <a:lvl6pPr marL="1714584" indent="0" algn="ctr">
              <a:buNone/>
              <a:defRPr sz="1200"/>
            </a:lvl6pPr>
            <a:lvl7pPr marL="2057503" indent="0" algn="ctr">
              <a:buNone/>
              <a:defRPr sz="1200"/>
            </a:lvl7pPr>
            <a:lvl8pPr marL="2400418" indent="0" algn="ctr">
              <a:buNone/>
              <a:defRPr sz="1200"/>
            </a:lvl8pPr>
            <a:lvl9pPr marL="2743335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3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9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7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7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7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1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9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3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6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50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7" indent="0">
              <a:buNone/>
              <a:defRPr sz="1500" b="1"/>
            </a:lvl2pPr>
            <a:lvl3pPr marL="685834" indent="0">
              <a:buNone/>
              <a:defRPr sz="1350" b="1"/>
            </a:lvl3pPr>
            <a:lvl4pPr marL="1028751" indent="0">
              <a:buNone/>
              <a:defRPr sz="1200" b="1"/>
            </a:lvl4pPr>
            <a:lvl5pPr marL="1371668" indent="0">
              <a:buNone/>
              <a:defRPr sz="1200" b="1"/>
            </a:lvl5pPr>
            <a:lvl6pPr marL="1714584" indent="0">
              <a:buNone/>
              <a:defRPr sz="1200" b="1"/>
            </a:lvl6pPr>
            <a:lvl7pPr marL="2057503" indent="0">
              <a:buNone/>
              <a:defRPr sz="1200" b="1"/>
            </a:lvl7pPr>
            <a:lvl8pPr marL="2400418" indent="0">
              <a:buNone/>
              <a:defRPr sz="1200" b="1"/>
            </a:lvl8pPr>
            <a:lvl9pPr marL="2743335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5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50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7" indent="0">
              <a:buNone/>
              <a:defRPr sz="1500" b="1"/>
            </a:lvl2pPr>
            <a:lvl3pPr marL="685834" indent="0">
              <a:buNone/>
              <a:defRPr sz="1350" b="1"/>
            </a:lvl3pPr>
            <a:lvl4pPr marL="1028751" indent="0">
              <a:buNone/>
              <a:defRPr sz="1200" b="1"/>
            </a:lvl4pPr>
            <a:lvl5pPr marL="1371668" indent="0">
              <a:buNone/>
              <a:defRPr sz="1200" b="1"/>
            </a:lvl5pPr>
            <a:lvl6pPr marL="1714584" indent="0">
              <a:buNone/>
              <a:defRPr sz="1200" b="1"/>
            </a:lvl6pPr>
            <a:lvl7pPr marL="2057503" indent="0">
              <a:buNone/>
              <a:defRPr sz="1200" b="1"/>
            </a:lvl7pPr>
            <a:lvl8pPr marL="2400418" indent="0">
              <a:buNone/>
              <a:defRPr sz="1200" b="1"/>
            </a:lvl8pPr>
            <a:lvl9pPr marL="2743335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5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426286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3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17" indent="0">
              <a:buNone/>
              <a:defRPr sz="1050"/>
            </a:lvl2pPr>
            <a:lvl3pPr marL="685834" indent="0">
              <a:buNone/>
              <a:defRPr sz="900"/>
            </a:lvl3pPr>
            <a:lvl4pPr marL="1028751" indent="0">
              <a:buNone/>
              <a:defRPr sz="750"/>
            </a:lvl4pPr>
            <a:lvl5pPr marL="1371668" indent="0">
              <a:buNone/>
              <a:defRPr sz="750"/>
            </a:lvl5pPr>
            <a:lvl6pPr marL="1714584" indent="0">
              <a:buNone/>
              <a:defRPr sz="750"/>
            </a:lvl6pPr>
            <a:lvl7pPr marL="2057503" indent="0">
              <a:buNone/>
              <a:defRPr sz="750"/>
            </a:lvl7pPr>
            <a:lvl8pPr marL="2400418" indent="0">
              <a:buNone/>
              <a:defRPr sz="750"/>
            </a:lvl8pPr>
            <a:lvl9pPr marL="2743335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426286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17" indent="0">
              <a:buNone/>
              <a:defRPr sz="2100"/>
            </a:lvl2pPr>
            <a:lvl3pPr marL="685834" indent="0">
              <a:buNone/>
              <a:defRPr sz="1800"/>
            </a:lvl3pPr>
            <a:lvl4pPr marL="1028751" indent="0">
              <a:buNone/>
              <a:defRPr sz="1500"/>
            </a:lvl4pPr>
            <a:lvl5pPr marL="1371668" indent="0">
              <a:buNone/>
              <a:defRPr sz="1500"/>
            </a:lvl5pPr>
            <a:lvl6pPr marL="1714584" indent="0">
              <a:buNone/>
              <a:defRPr sz="1500"/>
            </a:lvl6pPr>
            <a:lvl7pPr marL="2057503" indent="0">
              <a:buNone/>
              <a:defRPr sz="1500"/>
            </a:lvl7pPr>
            <a:lvl8pPr marL="2400418" indent="0">
              <a:buNone/>
              <a:defRPr sz="1500"/>
            </a:lvl8pPr>
            <a:lvl9pPr marL="2743335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3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17" indent="0">
              <a:buNone/>
              <a:defRPr sz="1050"/>
            </a:lvl2pPr>
            <a:lvl3pPr marL="685834" indent="0">
              <a:buNone/>
              <a:defRPr sz="900"/>
            </a:lvl3pPr>
            <a:lvl4pPr marL="1028751" indent="0">
              <a:buNone/>
              <a:defRPr sz="750"/>
            </a:lvl4pPr>
            <a:lvl5pPr marL="1371668" indent="0">
              <a:buNone/>
              <a:defRPr sz="750"/>
            </a:lvl5pPr>
            <a:lvl6pPr marL="1714584" indent="0">
              <a:buNone/>
              <a:defRPr sz="750"/>
            </a:lvl6pPr>
            <a:lvl7pPr marL="2057503" indent="0">
              <a:buNone/>
              <a:defRPr sz="750"/>
            </a:lvl7pPr>
            <a:lvl8pPr marL="2400418" indent="0">
              <a:buNone/>
              <a:defRPr sz="750"/>
            </a:lvl8pPr>
            <a:lvl9pPr marL="2743335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9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400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A3A82-EC32-4B49-BF0B-8FC2564EDB60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400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400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3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8" indent="-171458" algn="l" defTabSz="68583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75" indent="-171458" algn="l" defTabSz="685834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92" indent="-171458" algn="l" defTabSz="685834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09" indent="-171458" algn="l" defTabSz="685834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26" indent="-171458" algn="l" defTabSz="685834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43" indent="-171458" algn="l" defTabSz="685834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60" indent="-171458" algn="l" defTabSz="685834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77" indent="-171458" algn="l" defTabSz="685834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93" indent="-171458" algn="l" defTabSz="685834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3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7" algn="l" defTabSz="68583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4" algn="l" defTabSz="68583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51" algn="l" defTabSz="68583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8" algn="l" defTabSz="68583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84" algn="l" defTabSz="68583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03" algn="l" defTabSz="68583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18" algn="l" defTabSz="68583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35" algn="l" defTabSz="68583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avec flèche 32"/>
          <p:cNvCxnSpPr/>
          <p:nvPr/>
        </p:nvCxnSpPr>
        <p:spPr>
          <a:xfrm flipH="1">
            <a:off x="3520867" y="2694551"/>
            <a:ext cx="803306" cy="170946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èche droite 3"/>
          <p:cNvSpPr/>
          <p:nvPr/>
        </p:nvSpPr>
        <p:spPr>
          <a:xfrm>
            <a:off x="2129280" y="3611421"/>
            <a:ext cx="2066711" cy="457200"/>
          </a:xfrm>
          <a:prstGeom prst="rightArrow">
            <a:avLst/>
          </a:prstGeom>
          <a:gradFill flip="none" rotWithShape="1">
            <a:gsLst>
              <a:gs pos="42000">
                <a:srgbClr val="222A35"/>
              </a:gs>
              <a:gs pos="100000">
                <a:srgbClr val="ADB9CA"/>
              </a:gs>
            </a:gsLst>
            <a:lin ang="0" scaled="1"/>
            <a:tileRect/>
          </a:gradFill>
          <a:ln>
            <a:noFill/>
          </a:ln>
          <a:effectLst>
            <a:outerShdw blurRad="25400" dist="38100" dir="2700000" algn="tl" rotWithShape="0">
              <a:schemeClr val="bg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7834" y="2940022"/>
            <a:ext cx="1332000" cy="1800000"/>
          </a:xfrm>
          <a:prstGeom prst="rect">
            <a:avLst/>
          </a:prstGeom>
          <a:solidFill>
            <a:srgbClr val="222A35"/>
          </a:solidFill>
          <a:ln>
            <a:noFill/>
          </a:ln>
          <a:effectLst>
            <a:outerShdw blurRad="254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Dream</a:t>
            </a:r>
            <a:r>
              <a:rPr lang="en-US" sz="16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</a:t>
            </a:r>
            <a:r>
              <a:rPr lang="en-US" sz="16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xperience</a:t>
            </a:r>
            <a:endParaRPr lang="en-US" sz="16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51005" y="3121532"/>
            <a:ext cx="1332000" cy="1439999"/>
          </a:xfrm>
          <a:prstGeom prst="rect">
            <a:avLst/>
          </a:prstGeom>
          <a:solidFill>
            <a:srgbClr val="9CABC0"/>
          </a:solidFill>
          <a:ln>
            <a:noFill/>
          </a:ln>
          <a:effectLst>
            <a:outerShdw blurRad="254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Dream </a:t>
            </a:r>
            <a:r>
              <a:rPr lang="en-US" sz="16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</a:t>
            </a:r>
            <a:r>
              <a:rPr lang="en-US" sz="1600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ecall</a:t>
            </a:r>
            <a:endParaRPr lang="en-US" sz="16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24852" y="3709216"/>
            <a:ext cx="2071135" cy="261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99" i="1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Memory encoding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1092282" y="4890053"/>
            <a:ext cx="0" cy="360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99102" y="5270769"/>
            <a:ext cx="1761472" cy="676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99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Salience hypothesis</a:t>
            </a:r>
          </a:p>
          <a:p>
            <a:pPr algn="just"/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Highly emotional and/or bizarre dreams will be better recalled</a:t>
            </a:r>
            <a:endParaRPr lang="en-US" sz="900" i="1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1135012" y="2455267"/>
            <a:ext cx="0" cy="360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01271" y="1614846"/>
            <a:ext cx="1768563" cy="81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99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Repression hypothesis</a:t>
            </a:r>
          </a:p>
          <a:p>
            <a:pPr algn="just"/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Dreams that are not sufficiently disguised to pass the censor will be entirely repressed and therefore forgotten</a:t>
            </a:r>
            <a:endParaRPr lang="en-US" sz="900" i="1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3165790" y="3251421"/>
            <a:ext cx="0" cy="3600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290726" y="1705292"/>
            <a:ext cx="1746000" cy="155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099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Stage-shift hypothesis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Better recall in REM sleep, which is functionally closer to wakefulness than NREM sleep</a:t>
            </a:r>
          </a:p>
          <a:p>
            <a:pPr algn="just"/>
            <a:r>
              <a:rPr lang="en-US" sz="1099" b="1" dirty="0">
                <a:solidFill>
                  <a:srgbClr val="C00000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Sleep inertia</a:t>
            </a:r>
          </a:p>
          <a:p>
            <a:pPr algn="just"/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Cognitive and memory abilities are impaired in the first minutes following awakening, especially from N3 sleep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323393" y="5001145"/>
            <a:ext cx="1786209" cy="123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99" b="1" dirty="0">
                <a:solidFill>
                  <a:srgbClr val="C00000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Arousal-retrieval model</a:t>
            </a:r>
          </a:p>
          <a:p>
            <a:pPr algn="just"/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Encoding of dream content into long-term memory is possible if </a:t>
            </a:r>
          </a:p>
          <a:p>
            <a:pPr marL="228611" indent="-228611" algn="just">
              <a:buAutoNum type="arabicParenBoth"/>
            </a:pP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 period of wakefulness occur just after dreaming</a:t>
            </a:r>
          </a:p>
          <a:p>
            <a:pPr marL="228611" indent="-228611" algn="just">
              <a:buAutoNum type="arabicParenBoth"/>
            </a:pP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 content is salient</a:t>
            </a:r>
          </a:p>
          <a:p>
            <a:pPr marL="228611" indent="-228611" algn="just">
              <a:buAutoNum type="arabicParenBoth"/>
            </a:pP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 interference occurs during the recall process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3165790" y="4044015"/>
            <a:ext cx="0" cy="360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253819" y="4424730"/>
            <a:ext cx="1800000" cy="109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99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Interference hypothesis</a:t>
            </a:r>
          </a:p>
          <a:p>
            <a:pPr algn="just"/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dream memory trace remains so long as there is interference (i.e. the dreamer must voluntarily pay attention to the dream immediately after awakening)</a:t>
            </a: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305243" y="2694551"/>
            <a:ext cx="0" cy="360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340484" y="1991739"/>
            <a:ext cx="1752341" cy="676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99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Life-style hypothesis</a:t>
            </a:r>
          </a:p>
          <a:p>
            <a:pPr algn="just"/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Higher interest in dreams and thinner boundaries result in higher dream recall</a:t>
            </a:r>
            <a:endParaRPr lang="en-US" sz="900" i="1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5296697" y="4628126"/>
            <a:ext cx="0" cy="360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 flipV="1">
            <a:off x="3973797" y="5435126"/>
            <a:ext cx="264009" cy="16236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16" idx="3"/>
          </p:cNvCxnSpPr>
          <p:nvPr/>
        </p:nvCxnSpPr>
        <p:spPr>
          <a:xfrm flipH="1">
            <a:off x="2060574" y="5597498"/>
            <a:ext cx="2190438" cy="1176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106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147</Words>
  <Application>Microsoft Office PowerPoint</Application>
  <PresentationFormat>Format A4 (210 x 297 mm)</PresentationFormat>
  <Paragraphs>20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Open Sans</vt:lpstr>
      <vt:lpstr>Open Sans Light</vt:lpstr>
      <vt:lpstr>Open Sans Semibold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121</cp:revision>
  <cp:lastPrinted>2017-09-13T16:26:27Z</cp:lastPrinted>
  <dcterms:created xsi:type="dcterms:W3CDTF">2017-08-10T09:13:42Z</dcterms:created>
  <dcterms:modified xsi:type="dcterms:W3CDTF">2017-10-27T13:49:43Z</dcterms:modified>
</cp:coreProperties>
</file>