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61" r:id="rId3"/>
  </p:sldIdLst>
  <p:sldSz cx="8675688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172" userDrawn="1">
          <p15:clr>
            <a:srgbClr val="A4A3A4"/>
          </p15:clr>
        </p15:guide>
        <p15:guide id="3" pos="5454" userDrawn="1">
          <p15:clr>
            <a:srgbClr val="A4A3A4"/>
          </p15:clr>
        </p15:guide>
        <p15:guide id="4" orient="horz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4FF"/>
    <a:srgbClr val="E8E8FF"/>
    <a:srgbClr val="C9DBFF"/>
    <a:srgbClr val="6FA7DB"/>
    <a:srgbClr val="C7DAF9"/>
    <a:srgbClr val="6496C1"/>
    <a:srgbClr val="BEB9E0"/>
    <a:srgbClr val="E1CFF4"/>
    <a:srgbClr val="F4DBDF"/>
    <a:srgbClr val="D88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173" d="100"/>
          <a:sy n="173" d="100"/>
        </p:scale>
        <p:origin x="198" y="144"/>
      </p:cViewPr>
      <p:guideLst>
        <p:guide orient="horz"/>
        <p:guide pos="5172"/>
        <p:guide pos="5454"/>
        <p:guide orient="horz"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461" y="824885"/>
            <a:ext cx="6506766" cy="1754776"/>
          </a:xfrm>
        </p:spPr>
        <p:txBody>
          <a:bodyPr anchor="b"/>
          <a:lstStyle>
            <a:lvl1pPr algn="ctr">
              <a:defRPr sz="427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4461" y="2647331"/>
            <a:ext cx="6506766" cy="1216909"/>
          </a:xfrm>
        </p:spPr>
        <p:txBody>
          <a:bodyPr/>
          <a:lstStyle>
            <a:lvl1pPr marL="0" indent="0" algn="ctr">
              <a:buNone/>
              <a:defRPr sz="1708"/>
            </a:lvl1pPr>
            <a:lvl2pPr marL="325344" indent="0" algn="ctr">
              <a:buNone/>
              <a:defRPr sz="1423"/>
            </a:lvl2pPr>
            <a:lvl3pPr marL="650687" indent="0" algn="ctr">
              <a:buNone/>
              <a:defRPr sz="1281"/>
            </a:lvl3pPr>
            <a:lvl4pPr marL="976031" indent="0" algn="ctr">
              <a:buNone/>
              <a:defRPr sz="1139"/>
            </a:lvl4pPr>
            <a:lvl5pPr marL="1301374" indent="0" algn="ctr">
              <a:buNone/>
              <a:defRPr sz="1139"/>
            </a:lvl5pPr>
            <a:lvl6pPr marL="1626718" indent="0" algn="ctr">
              <a:buNone/>
              <a:defRPr sz="1139"/>
            </a:lvl6pPr>
            <a:lvl7pPr marL="1952061" indent="0" algn="ctr">
              <a:buNone/>
              <a:defRPr sz="1139"/>
            </a:lvl7pPr>
            <a:lvl8pPr marL="2277405" indent="0" algn="ctr">
              <a:buNone/>
              <a:defRPr sz="1139"/>
            </a:lvl8pPr>
            <a:lvl9pPr marL="2602748" indent="0" algn="ctr">
              <a:buNone/>
              <a:defRPr sz="1139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8539" y="268350"/>
            <a:ext cx="1870695" cy="427143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6453" y="268350"/>
            <a:ext cx="5503640" cy="427143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35" y="1256579"/>
            <a:ext cx="7482781" cy="2096630"/>
          </a:xfrm>
        </p:spPr>
        <p:txBody>
          <a:bodyPr anchor="b"/>
          <a:lstStyle>
            <a:lvl1pPr>
              <a:defRPr sz="427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935" y="3373044"/>
            <a:ext cx="7482781" cy="1102568"/>
          </a:xfrm>
        </p:spPr>
        <p:txBody>
          <a:bodyPr/>
          <a:lstStyle>
            <a:lvl1pPr marL="0" indent="0">
              <a:buNone/>
              <a:defRPr sz="1708">
                <a:solidFill>
                  <a:schemeClr val="tx1">
                    <a:tint val="75000"/>
                  </a:schemeClr>
                </a:solidFill>
              </a:defRPr>
            </a:lvl1pPr>
            <a:lvl2pPr marL="325344" indent="0">
              <a:buNone/>
              <a:defRPr sz="1423">
                <a:solidFill>
                  <a:schemeClr val="tx1">
                    <a:tint val="75000"/>
                  </a:schemeClr>
                </a:solidFill>
              </a:defRPr>
            </a:lvl2pPr>
            <a:lvl3pPr marL="650687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3pPr>
            <a:lvl4pPr marL="976031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4pPr>
            <a:lvl5pPr marL="1301374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5pPr>
            <a:lvl6pPr marL="1626718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6pPr>
            <a:lvl7pPr marL="1952061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7pPr>
            <a:lvl8pPr marL="2277405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8pPr>
            <a:lvl9pPr marL="2602748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454" y="1341750"/>
            <a:ext cx="3687167" cy="31980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67" y="1341750"/>
            <a:ext cx="3687167" cy="31980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268350"/>
            <a:ext cx="7482781" cy="97422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584" y="1235577"/>
            <a:ext cx="3670222" cy="605537"/>
          </a:xfrm>
        </p:spPr>
        <p:txBody>
          <a:bodyPr anchor="b"/>
          <a:lstStyle>
            <a:lvl1pPr marL="0" indent="0">
              <a:buNone/>
              <a:defRPr sz="1708" b="1"/>
            </a:lvl1pPr>
            <a:lvl2pPr marL="325344" indent="0">
              <a:buNone/>
              <a:defRPr sz="1423" b="1"/>
            </a:lvl2pPr>
            <a:lvl3pPr marL="650687" indent="0">
              <a:buNone/>
              <a:defRPr sz="1281" b="1"/>
            </a:lvl3pPr>
            <a:lvl4pPr marL="976031" indent="0">
              <a:buNone/>
              <a:defRPr sz="1139" b="1"/>
            </a:lvl4pPr>
            <a:lvl5pPr marL="1301374" indent="0">
              <a:buNone/>
              <a:defRPr sz="1139" b="1"/>
            </a:lvl5pPr>
            <a:lvl6pPr marL="1626718" indent="0">
              <a:buNone/>
              <a:defRPr sz="1139" b="1"/>
            </a:lvl6pPr>
            <a:lvl7pPr marL="1952061" indent="0">
              <a:buNone/>
              <a:defRPr sz="1139" b="1"/>
            </a:lvl7pPr>
            <a:lvl8pPr marL="2277405" indent="0">
              <a:buNone/>
              <a:defRPr sz="1139" b="1"/>
            </a:lvl8pPr>
            <a:lvl9pPr marL="2602748" indent="0">
              <a:buNone/>
              <a:defRPr sz="1139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584" y="1841114"/>
            <a:ext cx="3670222" cy="270800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2067" y="1235577"/>
            <a:ext cx="3688297" cy="605537"/>
          </a:xfrm>
        </p:spPr>
        <p:txBody>
          <a:bodyPr anchor="b"/>
          <a:lstStyle>
            <a:lvl1pPr marL="0" indent="0">
              <a:buNone/>
              <a:defRPr sz="1708" b="1"/>
            </a:lvl1pPr>
            <a:lvl2pPr marL="325344" indent="0">
              <a:buNone/>
              <a:defRPr sz="1423" b="1"/>
            </a:lvl2pPr>
            <a:lvl3pPr marL="650687" indent="0">
              <a:buNone/>
              <a:defRPr sz="1281" b="1"/>
            </a:lvl3pPr>
            <a:lvl4pPr marL="976031" indent="0">
              <a:buNone/>
              <a:defRPr sz="1139" b="1"/>
            </a:lvl4pPr>
            <a:lvl5pPr marL="1301374" indent="0">
              <a:buNone/>
              <a:defRPr sz="1139" b="1"/>
            </a:lvl5pPr>
            <a:lvl6pPr marL="1626718" indent="0">
              <a:buNone/>
              <a:defRPr sz="1139" b="1"/>
            </a:lvl6pPr>
            <a:lvl7pPr marL="1952061" indent="0">
              <a:buNone/>
              <a:defRPr sz="1139" b="1"/>
            </a:lvl7pPr>
            <a:lvl8pPr marL="2277405" indent="0">
              <a:buNone/>
              <a:defRPr sz="1139" b="1"/>
            </a:lvl8pPr>
            <a:lvl9pPr marL="2602748" indent="0">
              <a:buNone/>
              <a:defRPr sz="1139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2067" y="1841114"/>
            <a:ext cx="3688297" cy="270800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336021"/>
            <a:ext cx="2798135" cy="1176073"/>
          </a:xfrm>
        </p:spPr>
        <p:txBody>
          <a:bodyPr anchor="b"/>
          <a:lstStyle>
            <a:lvl1pPr>
              <a:defRPr sz="227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97" y="725712"/>
            <a:ext cx="4392067" cy="3581889"/>
          </a:xfrm>
        </p:spPr>
        <p:txBody>
          <a:bodyPr/>
          <a:lstStyle>
            <a:lvl1pPr>
              <a:defRPr sz="2277"/>
            </a:lvl1pPr>
            <a:lvl2pPr>
              <a:defRPr sz="1992"/>
            </a:lvl2pPr>
            <a:lvl3pPr>
              <a:defRPr sz="1708"/>
            </a:lvl3pPr>
            <a:lvl4pPr>
              <a:defRPr sz="1423"/>
            </a:lvl4pPr>
            <a:lvl5pPr>
              <a:defRPr sz="1423"/>
            </a:lvl5pPr>
            <a:lvl6pPr>
              <a:defRPr sz="1423"/>
            </a:lvl6pPr>
            <a:lvl7pPr>
              <a:defRPr sz="1423"/>
            </a:lvl7pPr>
            <a:lvl8pPr>
              <a:defRPr sz="1423"/>
            </a:lvl8pPr>
            <a:lvl9pPr>
              <a:defRPr sz="142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512094"/>
            <a:ext cx="2798135" cy="2801341"/>
          </a:xfrm>
        </p:spPr>
        <p:txBody>
          <a:bodyPr/>
          <a:lstStyle>
            <a:lvl1pPr marL="0" indent="0">
              <a:buNone/>
              <a:defRPr sz="1139"/>
            </a:lvl1pPr>
            <a:lvl2pPr marL="325344" indent="0">
              <a:buNone/>
              <a:defRPr sz="996"/>
            </a:lvl2pPr>
            <a:lvl3pPr marL="650687" indent="0">
              <a:buNone/>
              <a:defRPr sz="854"/>
            </a:lvl3pPr>
            <a:lvl4pPr marL="976031" indent="0">
              <a:buNone/>
              <a:defRPr sz="712"/>
            </a:lvl4pPr>
            <a:lvl5pPr marL="1301374" indent="0">
              <a:buNone/>
              <a:defRPr sz="712"/>
            </a:lvl5pPr>
            <a:lvl6pPr marL="1626718" indent="0">
              <a:buNone/>
              <a:defRPr sz="712"/>
            </a:lvl6pPr>
            <a:lvl7pPr marL="1952061" indent="0">
              <a:buNone/>
              <a:defRPr sz="712"/>
            </a:lvl7pPr>
            <a:lvl8pPr marL="2277405" indent="0">
              <a:buNone/>
              <a:defRPr sz="712"/>
            </a:lvl8pPr>
            <a:lvl9pPr marL="2602748" indent="0">
              <a:buNone/>
              <a:defRPr sz="71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336021"/>
            <a:ext cx="2798135" cy="1176073"/>
          </a:xfrm>
        </p:spPr>
        <p:txBody>
          <a:bodyPr anchor="b"/>
          <a:lstStyle>
            <a:lvl1pPr>
              <a:defRPr sz="227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8297" y="725712"/>
            <a:ext cx="4392067" cy="3581889"/>
          </a:xfrm>
        </p:spPr>
        <p:txBody>
          <a:bodyPr anchor="t"/>
          <a:lstStyle>
            <a:lvl1pPr marL="0" indent="0">
              <a:buNone/>
              <a:defRPr sz="2277"/>
            </a:lvl1pPr>
            <a:lvl2pPr marL="325344" indent="0">
              <a:buNone/>
              <a:defRPr sz="1992"/>
            </a:lvl2pPr>
            <a:lvl3pPr marL="650687" indent="0">
              <a:buNone/>
              <a:defRPr sz="1708"/>
            </a:lvl3pPr>
            <a:lvl4pPr marL="976031" indent="0">
              <a:buNone/>
              <a:defRPr sz="1423"/>
            </a:lvl4pPr>
            <a:lvl5pPr marL="1301374" indent="0">
              <a:buNone/>
              <a:defRPr sz="1423"/>
            </a:lvl5pPr>
            <a:lvl6pPr marL="1626718" indent="0">
              <a:buNone/>
              <a:defRPr sz="1423"/>
            </a:lvl6pPr>
            <a:lvl7pPr marL="1952061" indent="0">
              <a:buNone/>
              <a:defRPr sz="1423"/>
            </a:lvl7pPr>
            <a:lvl8pPr marL="2277405" indent="0">
              <a:buNone/>
              <a:defRPr sz="1423"/>
            </a:lvl8pPr>
            <a:lvl9pPr marL="2602748" indent="0">
              <a:buNone/>
              <a:defRPr sz="142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512094"/>
            <a:ext cx="2798135" cy="2801341"/>
          </a:xfrm>
        </p:spPr>
        <p:txBody>
          <a:bodyPr/>
          <a:lstStyle>
            <a:lvl1pPr marL="0" indent="0">
              <a:buNone/>
              <a:defRPr sz="1139"/>
            </a:lvl1pPr>
            <a:lvl2pPr marL="325344" indent="0">
              <a:buNone/>
              <a:defRPr sz="996"/>
            </a:lvl2pPr>
            <a:lvl3pPr marL="650687" indent="0">
              <a:buNone/>
              <a:defRPr sz="854"/>
            </a:lvl3pPr>
            <a:lvl4pPr marL="976031" indent="0">
              <a:buNone/>
              <a:defRPr sz="712"/>
            </a:lvl4pPr>
            <a:lvl5pPr marL="1301374" indent="0">
              <a:buNone/>
              <a:defRPr sz="712"/>
            </a:lvl5pPr>
            <a:lvl6pPr marL="1626718" indent="0">
              <a:buNone/>
              <a:defRPr sz="712"/>
            </a:lvl6pPr>
            <a:lvl7pPr marL="1952061" indent="0">
              <a:buNone/>
              <a:defRPr sz="712"/>
            </a:lvl7pPr>
            <a:lvl8pPr marL="2277405" indent="0">
              <a:buNone/>
              <a:defRPr sz="712"/>
            </a:lvl8pPr>
            <a:lvl9pPr marL="2602748" indent="0">
              <a:buNone/>
              <a:defRPr sz="71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454" y="268350"/>
            <a:ext cx="748278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454" y="1341750"/>
            <a:ext cx="748278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453" y="4671624"/>
            <a:ext cx="195203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0367-C9DB-4397-8272-6097457C421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822" y="4671624"/>
            <a:ext cx="29280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205" y="4671624"/>
            <a:ext cx="195203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3FAC-0133-4000-AA18-C456B0E174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50687" rtl="0" eaLnBrk="1" latinLnBrk="0" hangingPunct="1">
        <a:lnSpc>
          <a:spcPct val="90000"/>
        </a:lnSpc>
        <a:spcBef>
          <a:spcPct val="0"/>
        </a:spcBef>
        <a:buNone/>
        <a:defRPr sz="31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672" indent="-162672" algn="l" defTabSz="650687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488015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2pPr>
      <a:lvl3pPr marL="813359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3" kern="1200">
          <a:solidFill>
            <a:schemeClr val="tx1"/>
          </a:solidFill>
          <a:latin typeface="+mn-lt"/>
          <a:ea typeface="+mn-ea"/>
          <a:cs typeface="+mn-cs"/>
        </a:defRPr>
      </a:lvl3pPr>
      <a:lvl4pPr marL="1138702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4pPr>
      <a:lvl5pPr marL="1464046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5pPr>
      <a:lvl6pPr marL="1789389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6pPr>
      <a:lvl7pPr marL="2114733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7pPr>
      <a:lvl8pPr marL="2440076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8pPr>
      <a:lvl9pPr marL="2765420" indent="-162672" algn="l" defTabSz="650687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1pPr>
      <a:lvl2pPr marL="325344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2pPr>
      <a:lvl3pPr marL="650687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3pPr>
      <a:lvl4pPr marL="976031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4pPr>
      <a:lvl5pPr marL="1301374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5pPr>
      <a:lvl6pPr marL="1626718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6pPr>
      <a:lvl7pPr marL="1952061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7pPr>
      <a:lvl8pPr marL="2277405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8pPr>
      <a:lvl9pPr marL="2602748" algn="l" defTabSz="650687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81549" y="359349"/>
            <a:ext cx="532801" cy="4311161"/>
          </a:xfrm>
          <a:prstGeom prst="roundRect">
            <a:avLst>
              <a:gd name="adj" fmla="val 10645"/>
            </a:avLst>
          </a:prstGeom>
          <a:solidFill>
            <a:srgbClr val="F3F3FA"/>
          </a:solidFill>
          <a:ln>
            <a:noFill/>
          </a:ln>
          <a:effectLst>
            <a:outerShdw blurRad="25400" dist="25400" dir="2700000" algn="tl" rotWithShape="0">
              <a:schemeClr val="tx1">
                <a:lumMod val="50000"/>
                <a:lumOff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01727" y="359348"/>
            <a:ext cx="492443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NEURO-PHYSIOLOGY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58493" y="1847138"/>
            <a:ext cx="338554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BEHAVIOR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1550" y="3338509"/>
            <a:ext cx="492443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SOFTWARE DEVELOPEMENT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99134" y="463287"/>
            <a:ext cx="2124000" cy="1138773"/>
          </a:xfrm>
          <a:prstGeom prst="rect">
            <a:avLst/>
          </a:prstGeom>
          <a:solidFill>
            <a:srgbClr val="E8E8FF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1 	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EEG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DRF and arousals</a:t>
            </a: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</a:t>
            </a:r>
            <a:r>
              <a:rPr lang="en-US" sz="1000" dirty="0" smtClean="0">
                <a:latin typeface="Helvetica Neue" panose="02000503000000020004" pitchFamily="50"/>
              </a:rPr>
              <a:t>compared the </a:t>
            </a:r>
            <a:r>
              <a:rPr lang="en-US" sz="1000" dirty="0">
                <a:latin typeface="Helvetica Neue" panose="02000503000000020004" pitchFamily="50"/>
              </a:rPr>
              <a:t>sleep macro- and micro-structure of </a:t>
            </a:r>
            <a:r>
              <a:rPr lang="en-US" sz="1000" dirty="0" smtClean="0">
                <a:latin typeface="Helvetica Neue" panose="02000503000000020004" pitchFamily="50"/>
              </a:rPr>
              <a:t>HR and LR, </a:t>
            </a:r>
            <a:r>
              <a:rPr lang="en-US" sz="1000" dirty="0">
                <a:latin typeface="Helvetica Neue" panose="02000503000000020004" pitchFamily="50"/>
              </a:rPr>
              <a:t>as well as their brain responses to </a:t>
            </a:r>
            <a:r>
              <a:rPr lang="en-US" sz="1000" dirty="0" smtClean="0">
                <a:latin typeface="Helvetica Neue" panose="02000503000000020004" pitchFamily="50"/>
              </a:rPr>
              <a:t>stimuli </a:t>
            </a:r>
            <a:r>
              <a:rPr lang="en-US" sz="1000" dirty="0">
                <a:latin typeface="Helvetica Neue" panose="02000503000000020004" pitchFamily="50"/>
              </a:rPr>
              <a:t>during sleep.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907918" y="462420"/>
            <a:ext cx="2124000" cy="1138773"/>
          </a:xfrm>
          <a:prstGeom prst="rect">
            <a:avLst/>
          </a:prstGeom>
          <a:solidFill>
            <a:srgbClr val="C9DBFF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2	              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EEG-fMRI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DRF and </a:t>
            </a:r>
            <a:r>
              <a:rPr lang="en-US" sz="1050" b="1" dirty="0" smtClean="0">
                <a:latin typeface="Helvetica Neue" panose="02000503000000020004" pitchFamily="50"/>
              </a:rPr>
              <a:t>the awakening brain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</a:t>
            </a:r>
            <a:r>
              <a:rPr lang="en-US" sz="1000" dirty="0" smtClean="0">
                <a:latin typeface="Helvetica Neue" panose="02000503000000020004" pitchFamily="50"/>
              </a:rPr>
              <a:t>(1) tested </a:t>
            </a:r>
            <a:r>
              <a:rPr lang="en-US" sz="1000" dirty="0">
                <a:latin typeface="Helvetica Neue" panose="02000503000000020004" pitchFamily="50"/>
              </a:rPr>
              <a:t>the hypothesis of a differential sleep inertia in </a:t>
            </a:r>
            <a:r>
              <a:rPr lang="en-US" sz="1000" dirty="0" smtClean="0">
                <a:latin typeface="Helvetica Neue" panose="02000503000000020004" pitchFamily="50"/>
              </a:rPr>
              <a:t>HR and LR </a:t>
            </a:r>
            <a:r>
              <a:rPr lang="en-US" sz="1000" dirty="0">
                <a:latin typeface="Helvetica Neue" panose="02000503000000020004" pitchFamily="50"/>
              </a:rPr>
              <a:t>and </a:t>
            </a:r>
            <a:r>
              <a:rPr lang="en-US" sz="1000" dirty="0" smtClean="0">
                <a:latin typeface="Helvetica Neue" panose="02000503000000020004" pitchFamily="50"/>
              </a:rPr>
              <a:t>(2) provided an </a:t>
            </a:r>
            <a:r>
              <a:rPr lang="en-US" sz="1000" dirty="0">
                <a:latin typeface="Helvetica Neue" panose="02000503000000020004" pitchFamily="50"/>
              </a:rPr>
              <a:t>overview of the awakening brain.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01654" y="1943499"/>
            <a:ext cx="3204000" cy="1138773"/>
          </a:xfrm>
          <a:prstGeom prst="rect">
            <a:avLst/>
          </a:prstGeom>
          <a:solidFill>
            <a:srgbClr val="FFE8C9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4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	       	   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Survey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Sleep and dream </a:t>
            </a:r>
            <a:r>
              <a:rPr lang="en-US" sz="1050" b="1" dirty="0" smtClean="0">
                <a:latin typeface="Helvetica Neue" panose="02000503000000020004" pitchFamily="50"/>
              </a:rPr>
              <a:t>habits of French students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>
              <a:spcAft>
                <a:spcPts val="300"/>
              </a:spcAft>
            </a:pPr>
            <a:r>
              <a:rPr lang="en-US" sz="1000" dirty="0">
                <a:latin typeface="Helvetica Neue" panose="02000503000000020004" pitchFamily="50"/>
              </a:rPr>
              <a:t>We used an online questionnaire to collect </a:t>
            </a:r>
            <a:r>
              <a:rPr lang="en-US" sz="1000" dirty="0" smtClean="0">
                <a:latin typeface="Helvetica Neue" panose="02000503000000020004" pitchFamily="50"/>
              </a:rPr>
              <a:t>and analyze data on the sleep </a:t>
            </a:r>
            <a:r>
              <a:rPr lang="en-US" sz="1000" dirty="0">
                <a:latin typeface="Helvetica Neue" panose="02000503000000020004" pitchFamily="50"/>
              </a:rPr>
              <a:t>and </a:t>
            </a:r>
            <a:r>
              <a:rPr lang="en-US" sz="1000" dirty="0" smtClean="0">
                <a:latin typeface="Helvetica Neue" panose="02000503000000020004" pitchFamily="50"/>
              </a:rPr>
              <a:t>dream habits of </a:t>
            </a:r>
            <a:r>
              <a:rPr lang="en-US" sz="1000" dirty="0">
                <a:latin typeface="Helvetica Neue" panose="02000503000000020004" pitchFamily="50"/>
              </a:rPr>
              <a:t>a large sample of French college </a:t>
            </a:r>
            <a:r>
              <a:rPr lang="en-US" sz="1000" dirty="0" smtClean="0">
                <a:latin typeface="Helvetica Neue" panose="02000503000000020004" pitchFamily="50"/>
              </a:rPr>
              <a:t>students</a:t>
            </a:r>
            <a:r>
              <a:rPr lang="en-US" sz="1000" dirty="0">
                <a:latin typeface="Helvetica Neue" panose="02000503000000020004" pitchFamily="50"/>
              </a:rPr>
              <a:t> </a:t>
            </a:r>
            <a:r>
              <a:rPr lang="en-US" sz="1000" dirty="0" smtClean="0">
                <a:latin typeface="Helvetica Neue" panose="02000503000000020004" pitchFamily="50"/>
              </a:rPr>
              <a:t>from Lyon University.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000702" y="1943911"/>
            <a:ext cx="3240000" cy="1138773"/>
          </a:xfrm>
          <a:prstGeom prst="rect">
            <a:avLst/>
          </a:prstGeom>
          <a:solidFill>
            <a:srgbClr val="FFC4AD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5 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	     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questionnaires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The </a:t>
            </a:r>
            <a:r>
              <a:rPr lang="en-US" sz="1050" b="1" dirty="0" smtClean="0">
                <a:latin typeface="Helvetica Neue" panose="02000503000000020004" pitchFamily="50"/>
              </a:rPr>
              <a:t>link between waking life and dream content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investigated the </a:t>
            </a:r>
            <a:r>
              <a:rPr lang="en-US" sz="1000" dirty="0" smtClean="0">
                <a:latin typeface="Helvetica Neue" panose="02000503000000020004" pitchFamily="50"/>
              </a:rPr>
              <a:t>characteristics of waking life experiences incorporated </a:t>
            </a:r>
            <a:r>
              <a:rPr lang="en-US" sz="1000" dirty="0">
                <a:latin typeface="Helvetica Neue" panose="02000503000000020004" pitchFamily="50"/>
              </a:rPr>
              <a:t>into </a:t>
            </a:r>
            <a:r>
              <a:rPr lang="en-US" sz="1000" dirty="0" smtClean="0">
                <a:latin typeface="Helvetica Neue" panose="02000503000000020004" pitchFamily="50"/>
              </a:rPr>
              <a:t>dreams</a:t>
            </a:r>
            <a:r>
              <a:rPr lang="en-US" sz="1000" dirty="0">
                <a:latin typeface="Helvetica Neue" panose="02000503000000020004" pitchFamily="50"/>
              </a:rPr>
              <a:t> </a:t>
            </a:r>
            <a:r>
              <a:rPr lang="en-US" sz="1000" dirty="0" smtClean="0">
                <a:latin typeface="Helvetica Neue" panose="02000503000000020004" pitchFamily="50"/>
              </a:rPr>
              <a:t>in order to improve our understanding of the filter that dreaming apply to waking life.</a:t>
            </a:r>
            <a:endParaRPr lang="en-US" sz="1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81548" y="1765530"/>
            <a:ext cx="72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81548" y="3260240"/>
            <a:ext cx="7200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99135" y="3438970"/>
            <a:ext cx="6541568" cy="1138773"/>
          </a:xfrm>
          <a:prstGeom prst="rect">
            <a:avLst/>
          </a:prstGeom>
          <a:solidFill>
            <a:srgbClr val="B9E5D1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		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 	 	                 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	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Programming</a:t>
            </a:r>
            <a:endParaRPr 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An open-source software for </a:t>
            </a:r>
            <a:r>
              <a:rPr lang="en-US" sz="1050" b="1" dirty="0" smtClean="0">
                <a:latin typeface="Helvetica Neue" panose="02000503000000020004" pitchFamily="50"/>
              </a:rPr>
              <a:t>reading, scoring and analyzing sleep data</a:t>
            </a:r>
            <a:endParaRPr lang="en-US" sz="1050" b="1" dirty="0">
              <a:latin typeface="Helvetica Neue" panose="02000503000000020004" pitchFamily="50"/>
            </a:endParaRP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There is a lack of free and easy-to-use graphical user interface dedicated to sleep data visualization, scoring and analysis. To fill </a:t>
            </a:r>
            <a:r>
              <a:rPr lang="en-US" sz="1000" dirty="0" smtClean="0">
                <a:latin typeface="Helvetica Neue" panose="02000503000000020004" pitchFamily="50"/>
              </a:rPr>
              <a:t>in this </a:t>
            </a:r>
            <a:r>
              <a:rPr lang="en-US" sz="1000" dirty="0">
                <a:latin typeface="Helvetica Neue" panose="02000503000000020004" pitchFamily="50"/>
              </a:rPr>
              <a:t>gap, we developed </a:t>
            </a:r>
            <a:r>
              <a:rPr lang="en-US" sz="1000" dirty="0" smtClean="0">
                <a:latin typeface="Helvetica Neue" panose="02000503000000020004" pitchFamily="50"/>
              </a:rPr>
              <a:t>a cross-platform and open-source </a:t>
            </a:r>
            <a:r>
              <a:rPr lang="en-US" sz="1000" dirty="0">
                <a:latin typeface="Helvetica Neue" panose="02000503000000020004" pitchFamily="50"/>
              </a:rPr>
              <a:t>Python software capable of handling efficiently large datasets from several file </a:t>
            </a:r>
            <a:r>
              <a:rPr lang="en-US" sz="1000" dirty="0" smtClean="0">
                <a:latin typeface="Helvetica Neue" panose="02000503000000020004" pitchFamily="50"/>
              </a:rPr>
              <a:t>formats. The software integrates several advanced functionalities and signal processing tools such the automatic </a:t>
            </a:r>
            <a:r>
              <a:rPr lang="en-US" sz="1000" dirty="0">
                <a:latin typeface="Helvetica Neue" panose="02000503000000020004" pitchFamily="50"/>
              </a:rPr>
              <a:t>detection of </a:t>
            </a:r>
            <a:r>
              <a:rPr lang="en-US" sz="1000" dirty="0" smtClean="0">
                <a:latin typeface="Helvetica Neue" panose="02000503000000020004" pitchFamily="50"/>
              </a:rPr>
              <a:t>sleep microstructural events.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116702" y="462420"/>
            <a:ext cx="2124000" cy="1138773"/>
          </a:xfrm>
          <a:prstGeom prst="rect">
            <a:avLst/>
          </a:prstGeom>
          <a:solidFill>
            <a:srgbClr val="6FA7DB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</a:t>
            </a:r>
            <a:r>
              <a:rPr lang="en-US" sz="1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3                                        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fMRI </a:t>
            </a:r>
          </a:p>
          <a:p>
            <a:pPr>
              <a:spcAft>
                <a:spcPts val="300"/>
              </a:spcAft>
            </a:pPr>
            <a:r>
              <a:rPr lang="en-US" sz="1050" b="1" dirty="0" smtClean="0">
                <a:latin typeface="Helvetica Neue" panose="02000503000000020004" pitchFamily="50"/>
              </a:rPr>
              <a:t>DRF </a:t>
            </a:r>
            <a:r>
              <a:rPr lang="en-US" sz="1050" b="1" smtClean="0">
                <a:latin typeface="Helvetica Neue" panose="02000503000000020004" pitchFamily="50"/>
              </a:rPr>
              <a:t>and </a:t>
            </a:r>
            <a:r>
              <a:rPr lang="en-US" sz="1050" b="1" smtClean="0">
                <a:latin typeface="Helvetica Neue" panose="02000503000000020004" pitchFamily="50"/>
              </a:rPr>
              <a:t>the default </a:t>
            </a:r>
            <a:r>
              <a:rPr lang="en-US" sz="1050" b="1" dirty="0" smtClean="0">
                <a:latin typeface="Helvetica Neue" panose="02000503000000020004" pitchFamily="50"/>
              </a:rPr>
              <a:t>network</a:t>
            </a:r>
          </a:p>
          <a:p>
            <a:pPr algn="just"/>
            <a:r>
              <a:rPr lang="en-US" sz="1000" dirty="0" smtClean="0">
                <a:latin typeface="Helvetica Neue" panose="02000503000000020004" pitchFamily="50"/>
              </a:rPr>
              <a:t>We compared the personality traits, cognitive abilities, and  default mode network functional connectivity in HR and LR.</a:t>
            </a:r>
          </a:p>
        </p:txBody>
      </p:sp>
    </p:spTree>
    <p:extLst>
      <p:ext uri="{BB962C8B-B14F-4D97-AF65-F5344CB8AC3E}">
        <p14:creationId xmlns:p14="http://schemas.microsoft.com/office/powerpoint/2010/main" val="2192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74899" y="359349"/>
            <a:ext cx="532801" cy="4311161"/>
          </a:xfrm>
          <a:prstGeom prst="roundRect">
            <a:avLst>
              <a:gd name="adj" fmla="val 10645"/>
            </a:avLst>
          </a:prstGeom>
          <a:solidFill>
            <a:srgbClr val="F3F3FA"/>
          </a:solidFill>
          <a:ln>
            <a:noFill/>
          </a:ln>
          <a:effectLst>
            <a:outerShdw blurRad="25400" dist="25400" dir="2700000" algn="tl" rotWithShape="0">
              <a:schemeClr val="tx1">
                <a:lumMod val="50000"/>
                <a:lumOff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995077" y="359348"/>
            <a:ext cx="492443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" pitchFamily="2" charset="0"/>
                <a:ea typeface="Roboto" pitchFamily="2" charset="0"/>
                <a:cs typeface="Times New Roman" panose="02020603050405020304" pitchFamily="18" charset="0"/>
              </a:rPr>
              <a:t>NEURO-PHYSIOLOGY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051843" y="1847138"/>
            <a:ext cx="338554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" pitchFamily="2" charset="0"/>
                <a:ea typeface="Roboto" pitchFamily="2" charset="0"/>
                <a:cs typeface="Times New Roman" panose="02020603050405020304" pitchFamily="18" charset="0"/>
              </a:rPr>
              <a:t>BEHAVIOR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74900" y="3338509"/>
            <a:ext cx="492443" cy="1332000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000" dirty="0">
                <a:solidFill>
                  <a:srgbClr val="061229"/>
                </a:solidFill>
                <a:latin typeface="Helvetica" pitchFamily="2" charset="0"/>
                <a:ea typeface="Roboto" pitchFamily="2" charset="0"/>
                <a:cs typeface="Times New Roman" panose="02020603050405020304" pitchFamily="18" charset="0"/>
              </a:rPr>
              <a:t>SOFTWARE DEVELOPEMENT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592484" y="459810"/>
            <a:ext cx="2520000" cy="1138773"/>
          </a:xfrm>
          <a:prstGeom prst="rect">
            <a:avLst/>
          </a:prstGeom>
          <a:solidFill>
            <a:srgbClr val="D9F2FB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1 	            	     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EEG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DRF and arousals</a:t>
            </a: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investigated the sleep macro- and micro-structure of high and low dream-recallers, as well as their brain responses to arousing stimuli during sleep.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229968" y="459810"/>
            <a:ext cx="2520001" cy="1138773"/>
          </a:xfrm>
          <a:prstGeom prst="rect">
            <a:avLst/>
          </a:prstGeom>
          <a:solidFill>
            <a:srgbClr val="9DDEF5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2	                         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EEG-fMRI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DRF and sleep inertia</a:t>
            </a: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tested the hypothesis of a differential sleep inertia in high and low dream recallers and provided at the same time an overview of the awakening brain.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1595820" y="1943752"/>
            <a:ext cx="2520000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3 	       	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Survey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Sleep and dream habits</a:t>
            </a:r>
          </a:p>
          <a:p>
            <a:pPr algn="just">
              <a:spcAft>
                <a:spcPts val="300"/>
              </a:spcAft>
            </a:pPr>
            <a:r>
              <a:rPr lang="en-US" sz="1000" dirty="0">
                <a:latin typeface="Helvetica Neue" panose="02000503000000020004" pitchFamily="50"/>
              </a:rPr>
              <a:t>We used an online questionnaire to collect data on sleep and dream habits of a large sample of French college students.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29968" y="1942740"/>
            <a:ext cx="2520000" cy="1138773"/>
          </a:xfrm>
          <a:prstGeom prst="rect">
            <a:avLst/>
          </a:prstGeom>
          <a:solidFill>
            <a:srgbClr val="FFCDB7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4 	  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Dream questionnaires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The memory sources of dreams</a:t>
            </a: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We investigated the characteristics of the memory sources incorporated into dreams, especially remote and trivial ones.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974898" y="1765530"/>
            <a:ext cx="5796000" cy="0"/>
          </a:xfrm>
          <a:prstGeom prst="line">
            <a:avLst/>
          </a:prstGeom>
          <a:ln w="12700">
            <a:solidFill>
              <a:srgbClr val="1D1F2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74898" y="3260240"/>
            <a:ext cx="5796000" cy="0"/>
          </a:xfrm>
          <a:prstGeom prst="line">
            <a:avLst/>
          </a:prstGeom>
          <a:ln w="12700">
            <a:solidFill>
              <a:srgbClr val="1D1F2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92485" y="3438970"/>
            <a:ext cx="5157484" cy="1138773"/>
          </a:xfrm>
          <a:prstGeom prst="rect">
            <a:avLst/>
          </a:prstGeom>
          <a:solidFill>
            <a:srgbClr val="B2CEBF"/>
          </a:solidFill>
          <a:effectLst>
            <a:outerShdw blurRad="25400" dist="254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Study 5		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                	 	                 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Programming</a:t>
            </a:r>
          </a:p>
          <a:p>
            <a:pPr>
              <a:spcAft>
                <a:spcPts val="300"/>
              </a:spcAft>
            </a:pPr>
            <a:r>
              <a:rPr lang="en-US" sz="1050" b="1" dirty="0">
                <a:latin typeface="Helvetica Neue" panose="02000503000000020004" pitchFamily="50"/>
              </a:rPr>
              <a:t>An open-source software for sleep data</a:t>
            </a:r>
          </a:p>
          <a:p>
            <a:pPr algn="just"/>
            <a:r>
              <a:rPr lang="en-US" sz="1000" dirty="0">
                <a:latin typeface="Helvetica Neue" panose="02000503000000020004" pitchFamily="50"/>
              </a:rPr>
              <a:t>There is a lack of free and easy-to-use graphical user interface dedicated to sleep data visualization, scoring and analysis. To fill this gap, we developed an open-source Python software capable of handling efficiently large datasets from several file formats, and integrating automatic detection of several sleep microstructural features.</a:t>
            </a:r>
          </a:p>
        </p:txBody>
      </p:sp>
    </p:spTree>
    <p:extLst>
      <p:ext uri="{BB962C8B-B14F-4D97-AF65-F5344CB8AC3E}">
        <p14:creationId xmlns:p14="http://schemas.microsoft.com/office/powerpoint/2010/main" val="37921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56</Words>
  <Application>Microsoft Office PowerPoint</Application>
  <PresentationFormat>Personnalisé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Neue</vt:lpstr>
      <vt:lpstr>Roboto</vt:lpstr>
      <vt:lpstr>Roboto Light</vt:lpstr>
      <vt:lpstr>Times New Roman</vt:lpstr>
      <vt:lpstr>Office Theme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249</cp:revision>
  <dcterms:created xsi:type="dcterms:W3CDTF">2017-09-15T15:38:42Z</dcterms:created>
  <dcterms:modified xsi:type="dcterms:W3CDTF">2017-10-27T16:06:25Z</dcterms:modified>
</cp:coreProperties>
</file>