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57" r:id="rId3"/>
    <p:sldId id="256" r:id="rId4"/>
  </p:sldIdLst>
  <p:sldSz cx="7199313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0" userDrawn="1">
          <p15:clr>
            <a:srgbClr val="A4A3A4"/>
          </p15:clr>
        </p15:guide>
        <p15:guide id="4" pos="363" userDrawn="1">
          <p15:clr>
            <a:srgbClr val="A4A3A4"/>
          </p15:clr>
        </p15:guide>
        <p15:guide id="5" orient="horz" pos="26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B87600"/>
    <a:srgbClr val="FFF0D4"/>
    <a:srgbClr val="D5E8DE"/>
    <a:srgbClr val="BFBFBF"/>
    <a:srgbClr val="98A0A0"/>
    <a:srgbClr val="CFD4C5"/>
    <a:srgbClr val="FAFAFA"/>
    <a:srgbClr val="EFF1C5"/>
    <a:srgbClr val="FCE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9" d="100"/>
          <a:sy n="89" d="100"/>
        </p:scale>
        <p:origin x="1896" y="-450"/>
      </p:cViewPr>
      <p:guideLst>
        <p:guide pos="720"/>
        <p:guide pos="363"/>
        <p:guide orient="horz" pos="26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16DEE-3A8F-4F5F-BC8A-781D73994B3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1143000"/>
            <a:ext cx="2682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2C791-2321-4DCF-9D2C-E7F1BBA9AF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7563" y="1143000"/>
            <a:ext cx="268287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C791-2321-4DCF-9D2C-E7F1BBA9A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7563" y="1143000"/>
            <a:ext cx="268287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C791-2321-4DCF-9D2C-E7F1BBA9AF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355149"/>
            <a:ext cx="6119416" cy="2882806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349128"/>
            <a:ext cx="5399485" cy="1999179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40855"/>
            <a:ext cx="1552352" cy="70172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40855"/>
            <a:ext cx="4567064" cy="701725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3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064352"/>
            <a:ext cx="6209407" cy="3444416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5541353"/>
            <a:ext cx="6209407" cy="181133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204273"/>
            <a:ext cx="3059708" cy="52538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204273"/>
            <a:ext cx="3059708" cy="52538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40856"/>
            <a:ext cx="6209407" cy="1600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029849"/>
            <a:ext cx="3045646" cy="99479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024646"/>
            <a:ext cx="3045646" cy="44487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029849"/>
            <a:ext cx="3060646" cy="99479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024646"/>
            <a:ext cx="3060646" cy="44487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6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52027"/>
            <a:ext cx="2321966" cy="1932093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192226"/>
            <a:ext cx="3644652" cy="5884451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484120"/>
            <a:ext cx="2321966" cy="460214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52027"/>
            <a:ext cx="2321966" cy="1932093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192226"/>
            <a:ext cx="3644652" cy="5884451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484120"/>
            <a:ext cx="2321966" cy="460214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40856"/>
            <a:ext cx="6209407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204273"/>
            <a:ext cx="6209407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7674706"/>
            <a:ext cx="161984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7674706"/>
            <a:ext cx="242976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7674706"/>
            <a:ext cx="161984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à coins arrondis 32"/>
          <p:cNvSpPr/>
          <p:nvPr/>
        </p:nvSpPr>
        <p:spPr>
          <a:xfrm>
            <a:off x="113015" y="1013137"/>
            <a:ext cx="6564010" cy="4992273"/>
          </a:xfrm>
          <a:prstGeom prst="roundRect">
            <a:avLst>
              <a:gd name="adj" fmla="val 1133"/>
            </a:avLst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2336610"/>
            <a:ext cx="1080000" cy="108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4836620"/>
            <a:ext cx="1044000" cy="1044000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1331819" y="2336610"/>
            <a:ext cx="5256000" cy="1080000"/>
          </a:xfrm>
          <a:prstGeom prst="roundRect">
            <a:avLst>
              <a:gd name="adj" fmla="val 2884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Creativity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Specific personality traits such as openness to experience, absorption, and thin boundaries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Interest in dreams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1400" i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                   		                    </a:t>
            </a:r>
            <a:r>
              <a:rPr lang="en-US" sz="1200" i="1" dirty="0">
                <a:solidFill>
                  <a:srgbClr val="B876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Study 3</a:t>
            </a:r>
            <a:endParaRPr lang="en-US" sz="1200" i="1" dirty="0">
              <a:solidFill>
                <a:srgbClr val="B8760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331819" y="3577616"/>
            <a:ext cx="5256000" cy="1080000"/>
          </a:xfrm>
          <a:prstGeom prst="roundRect">
            <a:avLst>
              <a:gd name="adj" fmla="val 4694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Regional cerebral blood flow and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functional connectivity in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the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default mode network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Functional connectivity in mnemonic brain regions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upon awakening from NREM sleep                                  </a:t>
            </a:r>
            <a:r>
              <a:rPr lang="en-US" sz="1200" i="1" dirty="0">
                <a:solidFill>
                  <a:srgbClr val="B876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Studies 2 and 3</a:t>
            </a:r>
            <a:endParaRPr lang="en-US" sz="1200" i="1" dirty="0">
              <a:solidFill>
                <a:srgbClr val="B8760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1300" i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657" y="3613616"/>
            <a:ext cx="1008000" cy="100800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1326840" y="4818620"/>
            <a:ext cx="5256000" cy="1080000"/>
          </a:xfrm>
          <a:prstGeom prst="roundRect">
            <a:avLst>
              <a:gd name="adj" fmla="val 2930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Amplitude of brain responses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to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auditory stimuli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during sleep and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wakefulness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Intra-sleep wakefulness and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longer duration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of intra-sleep awakenings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	                   		                   </a:t>
            </a:r>
            <a:r>
              <a:rPr lang="en-US" sz="1200" i="1" dirty="0">
                <a:solidFill>
                  <a:srgbClr val="B876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Study 1</a:t>
            </a:r>
            <a:endParaRPr lang="en-US" sz="1300" b="1" i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326841" y="697048"/>
            <a:ext cx="53517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" panose="02000503000000020004" pitchFamily="50"/>
              </a:rPr>
              <a:t>Dream recall frequency (DRF) is </a:t>
            </a:r>
            <a:r>
              <a:rPr lang="en-US" sz="1400" b="1" dirty="0">
                <a:solidFill>
                  <a:srgbClr val="C00000"/>
                </a:solidFill>
                <a:latin typeface="Helvetica Neue" panose="02000503000000020004" pitchFamily="50"/>
              </a:rPr>
              <a:t>positively associated </a:t>
            </a:r>
            <a:r>
              <a:rPr lang="en-US" sz="1400" b="1" dirty="0">
                <a:latin typeface="Helvetica Neue" panose="02000503000000020004" pitchFamily="50"/>
              </a:rPr>
              <a:t>with: </a:t>
            </a:r>
            <a:endParaRPr lang="en-US" sz="1400" b="1" dirty="0">
              <a:latin typeface="Helvetica Neue" panose="02000503000000020004" pitchFamily="5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331819" y="1095604"/>
            <a:ext cx="5256000" cy="1080000"/>
          </a:xfrm>
          <a:prstGeom prst="roundRect">
            <a:avLst>
              <a:gd name="adj" fmla="val 2884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Being a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woman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Being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young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Clarity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 of dream content</a:t>
            </a:r>
          </a:p>
          <a:p>
            <a:pPr lvl="2">
              <a:lnSpc>
                <a:spcPct val="120000"/>
              </a:lnSpc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en-US" sz="1300" dirty="0">
                <a:solidFill>
                  <a:srgbClr val="B8760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                   </a:t>
            </a:r>
            <a:r>
              <a:rPr lang="en-US" sz="1200" i="1" dirty="0">
                <a:solidFill>
                  <a:srgbClr val="B876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Study 4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037405"/>
            <a:ext cx="1080000" cy="1080000"/>
          </a:xfrm>
          <a:prstGeom prst="rect">
            <a:avLst/>
          </a:prstGeom>
        </p:spPr>
      </p:pic>
      <p:sp>
        <p:nvSpPr>
          <p:cNvPr id="17" name="Rectangle à coins arrondis 16"/>
          <p:cNvSpPr/>
          <p:nvPr/>
        </p:nvSpPr>
        <p:spPr>
          <a:xfrm>
            <a:off x="1331819" y="6396736"/>
            <a:ext cx="5256000" cy="828000"/>
          </a:xfrm>
          <a:prstGeom prst="roundRect">
            <a:avLst>
              <a:gd name="adj" fmla="val 2930"/>
            </a:avLst>
          </a:prstGeom>
          <a:solidFill>
            <a:srgbClr val="F0F0F0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Memory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abilities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or </a:t>
            </a:r>
            <a:endParaRPr lang="en-US" sz="1300" dirty="0" smtClean="0">
              <a:solidFill>
                <a:schemeClr val="tx1"/>
              </a:solidFill>
              <a:latin typeface="Helvetica Neue" panose="02000503000000020004" pitchFamily="5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Density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of </a:t>
            </a: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sleep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microstructural features 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(rapid eye movements, muscle twitches, spindles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, arousals…)</a:t>
            </a:r>
            <a:endParaRPr lang="en-US" sz="1300" b="1" i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325226" y="6088959"/>
            <a:ext cx="53517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" panose="02000503000000020004" pitchFamily="50"/>
              </a:rPr>
              <a:t>Dream recall frequency (DRF) is </a:t>
            </a:r>
            <a:r>
              <a:rPr lang="en-US" sz="1400" b="1" dirty="0" smtClean="0">
                <a:solidFill>
                  <a:schemeClr val="tx2"/>
                </a:solidFill>
                <a:latin typeface="Helvetica Neue" panose="02000503000000020004" pitchFamily="50"/>
              </a:rPr>
              <a:t>not </a:t>
            </a:r>
            <a:r>
              <a:rPr lang="en-US" sz="1400" b="1" dirty="0">
                <a:solidFill>
                  <a:schemeClr val="tx2"/>
                </a:solidFill>
                <a:latin typeface="Helvetica Neue" panose="02000503000000020004" pitchFamily="50"/>
              </a:rPr>
              <a:t>associated</a:t>
            </a:r>
            <a:r>
              <a:rPr lang="en-US" sz="1400" b="1" dirty="0">
                <a:solidFill>
                  <a:srgbClr val="C00000"/>
                </a:solidFill>
                <a:latin typeface="Helvetica Neue" panose="02000503000000020004" pitchFamily="50"/>
              </a:rPr>
              <a:t> </a:t>
            </a:r>
            <a:r>
              <a:rPr lang="en-US" sz="1400" b="1" dirty="0">
                <a:latin typeface="Helvetica Neue" panose="02000503000000020004" pitchFamily="50"/>
              </a:rPr>
              <a:t>with: </a:t>
            </a:r>
            <a:endParaRPr lang="en-US" sz="1400" b="1" dirty="0">
              <a:latin typeface="Helvetica Neue" panose="02000503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425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à coins arrondis 32"/>
          <p:cNvSpPr/>
          <p:nvPr/>
        </p:nvSpPr>
        <p:spPr>
          <a:xfrm>
            <a:off x="113015" y="1927557"/>
            <a:ext cx="6564010" cy="3738441"/>
          </a:xfrm>
          <a:prstGeom prst="roundRect">
            <a:avLst>
              <a:gd name="adj" fmla="val 1133"/>
            </a:avLst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999747"/>
            <a:ext cx="1080000" cy="108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4499757"/>
            <a:ext cx="1044000" cy="1044000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1331819" y="1999747"/>
            <a:ext cx="5256000" cy="1080000"/>
          </a:xfrm>
          <a:prstGeom prst="roundRect">
            <a:avLst>
              <a:gd name="adj" fmla="val 2884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Higher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interest in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dreams and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creativity</a:t>
            </a:r>
            <a:endParaRPr lang="en-US" sz="1300" i="1" dirty="0">
              <a:solidFill>
                <a:schemeClr val="tx1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Specific personality traits such as openness to experience, absorption, and thin boundaries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No differences in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memory abilities</a:t>
            </a:r>
            <a:endParaRPr lang="en-US" sz="1300" i="1" dirty="0">
              <a:solidFill>
                <a:schemeClr val="tx1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331819" y="3240753"/>
            <a:ext cx="5256000" cy="1080000"/>
          </a:xfrm>
          <a:prstGeom prst="roundRect">
            <a:avLst>
              <a:gd name="adj" fmla="val 4694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Higher rCBF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and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functional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connectivity in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the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default </a:t>
            </a:r>
            <a:r>
              <a:rPr lang="en-US" sz="1300" b="1">
                <a:solidFill>
                  <a:schemeClr val="tx1"/>
                </a:solidFill>
                <a:latin typeface="Helvetica Neue" panose="02000503000000020004" pitchFamily="50"/>
              </a:rPr>
              <a:t>mode network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during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sleep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and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wakefulness</a:t>
            </a:r>
            <a:endParaRPr lang="en-US" sz="1300" i="1" dirty="0">
              <a:solidFill>
                <a:schemeClr val="tx1"/>
              </a:solidFill>
              <a:latin typeface="Helvetica Neue" panose="02000503000000020004" pitchFamily="5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Higher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functional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connectivity between mnemonic regions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upon awakening from sleep</a:t>
            </a:r>
            <a:endParaRPr lang="en-US" sz="1300" i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657" y="3276753"/>
            <a:ext cx="1008000" cy="100800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1326840" y="4481757"/>
            <a:ext cx="5256000" cy="1080000"/>
          </a:xfrm>
          <a:prstGeom prst="roundRect">
            <a:avLst>
              <a:gd name="adj" fmla="val 2930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Larger brain responses to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stimuli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during sleep and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wakefulness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More intra-sleep wakefulness and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longer duration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of nocturnal awakenings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No differences in the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sleep microstructure</a:t>
            </a:r>
            <a:endParaRPr lang="en-US" sz="1300" b="1" i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326841" y="1611468"/>
            <a:ext cx="53517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" panose="02000503000000020004" pitchFamily="50"/>
              </a:rPr>
              <a:t>Compared to low recallers, </a:t>
            </a:r>
            <a:r>
              <a:rPr lang="en-US" sz="1400" b="1" dirty="0">
                <a:solidFill>
                  <a:srgbClr val="C00000"/>
                </a:solidFill>
                <a:latin typeface="Helvetica Neue" panose="02000503000000020004" pitchFamily="50"/>
              </a:rPr>
              <a:t>high dream recallers </a:t>
            </a:r>
            <a:r>
              <a:rPr lang="en-US" sz="1400" b="1" dirty="0">
                <a:latin typeface="Helvetica Neue" panose="02000503000000020004" pitchFamily="50"/>
              </a:rPr>
              <a:t>show:</a:t>
            </a:r>
            <a:endParaRPr lang="en-US" sz="1400" b="1" dirty="0">
              <a:latin typeface="Helvetica Neue" panose="02000503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0941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à coins arrondis 32"/>
          <p:cNvSpPr/>
          <p:nvPr/>
        </p:nvSpPr>
        <p:spPr>
          <a:xfrm>
            <a:off x="113015" y="1588508"/>
            <a:ext cx="6948000" cy="4027470"/>
          </a:xfrm>
          <a:prstGeom prst="roundRect">
            <a:avLst>
              <a:gd name="adj" fmla="val 1133"/>
            </a:avLst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259683" y="1661194"/>
            <a:ext cx="287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50"/>
              </a:rPr>
              <a:t>PREVIOUS WORKS</a:t>
            </a:r>
            <a:endParaRPr lang="en-US" sz="1600" dirty="0">
              <a:latin typeface="Helvetica Neue" panose="02000503000000020004" pitchFamily="5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999747"/>
            <a:ext cx="1080000" cy="108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139407" y="1661194"/>
            <a:ext cx="287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50"/>
              </a:rPr>
              <a:t>PRESENT THESIS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6" y="4481757"/>
            <a:ext cx="1044000" cy="1044000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1331819" y="2089747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AFAFA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Higher interest in dreams, openness to experience, anxiety and creativity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1331819" y="3330752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AFAFA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Higher rCBF in the DMN during sleep and wakefulness 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4211269" y="3327218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Higher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functional connectivity 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in 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the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DMN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 at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rest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 and 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upon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awakening</a:t>
            </a:r>
            <a:endParaRPr lang="en-US" sz="1400" b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211269" y="4553757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Longer duration 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of intra-sleep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awakenings</a:t>
            </a:r>
            <a:endParaRPr lang="en-US" sz="14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11269" y="2089747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Higher creativity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657" y="3276753"/>
            <a:ext cx="1008000" cy="100800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1331544" y="4553757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AFAFA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Larger brain responses to stimuli during sleep and wakefulness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331545" y="1228418"/>
            <a:ext cx="56157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50"/>
              </a:rPr>
              <a:t>Compared to low recallers, </a:t>
            </a:r>
            <a:r>
              <a:rPr lang="en-US" sz="1600" b="1" dirty="0">
                <a:solidFill>
                  <a:srgbClr val="C00000"/>
                </a:solidFill>
                <a:latin typeface="Helvetica Neue" panose="02000503000000020004" pitchFamily="50"/>
              </a:rPr>
              <a:t>high dream recallers </a:t>
            </a:r>
            <a:r>
              <a:rPr lang="en-US" sz="1600" b="1" dirty="0">
                <a:latin typeface="Helvetica Neue" panose="02000503000000020004" pitchFamily="50"/>
              </a:rPr>
              <a:t>show:</a:t>
            </a:r>
            <a:endParaRPr lang="en-US" sz="1600" b="1" dirty="0">
              <a:latin typeface="Helvetica Neue" panose="02000503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2656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262</Words>
  <Application>Microsoft Office PowerPoint</Application>
  <PresentationFormat>Personnalisé</PresentationFormat>
  <Paragraphs>35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Open Sans</vt:lpstr>
      <vt:lpstr>Roboto Light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202</cp:revision>
  <dcterms:created xsi:type="dcterms:W3CDTF">2017-10-10T11:44:08Z</dcterms:created>
  <dcterms:modified xsi:type="dcterms:W3CDTF">2017-10-23T18:16:00Z</dcterms:modified>
</cp:coreProperties>
</file>