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11F"/>
    <a:srgbClr val="C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69.111.22\dycog\Perrine\sleepn\EEG_Elan_ME\Results\Eveils_aout20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10.69.111.22\dycog\Perrine\sleepn\EEG_Elan_ME\Results\Eveils_aout2015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69.111.22\dycog\Perrine\sleepn\EEG_Elan_ME\Results\Arousals_scorage_final_avril201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10.69.111.22\dycog\Perrine\sleepn\EEG_Elan_ME\Results\Eveils_aout2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Arial" panose="020B0604020202020204" pitchFamily="34" charset="0"/>
              </a:defRPr>
            </a:pPr>
            <a:r>
              <a:rPr lang="fr-FR"/>
              <a:t>Percentage of short and long awakenings</a:t>
            </a:r>
          </a:p>
        </c:rich>
      </c:tx>
      <c:layout>
        <c:manualLayout>
          <c:xMode val="edge"/>
          <c:yMode val="edge"/>
          <c:x val="0.170751899719067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1"/>
              </a:solidFill>
              <a:latin typeface="Helvetica Neue" panose="02000503000000020004" pitchFamily="5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26045044786494"/>
          <c:y val="0.11588421753950333"/>
          <c:w val="0.80505079735585894"/>
          <c:h val="0.73592683043297336"/>
        </c:manualLayout>
      </c:layout>
      <c:barChart>
        <c:barDir val="col"/>
        <c:grouping val="clustered"/>
        <c:varyColors val="0"/>
        <c:ser>
          <c:idx val="0"/>
          <c:order val="0"/>
          <c:tx>
            <c:v>HR</c:v>
          </c:tx>
          <c:spPr>
            <a:solidFill>
              <a:srgbClr val="C82829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'% eveils en fonction duree'!$Q$6:$Q$8</c:f>
                <c:numCache>
                  <c:formatCode>General</c:formatCode>
                  <c:ptCount val="3"/>
                  <c:pt idx="0">
                    <c:v>3.1</c:v>
                  </c:pt>
                  <c:pt idx="1">
                    <c:v>2.1</c:v>
                  </c:pt>
                  <c:pt idx="2">
                    <c:v>2.5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errBars>
          <c:cat>
            <c:strRef>
              <c:f>'% eveils en fonction duree'!$B$2:$D$2</c:f>
              <c:strCache>
                <c:ptCount val="3"/>
                <c:pt idx="0">
                  <c:v>0 - 1 min</c:v>
                </c:pt>
                <c:pt idx="1">
                  <c:v>1 - 5 min</c:v>
                </c:pt>
                <c:pt idx="2">
                  <c:v>5 - 30 min</c:v>
                </c:pt>
              </c:strCache>
            </c:strRef>
          </c:cat>
          <c:val>
            <c:numRef>
              <c:f>'% eveils en fonction duree'!$N$6:$N$8</c:f>
              <c:numCache>
                <c:formatCode>General</c:formatCode>
                <c:ptCount val="3"/>
                <c:pt idx="0">
                  <c:v>66.099999999999994</c:v>
                </c:pt>
                <c:pt idx="1">
                  <c:v>24.6</c:v>
                </c:pt>
                <c:pt idx="2">
                  <c:v>9.36</c:v>
                </c:pt>
              </c:numCache>
            </c:numRef>
          </c:val>
          <c:extLst/>
        </c:ser>
        <c:ser>
          <c:idx val="1"/>
          <c:order val="1"/>
          <c:tx>
            <c:v>LR</c:v>
          </c:tx>
          <c:spPr>
            <a:solidFill>
              <a:srgbClr val="1D211F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'% eveils en fonction duree'!$R$6:$R$8</c:f>
                <c:numCache>
                  <c:formatCode>General</c:formatCode>
                  <c:ptCount val="3"/>
                  <c:pt idx="0">
                    <c:v>3.3</c:v>
                  </c:pt>
                  <c:pt idx="1">
                    <c:v>3.2</c:v>
                  </c:pt>
                  <c:pt idx="2">
                    <c:v>0.6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errBars>
          <c:cat>
            <c:strRef>
              <c:f>'% eveils en fonction duree'!$B$2:$D$2</c:f>
              <c:strCache>
                <c:ptCount val="3"/>
                <c:pt idx="0">
                  <c:v>0 - 1 min</c:v>
                </c:pt>
                <c:pt idx="1">
                  <c:v>1 - 5 min</c:v>
                </c:pt>
                <c:pt idx="2">
                  <c:v>5 - 30 min</c:v>
                </c:pt>
              </c:strCache>
            </c:strRef>
          </c:cat>
          <c:val>
            <c:numRef>
              <c:f>'% eveils en fonction duree'!$O$6:$O$8</c:f>
              <c:numCache>
                <c:formatCode>General</c:formatCode>
                <c:ptCount val="3"/>
                <c:pt idx="0">
                  <c:v>82.9</c:v>
                </c:pt>
                <c:pt idx="1">
                  <c:v>16.100000000000001</c:v>
                </c:pt>
                <c:pt idx="2">
                  <c:v>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482752"/>
        <c:axId val="442482360"/>
      </c:barChart>
      <c:catAx>
        <c:axId val="442482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42482360"/>
        <c:crosses val="autoZero"/>
        <c:auto val="1"/>
        <c:lblAlgn val="ctr"/>
        <c:lblOffset val="100"/>
        <c:noMultiLvlLbl val="0"/>
      </c:catAx>
      <c:valAx>
        <c:axId val="442482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50"/>
                    <a:ea typeface="+mn-ea"/>
                    <a:cs typeface="Arial" panose="020B0604020202020204" pitchFamily="34" charset="0"/>
                  </a:defRPr>
                </a:pPr>
                <a:r>
                  <a:rPr lang="en-US" b="0" dirty="0"/>
                  <a:t>Percent of awakenings</a:t>
                </a:r>
              </a:p>
            </c:rich>
          </c:tx>
          <c:layout>
            <c:manualLayout>
              <c:xMode val="edge"/>
              <c:yMode val="edge"/>
              <c:x val="0"/>
              <c:y val="0.244499440715883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Helvetica Neue" panose="02000503000000020004" pitchFamily="5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6350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4248275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46451908396946573"/>
          <c:y val="0.15593680089485454"/>
          <c:w val="0.41623996728305895"/>
          <c:h val="0.32942953020134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Helvetica Neue" panose="02000503000000020004" pitchFamily="5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400">
          <a:solidFill>
            <a:schemeClr val="tx1"/>
          </a:solidFill>
          <a:latin typeface="Helvetica Neue" panose="02000503000000020004" pitchFamily="5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+mn-cs"/>
              </a:defRPr>
            </a:pPr>
            <a:r>
              <a:rPr lang="fr-FR"/>
              <a:t>Awakening Index per sleep stage</a:t>
            </a:r>
          </a:p>
        </c:rich>
      </c:tx>
      <c:layout>
        <c:manualLayout>
          <c:xMode val="edge"/>
          <c:yMode val="edge"/>
          <c:x val="0.25853389538428906"/>
          <c:y val="1.9234297840429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Helvetica Neue" panose="02000503000000020004" pitchFamily="5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96577321774173"/>
          <c:y val="0.14754517387454227"/>
          <c:w val="0.83537612343911549"/>
          <c:h val="0.71114631947602291"/>
        </c:manualLayout>
      </c:layout>
      <c:barChart>
        <c:barDir val="col"/>
        <c:grouping val="clustered"/>
        <c:varyColors val="0"/>
        <c:ser>
          <c:idx val="0"/>
          <c:order val="0"/>
          <c:tx>
            <c:v>HR</c:v>
          </c:tx>
          <c:spPr>
            <a:solidFill>
              <a:srgbClr val="C82829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VI_jb!$R$42:$U$42</c:f>
                <c:numCache>
                  <c:formatCode>General</c:formatCode>
                  <c:ptCount val="4"/>
                  <c:pt idx="0">
                    <c:v>4.819913480023887</c:v>
                  </c:pt>
                  <c:pt idx="1">
                    <c:v>0.67461674009311534</c:v>
                  </c:pt>
                  <c:pt idx="2">
                    <c:v>0.16946154393670573</c:v>
                  </c:pt>
                  <c:pt idx="3">
                    <c:v>1.5363249830731143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errBars>
          <c:cat>
            <c:strRef>
              <c:f>VI_jb!$R$2:$U$2</c:f>
              <c:strCache>
                <c:ptCount val="4"/>
                <c:pt idx="0">
                  <c:v>N1</c:v>
                </c:pt>
                <c:pt idx="1">
                  <c:v>N2</c:v>
                </c:pt>
                <c:pt idx="2">
                  <c:v>N3</c:v>
                </c:pt>
                <c:pt idx="3">
                  <c:v>REM</c:v>
                </c:pt>
              </c:strCache>
            </c:strRef>
          </c:cat>
          <c:val>
            <c:numRef>
              <c:f>VI_jb!$R$41:$U$41</c:f>
              <c:numCache>
                <c:formatCode>0.0</c:formatCode>
                <c:ptCount val="4"/>
                <c:pt idx="0">
                  <c:v>27.266753196884512</c:v>
                </c:pt>
                <c:pt idx="1">
                  <c:v>3.3022375156384296</c:v>
                </c:pt>
                <c:pt idx="2">
                  <c:v>0.87443516872403848</c:v>
                </c:pt>
                <c:pt idx="3">
                  <c:v>3.5925348811093536</c:v>
                </c:pt>
              </c:numCache>
            </c:numRef>
          </c:val>
        </c:ser>
        <c:ser>
          <c:idx val="1"/>
          <c:order val="1"/>
          <c:tx>
            <c:v>LR</c:v>
          </c:tx>
          <c:spPr>
            <a:solidFill>
              <a:srgbClr val="1D211F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VI_jb!$R$44:$U$44</c:f>
                <c:numCache>
                  <c:formatCode>General</c:formatCode>
                  <c:ptCount val="4"/>
                  <c:pt idx="0">
                    <c:v>7.0253831619779943</c:v>
                  </c:pt>
                  <c:pt idx="1">
                    <c:v>0.67106871591585027</c:v>
                  </c:pt>
                  <c:pt idx="2">
                    <c:v>0.26043024151085398</c:v>
                  </c:pt>
                  <c:pt idx="3">
                    <c:v>0.32882064670864136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strRef>
              <c:f>VI_jb!$R$2:$U$2</c:f>
              <c:strCache>
                <c:ptCount val="4"/>
                <c:pt idx="0">
                  <c:v>N1</c:v>
                </c:pt>
                <c:pt idx="1">
                  <c:v>N2</c:v>
                </c:pt>
                <c:pt idx="2">
                  <c:v>N3</c:v>
                </c:pt>
                <c:pt idx="3">
                  <c:v>REM</c:v>
                </c:pt>
              </c:strCache>
            </c:strRef>
          </c:cat>
          <c:val>
            <c:numRef>
              <c:f>VI_jb!$R$43:$U$43</c:f>
              <c:numCache>
                <c:formatCode>0.0</c:formatCode>
                <c:ptCount val="4"/>
                <c:pt idx="0">
                  <c:v>34.571024756446754</c:v>
                </c:pt>
                <c:pt idx="1">
                  <c:v>1.7703085633351323</c:v>
                </c:pt>
                <c:pt idx="2">
                  <c:v>1.0987304131675</c:v>
                </c:pt>
                <c:pt idx="3">
                  <c:v>0.99181495037145218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480400"/>
        <c:axId val="442481968"/>
      </c:barChart>
      <c:catAx>
        <c:axId val="44248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+mn-cs"/>
              </a:defRPr>
            </a:pPr>
            <a:endParaRPr lang="en-US"/>
          </a:p>
        </c:txPr>
        <c:crossAx val="442481968"/>
        <c:crosses val="autoZero"/>
        <c:auto val="1"/>
        <c:lblAlgn val="ctr"/>
        <c:lblOffset val="100"/>
        <c:noMultiLvlLbl val="0"/>
      </c:catAx>
      <c:valAx>
        <c:axId val="442481968"/>
        <c:scaling>
          <c:orientation val="minMax"/>
          <c:max val="4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50"/>
                    <a:ea typeface="+mn-ea"/>
                    <a:cs typeface="+mn-cs"/>
                  </a:defRPr>
                </a:pPr>
                <a:r>
                  <a:rPr lang="en-US"/>
                  <a:t># of awakenings / 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Helvetica Neue" panose="02000503000000020004" pitchFamily="5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+mn-cs"/>
              </a:defRPr>
            </a:pPr>
            <a:endParaRPr lang="en-US"/>
          </a:p>
        </c:txPr>
        <c:crossAx val="44248040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605784882950235"/>
          <c:y val="0.24623283791653702"/>
          <c:w val="0.40390848113682765"/>
          <c:h val="0.15940837182586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Helvetica Neue" panose="02000503000000020004" pitchFamily="5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Helvetica Neue" panose="02000503000000020004" pitchFamily="5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+mn-cs"/>
              </a:defRPr>
            </a:pPr>
            <a:r>
              <a:rPr lang="fr-FR"/>
              <a:t>Arousal Index per sleep stage</a:t>
            </a:r>
          </a:p>
        </c:rich>
      </c:tx>
      <c:layout>
        <c:manualLayout>
          <c:xMode val="edge"/>
          <c:yMode val="edge"/>
          <c:x val="0.22983071152027654"/>
          <c:y val="2.4329501915708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baseline="0">
              <a:solidFill>
                <a:schemeClr val="tx1"/>
              </a:solidFill>
              <a:latin typeface="Helvetica Neue" panose="02000503000000020004" pitchFamily="5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21414657934905"/>
          <c:y val="0.12684642401021712"/>
          <c:w val="0.84230239146272334"/>
          <c:h val="0.72595274584929759"/>
        </c:manualLayout>
      </c:layout>
      <c:barChart>
        <c:barDir val="col"/>
        <c:grouping val="clustered"/>
        <c:varyColors val="0"/>
        <c:ser>
          <c:idx val="0"/>
          <c:order val="0"/>
          <c:tx>
            <c:v>HR</c:v>
          </c:tx>
          <c:spPr>
            <a:solidFill>
              <a:srgbClr val="C82829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'36_sujets'!$V$43:$AA$43</c:f>
                <c:numCache>
                  <c:formatCode>General</c:formatCode>
                  <c:ptCount val="4"/>
                  <c:pt idx="0">
                    <c:v>4.569480935523293</c:v>
                  </c:pt>
                  <c:pt idx="1">
                    <c:v>1.4167173487113662</c:v>
                  </c:pt>
                  <c:pt idx="2">
                    <c:v>0.63186894275097594</c:v>
                  </c:pt>
                  <c:pt idx="3">
                    <c:v>0.96793031315546907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errBars>
          <c:cat>
            <c:strRef>
              <c:f>'36_sujets'!$V$71:$AA$71</c:f>
              <c:strCache>
                <c:ptCount val="4"/>
                <c:pt idx="0">
                  <c:v>N1</c:v>
                </c:pt>
                <c:pt idx="1">
                  <c:v>N2</c:v>
                </c:pt>
                <c:pt idx="2">
                  <c:v>N3</c:v>
                </c:pt>
                <c:pt idx="3">
                  <c:v>REM</c:v>
                </c:pt>
              </c:strCache>
            </c:strRef>
          </c:cat>
          <c:val>
            <c:numRef>
              <c:f>'36_sujets'!$V$42:$AA$42</c:f>
              <c:numCache>
                <c:formatCode>0.0</c:formatCode>
                <c:ptCount val="4"/>
                <c:pt idx="0">
                  <c:v>26.746711236043762</c:v>
                </c:pt>
                <c:pt idx="1">
                  <c:v>9.5906877327344784</c:v>
                </c:pt>
                <c:pt idx="2">
                  <c:v>3.1553682818841406</c:v>
                </c:pt>
                <c:pt idx="3">
                  <c:v>7.2414913234321103</c:v>
                </c:pt>
              </c:numCache>
            </c:numRef>
          </c:val>
        </c:ser>
        <c:ser>
          <c:idx val="1"/>
          <c:order val="1"/>
          <c:tx>
            <c:v>LR</c:v>
          </c:tx>
          <c:spPr>
            <a:solidFill>
              <a:srgbClr val="1D211F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'36_sujets'!$V$46:$AA$46</c:f>
                <c:numCache>
                  <c:formatCode>General</c:formatCode>
                  <c:ptCount val="4"/>
                  <c:pt idx="0">
                    <c:v>4.0823901308912243</c:v>
                  </c:pt>
                  <c:pt idx="1">
                    <c:v>0.90682603236959791</c:v>
                  </c:pt>
                  <c:pt idx="2">
                    <c:v>0.32115774904334338</c:v>
                  </c:pt>
                  <c:pt idx="3">
                    <c:v>0.74194801974176439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errBars>
          <c:cat>
            <c:strRef>
              <c:f>'36_sujets'!$V$71:$AA$71</c:f>
              <c:strCache>
                <c:ptCount val="4"/>
                <c:pt idx="0">
                  <c:v>N1</c:v>
                </c:pt>
                <c:pt idx="1">
                  <c:v>N2</c:v>
                </c:pt>
                <c:pt idx="2">
                  <c:v>N3</c:v>
                </c:pt>
                <c:pt idx="3">
                  <c:v>REM</c:v>
                </c:pt>
              </c:strCache>
            </c:strRef>
          </c:cat>
          <c:val>
            <c:numRef>
              <c:f>'36_sujets'!$V$45:$AA$45</c:f>
              <c:numCache>
                <c:formatCode>0.0</c:formatCode>
                <c:ptCount val="4"/>
                <c:pt idx="0">
                  <c:v>22.552494346611994</c:v>
                </c:pt>
                <c:pt idx="1">
                  <c:v>5.2100138037786712</c:v>
                </c:pt>
                <c:pt idx="2">
                  <c:v>1.2955528598531516</c:v>
                </c:pt>
                <c:pt idx="3">
                  <c:v>4.849162485202295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480008"/>
        <c:axId val="442483536"/>
      </c:barChart>
      <c:catAx>
        <c:axId val="4424800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+mn-cs"/>
              </a:defRPr>
            </a:pPr>
            <a:endParaRPr lang="en-US"/>
          </a:p>
        </c:txPr>
        <c:crossAx val="442483536"/>
        <c:crosses val="autoZero"/>
        <c:auto val="1"/>
        <c:lblAlgn val="ctr"/>
        <c:lblOffset val="100"/>
        <c:noMultiLvlLbl val="0"/>
      </c:catAx>
      <c:valAx>
        <c:axId val="442483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50"/>
                    <a:ea typeface="+mn-ea"/>
                    <a:cs typeface="+mn-cs"/>
                  </a:defRPr>
                </a:pPr>
                <a:r>
                  <a:rPr lang="en-US"/>
                  <a:t># of arousals / 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Helvetica Neue" panose="02000503000000020004" pitchFamily="5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+mn-cs"/>
              </a:defRPr>
            </a:pPr>
            <a:endParaRPr lang="en-US"/>
          </a:p>
        </c:txPr>
        <c:crossAx val="442480008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33615903307888045"/>
          <c:y val="0.24376340996168583"/>
          <c:w val="0.45379007633587787"/>
          <c:h val="0.185827586206896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Helvetica Neue" panose="02000503000000020004" pitchFamily="5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400" b="0">
          <a:solidFill>
            <a:schemeClr val="tx1"/>
          </a:solidFill>
          <a:latin typeface="Helvetica Neue" panose="02000503000000020004" pitchFamily="5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Arial" panose="020B0604020202020204" pitchFamily="34" charset="0"/>
              </a:defRPr>
            </a:pPr>
            <a:r>
              <a:rPr lang="fr-FR"/>
              <a:t>Awakening duration per sleep stage</a:t>
            </a:r>
          </a:p>
        </c:rich>
      </c:tx>
      <c:layout>
        <c:manualLayout>
          <c:xMode val="edge"/>
          <c:yMode val="edge"/>
          <c:x val="0.18681898702584668"/>
          <c:y val="1.64549813207848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Helvetica Neue" panose="02000503000000020004" pitchFamily="5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41562735506613"/>
          <c:y val="0.11307495357377839"/>
          <c:w val="0.84531295602413226"/>
          <c:h val="0.74187735276410738"/>
        </c:manualLayout>
      </c:layout>
      <c:barChart>
        <c:barDir val="col"/>
        <c:grouping val="clustered"/>
        <c:varyColors val="0"/>
        <c:ser>
          <c:idx val="0"/>
          <c:order val="0"/>
          <c:tx>
            <c:v>HR</c:v>
          </c:tx>
          <c:spPr>
            <a:solidFill>
              <a:srgbClr val="C82829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VI_jb!$M$42:$P$42</c:f>
                <c:numCache>
                  <c:formatCode>General</c:formatCode>
                  <c:ptCount val="4"/>
                  <c:pt idx="0">
                    <c:v>0.20530625308130235</c:v>
                  </c:pt>
                  <c:pt idx="1">
                    <c:v>0.434618682484262</c:v>
                  </c:pt>
                  <c:pt idx="2">
                    <c:v>0.32205341317958924</c:v>
                  </c:pt>
                  <c:pt idx="3">
                    <c:v>0.44706406625751427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VI_jb!$M$2:$P$2</c:f>
              <c:strCache>
                <c:ptCount val="4"/>
                <c:pt idx="0">
                  <c:v>N1</c:v>
                </c:pt>
                <c:pt idx="1">
                  <c:v>N2</c:v>
                </c:pt>
                <c:pt idx="2">
                  <c:v>N3</c:v>
                </c:pt>
                <c:pt idx="3">
                  <c:v>REM</c:v>
                </c:pt>
              </c:strCache>
            </c:strRef>
          </c:cat>
          <c:val>
            <c:numRef>
              <c:f>VI_jb!$M$41:$P$41</c:f>
              <c:numCache>
                <c:formatCode>0.0</c:formatCode>
                <c:ptCount val="4"/>
                <c:pt idx="0">
                  <c:v>1.4677810941960516</c:v>
                </c:pt>
                <c:pt idx="1">
                  <c:v>2.1511473997493731</c:v>
                </c:pt>
                <c:pt idx="2">
                  <c:v>1.6777777777777776</c:v>
                </c:pt>
                <c:pt idx="3">
                  <c:v>1.5614211309523809</c:v>
                </c:pt>
              </c:numCache>
            </c:numRef>
          </c:val>
        </c:ser>
        <c:ser>
          <c:idx val="1"/>
          <c:order val="1"/>
          <c:tx>
            <c:v>LR</c:v>
          </c:tx>
          <c:spPr>
            <a:solidFill>
              <a:srgbClr val="1D211F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VI_jb!$M$44:$P$44</c:f>
                <c:numCache>
                  <c:formatCode>General</c:formatCode>
                  <c:ptCount val="4"/>
                  <c:pt idx="0">
                    <c:v>0.10764326976199201</c:v>
                  </c:pt>
                  <c:pt idx="1">
                    <c:v>0.10591406470589131</c:v>
                  </c:pt>
                  <c:pt idx="2">
                    <c:v>0.26585476725021562</c:v>
                  </c:pt>
                  <c:pt idx="3">
                    <c:v>0.16009738548616645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VI_jb!$M$2:$P$2</c:f>
              <c:strCache>
                <c:ptCount val="4"/>
                <c:pt idx="0">
                  <c:v>N1</c:v>
                </c:pt>
                <c:pt idx="1">
                  <c:v>N2</c:v>
                </c:pt>
                <c:pt idx="2">
                  <c:v>N3</c:v>
                </c:pt>
                <c:pt idx="3">
                  <c:v>REM</c:v>
                </c:pt>
              </c:strCache>
            </c:strRef>
          </c:cat>
          <c:val>
            <c:numRef>
              <c:f>VI_jb!$M$43:$P$43</c:f>
              <c:numCache>
                <c:formatCode>0.0</c:formatCode>
                <c:ptCount val="4"/>
                <c:pt idx="0">
                  <c:v>0.89486647653616802</c:v>
                </c:pt>
                <c:pt idx="1">
                  <c:v>0.83370535714285721</c:v>
                </c:pt>
                <c:pt idx="2">
                  <c:v>1.2393939393939395</c:v>
                </c:pt>
                <c:pt idx="3">
                  <c:v>0.91166666666666674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3143896"/>
        <c:axId val="253144288"/>
      </c:barChart>
      <c:catAx>
        <c:axId val="25314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53144288"/>
        <c:crosses val="autoZero"/>
        <c:auto val="1"/>
        <c:lblAlgn val="ctr"/>
        <c:lblOffset val="100"/>
        <c:noMultiLvlLbl val="0"/>
      </c:catAx>
      <c:valAx>
        <c:axId val="253144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5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Duration (minutes)</a:t>
                </a:r>
              </a:p>
            </c:rich>
          </c:tx>
          <c:layout>
            <c:manualLayout>
              <c:xMode val="edge"/>
              <c:yMode val="edge"/>
              <c:x val="1.3017647092298676E-2"/>
              <c:y val="0.263041745389840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Helvetica Neue" panose="02000503000000020004" pitchFamily="5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531438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Helvetica Neue" panose="02000503000000020004" pitchFamily="5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170D3-4BE3-43F1-A789-C00A69B13B5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8EA23-AEB8-4DE4-B09A-3CC8A4CD65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8EA23-AEB8-4DE4-B09A-3CC8A4CD65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37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9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4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3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1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85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50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6EBF-8A3C-43A9-BDDD-39086B2EDF1D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E179-CA82-4F75-B982-D40A84672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8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631580"/>
              </p:ext>
            </p:extLst>
          </p:nvPr>
        </p:nvGraphicFramePr>
        <p:xfrm>
          <a:off x="318985" y="3446687"/>
          <a:ext cx="5017584" cy="321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Groupe 15"/>
          <p:cNvGrpSpPr/>
          <p:nvPr/>
        </p:nvGrpSpPr>
        <p:grpSpPr>
          <a:xfrm>
            <a:off x="318985" y="171448"/>
            <a:ext cx="10158004" cy="6494325"/>
            <a:chOff x="318985" y="171448"/>
            <a:chExt cx="10158004" cy="6494325"/>
          </a:xfrm>
        </p:grpSpPr>
        <p:graphicFrame>
          <p:nvGraphicFramePr>
            <p:cNvPr id="6" name="Graphique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4491043"/>
                </p:ext>
              </p:extLst>
            </p:nvPr>
          </p:nvGraphicFramePr>
          <p:xfrm>
            <a:off x="318985" y="171448"/>
            <a:ext cx="4714875" cy="31337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9" name="Graphique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8427681"/>
                </p:ext>
              </p:extLst>
            </p:nvPr>
          </p:nvGraphicFramePr>
          <p:xfrm>
            <a:off x="5428447" y="196575"/>
            <a:ext cx="5048542" cy="313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" name="Graphique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4405106"/>
                </p:ext>
              </p:extLst>
            </p:nvPr>
          </p:nvGraphicFramePr>
          <p:xfrm>
            <a:off x="5428448" y="3446687"/>
            <a:ext cx="4920244" cy="3219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17" name="ZoneTexte 16"/>
          <p:cNvSpPr txBox="1"/>
          <p:nvPr/>
        </p:nvSpPr>
        <p:spPr>
          <a:xfrm>
            <a:off x="1371543" y="3787758"/>
            <a:ext cx="47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 Neue" panose="02000503000000020004" pitchFamily="50"/>
              </a:rPr>
              <a:t>**</a:t>
            </a:r>
            <a:endParaRPr lang="en-US" sz="2000" b="1" dirty="0">
              <a:latin typeface="Helvetica Neue" panose="02000503000000020004" pitchFamily="5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827777" y="5202707"/>
            <a:ext cx="47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 Neue" panose="02000503000000020004" pitchFamily="50"/>
              </a:rPr>
              <a:t>*</a:t>
            </a:r>
            <a:endParaRPr lang="en-US" sz="2000" b="1" dirty="0">
              <a:latin typeface="Helvetica Neue" panose="02000503000000020004" pitchFamily="5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82173" y="5602817"/>
            <a:ext cx="47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 Neue" panose="02000503000000020004" pitchFamily="50"/>
              </a:rPr>
              <a:t>**</a:t>
            </a:r>
            <a:endParaRPr lang="en-US" sz="2000" b="1" dirty="0"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455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42</Words>
  <Application>Microsoft Office PowerPoint</Application>
  <PresentationFormat>Grand écran</PresentationFormat>
  <Paragraphs>12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108</cp:revision>
  <dcterms:created xsi:type="dcterms:W3CDTF">2015-04-20T10:43:04Z</dcterms:created>
  <dcterms:modified xsi:type="dcterms:W3CDTF">2017-11-16T17:08:45Z</dcterms:modified>
</cp:coreProperties>
</file>