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0" r:id="rId4"/>
    <p:sldId id="256" r:id="rId5"/>
    <p:sldId id="257" r:id="rId6"/>
    <p:sldId id="258" r:id="rId7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1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7C6"/>
    <a:srgbClr val="BEE3BD"/>
    <a:srgbClr val="D4DCA5"/>
    <a:srgbClr val="61567C"/>
    <a:srgbClr val="4B84AF"/>
    <a:srgbClr val="6EBCBF"/>
    <a:srgbClr val="99D398"/>
    <a:srgbClr val="E9F2B5"/>
    <a:srgbClr val="C82829"/>
    <a:srgbClr val="3E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-84" y="90"/>
      </p:cViewPr>
      <p:guideLst>
        <p:guide orient="horz" pos="1979"/>
        <p:guide pos="1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5FEC-1300-4CA0-95F5-21250F10457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INTRA-SLEEP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150" b="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699" y="2721087"/>
            <a:ext cx="150298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ENCODING</a:t>
            </a:r>
            <a:r>
              <a:rPr lang="en-US" sz="1100" dirty="0" smtClean="0">
                <a:solidFill>
                  <a:schemeClr val="tx1"/>
                </a:solidFill>
                <a:latin typeface="Helvetica Neue" panose="02000503000000020004" pitchFamily="50"/>
              </a:rPr>
              <a:t> OF DREAM IN LONG TERM MEMORY</a:t>
            </a:r>
            <a:endParaRPr lang="en-US" sz="110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04698" y="3908758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Sleep inertia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90523" y="4443964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Physiological context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7156187" y="419016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156188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BRAIN REACTIVITY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TO STIMULI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440000" cy="872358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</a:t>
            </a:r>
            <a:r>
              <a:rPr lang="en-US" sz="1150" b="1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150" b="1" dirty="0" smtClean="0">
                <a:solidFill>
                  <a:schemeClr val="tx1"/>
                </a:solidFill>
                <a:latin typeface="Helvetica Neue" panose="02000503000000020004" pitchFamily="50"/>
              </a:rPr>
              <a:t>       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OF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960106" y="3154176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157229" y="240964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04697" y="2118416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Interference</a:t>
            </a:r>
            <a:endParaRPr lang="en-US" sz="120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246920" y="2129987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158047" y="185982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404697" y="1553739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 Neue" panose="02000503000000020004" pitchFamily="50"/>
              </a:rPr>
              <a:t>Interest in dreams</a:t>
            </a:r>
            <a:endParaRPr lang="en-US" sz="1200" baseline="30000" dirty="0"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94260" y="3150294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993182" y="2276264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00927" y="2070294"/>
            <a:ext cx="1296000" cy="2160000"/>
            <a:chOff x="2379431" y="2071934"/>
            <a:chExt cx="1296000" cy="2142181"/>
          </a:xfrm>
        </p:grpSpPr>
        <p:grpSp>
          <p:nvGrpSpPr>
            <p:cNvPr id="2" name="Groupe 1"/>
            <p:cNvGrpSpPr/>
            <p:nvPr/>
          </p:nvGrpSpPr>
          <p:grpSpPr>
            <a:xfrm>
              <a:off x="2379431" y="2071934"/>
              <a:ext cx="1296000" cy="2142181"/>
              <a:chOff x="2256769" y="2709936"/>
              <a:chExt cx="1502981" cy="214218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256770" y="2709936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PERSONALITY, LIFE-STYLE, CREATIVITY</a:t>
                </a:r>
                <a:endParaRPr lang="en-US" sz="1150" b="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56769" y="3979759"/>
                <a:ext cx="1502980" cy="872358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0" b="1" dirty="0" smtClean="0">
                    <a:solidFill>
                      <a:schemeClr val="tx1"/>
                    </a:solidFill>
                    <a:latin typeface="Helvetica Neue" panose="02000503000000020004" pitchFamily="50"/>
                  </a:rPr>
                  <a:t>BRAIN FUNCTIONING</a:t>
                </a:r>
                <a:endParaRPr lang="en-US" sz="1150" b="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3027430" y="2979638"/>
              <a:ext cx="0" cy="326773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Connecteur droit avec flèche 15"/>
          <p:cNvCxnSpPr/>
          <p:nvPr/>
        </p:nvCxnSpPr>
        <p:spPr>
          <a:xfrm>
            <a:off x="7982857" y="3151599"/>
            <a:ext cx="324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987020" y="3789607"/>
            <a:ext cx="361078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956085" y="2312471"/>
            <a:ext cx="345492" cy="25918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502980" cy="872358"/>
          </a:xfrm>
          <a:prstGeom prst="rect">
            <a:avLst/>
          </a:prstGeom>
          <a:solidFill>
            <a:srgbClr val="6EBC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smtClean="0">
                <a:solidFill>
                  <a:schemeClr val="tx1"/>
                </a:solidFill>
                <a:latin typeface="Helvetica Neue" panose="02000503000000020004" pitchFamily="50"/>
              </a:rPr>
              <a:t>INTRA-SLEEP AWAKENINGS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568" y="2709936"/>
            <a:ext cx="1502980" cy="872358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ENCODING OF DREAM IN LONG TERM MEMORY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6567" y="3897607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Sleep inertia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2" y="4432813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Physiological context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8265064" y="3151599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68056" y="417901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68057" y="3655863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502980" cy="872358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BRAIN REACTIVITY TO STIMULI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502980" cy="872358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049314" y="3143025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369098" y="239849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616566" y="210726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Interference</a:t>
            </a:r>
            <a:endParaRPr lang="en-US" sz="115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796468" y="2118836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369916" y="1848676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16566" y="1542588"/>
            <a:ext cx="150297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Interest in dreams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48236" y="23984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3860448" y="3150294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859370" y="3655863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859370" y="23666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256770" y="2071934"/>
            <a:ext cx="1502981" cy="2142181"/>
            <a:chOff x="2256769" y="2709936"/>
            <a:chExt cx="1502981" cy="2142181"/>
          </a:xfrm>
        </p:grpSpPr>
        <p:sp>
          <p:nvSpPr>
            <p:cNvPr id="63" name="Rectangle 62"/>
            <p:cNvSpPr/>
            <p:nvPr/>
          </p:nvSpPr>
          <p:spPr>
            <a:xfrm>
              <a:off x="2256770" y="2709936"/>
              <a:ext cx="1502980" cy="872358"/>
            </a:xfrm>
            <a:prstGeom prst="rect">
              <a:avLst/>
            </a:prstGeom>
            <a:solidFill>
              <a:srgbClr val="E9F2B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0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PERSONALITY, LIFE-STYLE, CREATIVITY</a:t>
              </a:r>
              <a:endParaRPr lang="en-US" sz="1150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56769" y="3979759"/>
              <a:ext cx="1502980" cy="872358"/>
            </a:xfrm>
            <a:prstGeom prst="rect">
              <a:avLst/>
            </a:prstGeom>
            <a:solidFill>
              <a:srgbClr val="C7E7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0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BRAIN FUNCTIONING</a:t>
              </a:r>
              <a:endParaRPr lang="en-US" sz="1150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29" name="Connecteur droit avec flèche 28"/>
          <p:cNvCxnSpPr/>
          <p:nvPr/>
        </p:nvCxnSpPr>
        <p:spPr>
          <a:xfrm flipV="1">
            <a:off x="2999365" y="3007288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2709936"/>
            <a:ext cx="1502980" cy="872358"/>
          </a:xfrm>
          <a:prstGeom prst="rect">
            <a:avLst/>
          </a:prstGeom>
          <a:solidFill>
            <a:srgbClr val="6EBC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NOCTURNAL AWAKENINGS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568" y="2709936"/>
            <a:ext cx="1502980" cy="872358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ENCODING OF DREAM IN LONG TERM MEMORY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6567" y="3897607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Interference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2" y="4432813"/>
            <a:ext cx="173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Interest </a:t>
            </a:r>
            <a:r>
              <a:rPr lang="en-US" sz="1150" dirty="0">
                <a:latin typeface="Helvetica Neue" panose="02000503000000020004" pitchFamily="50"/>
              </a:rPr>
              <a:t>in </a:t>
            </a:r>
            <a:r>
              <a:rPr lang="en-US" sz="1150" dirty="0" smtClean="0">
                <a:latin typeface="Helvetica Neue" panose="02000503000000020004" pitchFamily="50"/>
              </a:rPr>
              <a:t>dreams 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8265064" y="3151599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68056" y="417901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68057" y="3655863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8" y="3979759"/>
            <a:ext cx="1502980" cy="872358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BRAIN FUNCTIONING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8" y="1440113"/>
            <a:ext cx="1502980" cy="872358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 OF DREAM CONTENT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049314" y="3143025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369098" y="239849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616566" y="210726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Sleep inertia</a:t>
            </a:r>
            <a:endParaRPr lang="en-US" sz="1150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8" y="3637864"/>
            <a:ext cx="0" cy="252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796468" y="2118836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369916" y="1848676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16566" y="1367608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" dirty="0" smtClean="0">
                <a:latin typeface="Helvetica Neue" panose="02000503000000020004" pitchFamily="50"/>
              </a:rPr>
              <a:t>Physiological context</a:t>
            </a:r>
            <a:endParaRPr lang="en-US" sz="1150" baseline="30000" dirty="0">
              <a:latin typeface="Helvetica Neue" panose="02000503000000020004" pitchFamily="5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48236" y="23984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56770" y="2709936"/>
            <a:ext cx="1502980" cy="872358"/>
          </a:xfrm>
          <a:prstGeom prst="rect">
            <a:avLst/>
          </a:prstGeom>
          <a:solidFill>
            <a:srgbClr val="E9F2B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PERSONALITY, LIFE-STYLE, CREATIVITY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860448" y="3150294"/>
            <a:ext cx="43092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859370" y="3655863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859370" y="2366690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6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75" y="2900854"/>
            <a:ext cx="1502980" cy="872358"/>
          </a:xfrm>
          <a:prstGeom prst="rect">
            <a:avLst/>
          </a:prstGeom>
          <a:solidFill>
            <a:srgbClr val="D6DEB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Helvetica Neue" panose="02000503000000020004" pitchFamily="50"/>
              </a:rPr>
              <a:t>Larger brain </a:t>
            </a:r>
            <a:r>
              <a:rPr lang="en-US" sz="1150" dirty="0" smtClean="0">
                <a:solidFill>
                  <a:schemeClr val="tx1"/>
                </a:solidFill>
                <a:latin typeface="Helvetica Neue" panose="02000503000000020004" pitchFamily="50"/>
              </a:rPr>
              <a:t>responses to external stimuli</a:t>
            </a:r>
            <a:r>
              <a:rPr lang="en-US" sz="1150" baseline="30000" dirty="0" smtClean="0">
                <a:solidFill>
                  <a:schemeClr val="tx1"/>
                </a:solidFill>
                <a:latin typeface="Helvetica Neue" panose="02000503000000020004" pitchFamily="50"/>
              </a:rPr>
              <a:t>1</a:t>
            </a:r>
            <a:endParaRPr lang="en-US" sz="115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2957" y="2900855"/>
            <a:ext cx="1502980" cy="872358"/>
          </a:xfrm>
          <a:prstGeom prst="rect">
            <a:avLst/>
          </a:prstGeom>
          <a:solidFill>
            <a:srgbClr val="49838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>
                <a:solidFill>
                  <a:schemeClr val="bg1"/>
                </a:solidFill>
                <a:latin typeface="Helvetica Neue" panose="02000503000000020004" pitchFamily="50"/>
              </a:rPr>
              <a:t>Longer awakenings </a:t>
            </a:r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during sleep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1,2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8239" y="2900855"/>
            <a:ext cx="1502980" cy="872358"/>
          </a:xfrm>
          <a:prstGeom prst="rect">
            <a:avLst/>
          </a:prstGeom>
          <a:solidFill>
            <a:srgbClr val="3E5F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Better encoding of dreams in memory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6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98241" y="408852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Less </a:t>
            </a:r>
            <a:r>
              <a:rPr lang="en-US" sz="1200" dirty="0" smtClean="0">
                <a:latin typeface="Helvetica" pitchFamily="2" charset="0"/>
              </a:rPr>
              <a:t>interference</a:t>
            </a:r>
            <a:r>
              <a:rPr lang="en-US" sz="1200" baseline="30000" dirty="0">
                <a:latin typeface="Helvetica" pitchFamily="2" charset="0"/>
              </a:rPr>
              <a:t>7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8241" y="4680835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interest in </a:t>
            </a:r>
            <a:r>
              <a:rPr lang="en-US" sz="1200" dirty="0" smtClean="0">
                <a:latin typeface="Helvetica" pitchFamily="2" charset="0"/>
              </a:rPr>
              <a:t>dreams</a:t>
            </a:r>
            <a:r>
              <a:rPr lang="en-US" sz="1200" baseline="30000" dirty="0">
                <a:latin typeface="Helvetica" pitchFamily="2" charset="0"/>
              </a:rPr>
              <a:t>8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54735" y="3337032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93744" y="3337033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0397879" y="3323895"/>
            <a:ext cx="430922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449729" y="441807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449728" y="384678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81005" y="4320211"/>
            <a:ext cx="4883747" cy="1581972"/>
          </a:xfrm>
          <a:prstGeom prst="rect">
            <a:avLst/>
          </a:prstGeom>
          <a:solidFill>
            <a:srgbClr val="696D7D"/>
          </a:solidFill>
        </p:spPr>
        <p:txBody>
          <a:bodyPr wrap="square" numCol="2" spcCol="72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 smtClean="0">
                <a:solidFill>
                  <a:schemeClr val="bg1"/>
                </a:solidFill>
                <a:latin typeface="Helvetica" pitchFamily="2" charset="0"/>
              </a:rPr>
              <a:t>References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: Eichenlaub et al. 2014a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2: 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Study I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(Vallat et al. 2017)</a:t>
            </a:r>
            <a:endParaRPr lang="en-US" sz="1100" b="1" i="1" dirty="0" smtClean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3: Nielsen 2000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4: Conduit et al. 2004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5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: Study II.2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(in prep)</a:t>
            </a:r>
            <a:endParaRPr lang="en-US" sz="11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6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Koulack et Goodenough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1976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7: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Cohen et Wolfe 1973</a:t>
            </a:r>
          </a:p>
          <a:p>
            <a:pPr>
              <a:lnSpc>
                <a:spcPct val="110000"/>
              </a:lnSpc>
            </a:pPr>
            <a:endParaRPr lang="en-US" sz="1100" i="1" dirty="0" smtClean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8: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Schredl et al. 2003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9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Schonbar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1965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10: Cohen et MacNeilage 1974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11: Schredl 1995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12: </a:t>
            </a: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Study </a:t>
            </a:r>
            <a:r>
              <a:rPr lang="en-US" sz="1100" b="1" i="1" dirty="0" smtClean="0">
                <a:solidFill>
                  <a:schemeClr val="bg1"/>
                </a:solidFill>
                <a:latin typeface="Helvetica" pitchFamily="2" charset="0"/>
              </a:rPr>
              <a:t>II.3 </a:t>
            </a: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(in prep)</a:t>
            </a:r>
          </a:p>
          <a:p>
            <a:pPr>
              <a:lnSpc>
                <a:spcPct val="11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</a:rPr>
              <a:t>13: Eichenlaub et al. 2014b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7449728" y="5142498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698241" y="5436791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“Inner-acceptant” </a:t>
            </a:r>
            <a:r>
              <a:rPr lang="en-US" sz="1200" dirty="0" smtClean="0">
                <a:latin typeface="Helvetica" pitchFamily="2" charset="0"/>
              </a:rPr>
              <a:t>life-style</a:t>
            </a:r>
            <a:r>
              <a:rPr lang="en-US" sz="1200" baseline="30000" dirty="0">
                <a:latin typeface="Helvetica" pitchFamily="2" charset="0"/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3521" y="2900854"/>
            <a:ext cx="1502980" cy="872358"/>
          </a:xfrm>
          <a:prstGeom prst="rect">
            <a:avLst/>
          </a:prstGeom>
          <a:solidFill>
            <a:srgbClr val="383C65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0" dirty="0" smtClean="0">
                <a:solidFill>
                  <a:schemeClr val="bg1"/>
                </a:solidFill>
                <a:latin typeface="Helvetica Neue" panose="02000503000000020004" pitchFamily="50"/>
              </a:rPr>
              <a:t>Salient dream content / clues</a:t>
            </a:r>
            <a:r>
              <a:rPr lang="en-US" sz="1150" baseline="30000" dirty="0" smtClean="0">
                <a:solidFill>
                  <a:schemeClr val="bg1"/>
                </a:solidFill>
                <a:latin typeface="Helvetica Neue" panose="02000503000000020004" pitchFamily="50"/>
              </a:rPr>
              <a:t>6,10</a:t>
            </a:r>
            <a:endParaRPr lang="en-US" sz="1150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280049" y="3337033"/>
            <a:ext cx="43092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697830" y="4088525"/>
            <a:ext cx="163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creativity</a:t>
            </a:r>
            <a:r>
              <a:rPr lang="en-US" sz="1200" baseline="30000" dirty="0" smtClean="0">
                <a:latin typeface="Helvetica" pitchFamily="2" charset="0"/>
              </a:rPr>
              <a:t>11,12</a:t>
            </a:r>
            <a:r>
              <a:rPr lang="en-US" sz="1200" dirty="0" smtClean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9515009" y="3846782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763522" y="4715844"/>
            <a:ext cx="1502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rCBF</a:t>
            </a:r>
            <a:r>
              <a:rPr lang="en-US" sz="1200" baseline="30000" dirty="0" smtClean="0">
                <a:latin typeface="Helvetica" pitchFamily="2" charset="0"/>
              </a:rPr>
              <a:t>13</a:t>
            </a:r>
            <a:r>
              <a:rPr lang="en-US" sz="1200" dirty="0" smtClean="0">
                <a:latin typeface="Helvetica" pitchFamily="2" charset="0"/>
              </a:rPr>
              <a:t> and functional connectivity</a:t>
            </a:r>
            <a:r>
              <a:rPr lang="en-US" sz="1200" baseline="30000" dirty="0" smtClean="0">
                <a:latin typeface="Helvetica" pitchFamily="2" charset="0"/>
              </a:rPr>
              <a:t>12 </a:t>
            </a:r>
            <a:r>
              <a:rPr lang="en-US" sz="1200" dirty="0" smtClean="0">
                <a:latin typeface="Helvetica" pitchFamily="2" charset="0"/>
              </a:rPr>
              <a:t>in the default network during resting-state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9515009" y="4400072"/>
            <a:ext cx="0" cy="28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201219" y="5562915"/>
            <a:ext cx="5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450769" y="2559265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08750" y="1859397"/>
            <a:ext cx="15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Higher brain connectivity at awakening</a:t>
            </a:r>
            <a:r>
              <a:rPr lang="en-US" sz="1200" baseline="30000" dirty="0" smtClean="0">
                <a:latin typeface="Helvetica" pitchFamily="2" charset="0"/>
              </a:rPr>
              <a:t>5</a:t>
            </a:r>
            <a:r>
              <a:rPr lang="en-US" sz="1200" dirty="0" smtClean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7450769" y="1607397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99279" y="1108696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Better memory performances</a:t>
            </a:r>
            <a:r>
              <a:rPr lang="en-US" sz="1200" baseline="30000" dirty="0" smtClean="0">
                <a:latin typeface="Helvetica" pitchFamily="2" charset="0"/>
              </a:rPr>
              <a:t>4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450769" y="856696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700235" y="368479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pitchFamily="2" charset="0"/>
              </a:rPr>
              <a:t>REM sleep awakening</a:t>
            </a:r>
            <a:r>
              <a:rPr lang="en-US" sz="1200" baseline="30000" dirty="0" smtClean="0">
                <a:latin typeface="Helvetica" pitchFamily="2" charset="0"/>
              </a:rPr>
              <a:t>3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28801" y="3031032"/>
            <a:ext cx="1224000" cy="61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SUCCESSFUL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  <a:endParaRPr lang="en-US" sz="1200" b="1" dirty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RECALL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666789" y="2383324"/>
            <a:ext cx="1311519" cy="1463458"/>
            <a:chOff x="10828802" y="1497165"/>
            <a:chExt cx="1311519" cy="1463458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HIGH DREAM</a:t>
              </a:r>
            </a:p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RECALLERS</a:t>
              </a:r>
              <a:endParaRPr lang="en-US" sz="12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4" name="Connecteur droit avec flèche 53"/>
          <p:cNvCxnSpPr/>
          <p:nvPr/>
        </p:nvCxnSpPr>
        <p:spPr>
          <a:xfrm>
            <a:off x="1890789" y="3337032"/>
            <a:ext cx="504000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7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55653" y="2881539"/>
            <a:ext cx="2787347" cy="872358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Helvetica Neue" panose="02000503000000020004" pitchFamily="50"/>
              </a:rPr>
              <a:t>DREAM CONTENT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Salience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Creativity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12052801" y="698611"/>
            <a:ext cx="1311519" cy="1463458"/>
            <a:chOff x="10828802" y="1497165"/>
            <a:chExt cx="1311519" cy="1463458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HIGH DREAM</a:t>
              </a:r>
            </a:p>
            <a:p>
              <a:pPr algn="ctr"/>
              <a:r>
                <a:rPr lang="en-US" sz="12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RECALLERS</a:t>
              </a:r>
              <a:endParaRPr lang="en-US" sz="12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256101" y="1430340"/>
            <a:ext cx="27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 panose="02000503000000020004" pitchFamily="50"/>
              </a:rPr>
              <a:t>	SLEEP</a:t>
            </a:r>
            <a:endParaRPr lang="en-US" dirty="0">
              <a:latin typeface="Helvetica Neue" panose="02000503000000020004" pitchFamily="5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632033" y="1431836"/>
            <a:ext cx="27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 panose="02000503000000020004" pitchFamily="50"/>
              </a:rPr>
              <a:t>	WAKEFULNESS</a:t>
            </a:r>
            <a:endParaRPr lang="en-US" dirty="0">
              <a:latin typeface="Helvetica Neue" panose="02000503000000020004" pitchFamily="5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8"/>
          <a:stretch/>
        </p:blipFill>
        <p:spPr>
          <a:xfrm>
            <a:off x="6632577" y="1229240"/>
            <a:ext cx="720000" cy="65211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255653" y="4318076"/>
            <a:ext cx="2787347" cy="872358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Helvetica Neue" panose="02000503000000020004" pitchFamily="50"/>
              </a:rPr>
              <a:t>PHYSIOLOGICAL STATE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Sleep stages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Brain reactivity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bg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DMN functional connectivity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641653" y="3857553"/>
            <a:ext cx="0" cy="360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rot="16200000">
            <a:off x="6315652" y="4574255"/>
            <a:ext cx="0" cy="3600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631585" y="4318076"/>
            <a:ext cx="2787347" cy="872358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SLEEP INERTIA</a:t>
            </a:r>
          </a:p>
          <a:p>
            <a:pPr marL="228600" indent="-22860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tx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 Brain functioning upon awakening</a:t>
            </a:r>
            <a:endParaRPr lang="en-US" sz="1200" dirty="0" smtClean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256100" y="2032302"/>
            <a:ext cx="27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 Neue" panose="02000503000000020004" pitchFamily="50"/>
              </a:rPr>
              <a:t>Dream content is in short term memory</a:t>
            </a:r>
            <a:endParaRPr lang="en-US" sz="1400" b="1" dirty="0">
              <a:latin typeface="Helvetica Neue" panose="02000503000000020004" pitchFamily="5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632032" y="2032302"/>
            <a:ext cx="27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 Neue" panose="02000503000000020004" pitchFamily="50"/>
              </a:rPr>
              <a:t>Dream content is encoded in long-term memory</a:t>
            </a:r>
            <a:endParaRPr lang="en-US" sz="1400" b="1" dirty="0">
              <a:latin typeface="Helvetica Neue" panose="02000503000000020004" pitchFamily="5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53" y="1197710"/>
            <a:ext cx="720000" cy="720000"/>
          </a:xfrm>
          <a:prstGeom prst="rect">
            <a:avLst/>
          </a:prstGeom>
        </p:spPr>
      </p:pic>
      <p:cxnSp>
        <p:nvCxnSpPr>
          <p:cNvPr id="31" name="Connecteur droit 30"/>
          <p:cNvCxnSpPr/>
          <p:nvPr/>
        </p:nvCxnSpPr>
        <p:spPr>
          <a:xfrm>
            <a:off x="3255653" y="1867560"/>
            <a:ext cx="614838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6200000">
            <a:off x="6315652" y="3144697"/>
            <a:ext cx="0" cy="3600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31584" y="2884871"/>
            <a:ext cx="2787347" cy="872358"/>
          </a:xfrm>
          <a:prstGeom prst="rect">
            <a:avLst/>
          </a:prstGeom>
          <a:solidFill>
            <a:srgbClr val="E9F2B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PERSONALITY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tx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Attitude towards dreams</a:t>
            </a:r>
          </a:p>
          <a:p>
            <a:pPr marL="171450" indent="-171450" algn="just">
              <a:buFont typeface="Lato" panose="020F0502020204030203" pitchFamily="34" charset="0"/>
              <a:buChar char="–"/>
            </a:pPr>
            <a:r>
              <a:rPr lang="en-US" sz="1200" dirty="0" smtClean="0">
                <a:solidFill>
                  <a:schemeClr val="tx1"/>
                </a:solidFill>
                <a:latin typeface="Helvetica Neue" panose="02000503000000020004" pitchFamily="50"/>
                <a:sym typeface="Wingdings" panose="05000000000000000000" pitchFamily="2" charset="2"/>
              </a:rPr>
              <a:t>Less interference</a:t>
            </a:r>
            <a:endParaRPr lang="en-US" sz="1200" dirty="0" smtClean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8025257" y="3857553"/>
            <a:ext cx="0" cy="3600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7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55560" y="2349500"/>
            <a:ext cx="2150347" cy="1165608"/>
          </a:xfrm>
          <a:prstGeom prst="rect">
            <a:avLst/>
          </a:prstGeom>
          <a:solidFill>
            <a:srgbClr val="E9F2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DAY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Personality traits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Creativity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DMN functioning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620" y="2349500"/>
            <a:ext cx="2150347" cy="1165608"/>
          </a:xfrm>
          <a:prstGeom prst="rect">
            <a:avLst/>
          </a:prstGeom>
          <a:solidFill>
            <a:srgbClr val="6EBC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inertia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Interference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Brain functioning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44943" y="2349500"/>
            <a:ext cx="1968641" cy="1165608"/>
          </a:xfrm>
          <a:prstGeom prst="rect">
            <a:avLst/>
          </a:prstGeom>
          <a:solidFill>
            <a:srgbClr val="4B84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Physiological state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stages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Salience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9942003" y="2051650"/>
            <a:ext cx="1311519" cy="1463458"/>
            <a:chOff x="10828802" y="1497165"/>
            <a:chExt cx="1311519" cy="1463458"/>
          </a:xfrm>
        </p:grpSpPr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rgbClr val="C82829"/>
                  </a:solidFill>
                  <a:latin typeface="Helvetica Neue" panose="02000503000000020004" pitchFamily="50"/>
                </a:rPr>
                <a:t>DREAM RECALL</a:t>
              </a:r>
              <a:endParaRPr lang="en-US" sz="14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sp>
        <p:nvSpPr>
          <p:cNvPr id="12" name="Flèche droite 11"/>
          <p:cNvSpPr/>
          <p:nvPr/>
        </p:nvSpPr>
        <p:spPr>
          <a:xfrm>
            <a:off x="3423974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 droite 44"/>
          <p:cNvSpPr/>
          <p:nvPr/>
        </p:nvSpPr>
        <p:spPr>
          <a:xfrm>
            <a:off x="6231651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 droite 45"/>
          <p:cNvSpPr/>
          <p:nvPr/>
        </p:nvSpPr>
        <p:spPr>
          <a:xfrm>
            <a:off x="9251583" y="2767374"/>
            <a:ext cx="602901" cy="329860"/>
          </a:xfrm>
          <a:prstGeom prst="rightArrow">
            <a:avLst/>
          </a:prstGeom>
          <a:solidFill>
            <a:srgbClr val="61567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0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308</Words>
  <Application>Microsoft Office PowerPoint</Application>
  <PresentationFormat>Personnalisé</PresentationFormat>
  <Paragraphs>95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Lato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223</cp:revision>
  <dcterms:created xsi:type="dcterms:W3CDTF">2017-10-19T07:51:08Z</dcterms:created>
  <dcterms:modified xsi:type="dcterms:W3CDTF">2017-10-23T13:24:05Z</dcterms:modified>
</cp:coreProperties>
</file>