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1"/>
  </p:sldMasterIdLst>
  <p:notesMasterIdLst>
    <p:notesMasterId r:id="rId3"/>
  </p:notesMasterIdLst>
  <p:sldIdLst>
    <p:sldId id="313" r:id="rId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3300"/>
    <a:srgbClr val="FEC200"/>
    <a:srgbClr val="9999FF"/>
    <a:srgbClr val="9966FF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77" autoAdjust="0"/>
  </p:normalViewPr>
  <p:slideViewPr>
    <p:cSldViewPr>
      <p:cViewPr varScale="1">
        <p:scale>
          <a:sx n="77" d="100"/>
          <a:sy n="77" d="100"/>
        </p:scale>
        <p:origin x="17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BBE8E1-1B48-49FD-9634-413D98ED2595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20808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BD38-ED91-411F-8141-D0AB91350FE0}" type="slidenum">
              <a:rPr lang="en-US" altLang="en-US" smtClean="0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648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BD38-ED91-411F-8141-D0AB91350FE0}" type="slidenum">
              <a:rPr lang="en-US" altLang="en-US" smtClean="0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43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BD38-ED91-411F-8141-D0AB91350FE0}" type="slidenum">
              <a:rPr lang="en-US" altLang="en-US" smtClean="0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BD38-ED91-411F-8141-D0AB91350FE0}" type="slidenum">
              <a:rPr lang="en-US" altLang="en-US" smtClean="0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08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BD38-ED91-411F-8141-D0AB91350FE0}" type="slidenum">
              <a:rPr lang="en-US" altLang="en-US" smtClean="0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37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BD38-ED91-411F-8141-D0AB91350FE0}" type="slidenum">
              <a:rPr lang="en-US" altLang="en-US" smtClean="0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15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BD38-ED91-411F-8141-D0AB91350FE0}" type="slidenum">
              <a:rPr lang="en-US" altLang="en-US" smtClean="0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49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BD38-ED91-411F-8141-D0AB91350FE0}" type="slidenum">
              <a:rPr lang="en-US" altLang="en-US" smtClean="0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39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BD38-ED91-411F-8141-D0AB91350FE0}" type="slidenum">
              <a:rPr lang="en-US" altLang="en-US" smtClean="0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5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BD38-ED91-411F-8141-D0AB91350FE0}" type="slidenum">
              <a:rPr lang="en-US" altLang="en-US" smtClean="0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99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BD38-ED91-411F-8141-D0AB91350FE0}" type="slidenum">
              <a:rPr lang="en-US" altLang="en-US" smtClean="0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1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EBD38-ED91-411F-8141-D0AB91350FE0}" type="slidenum">
              <a:rPr lang="en-US" altLang="en-US" smtClean="0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89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0" y="23935"/>
            <a:ext cx="9139684" cy="7312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fr-FR" sz="2800" dirty="0" smtClean="0">
                <a:solidFill>
                  <a:schemeClr val="bg1"/>
                </a:solidFill>
                <a:latin typeface="Candara" pitchFamily="34" charset="0"/>
              </a:rPr>
              <a:t>Principales étapes de construction d’une « image »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512" y="869851"/>
            <a:ext cx="1094288" cy="461665"/>
          </a:xfrm>
          <a:prstGeom prst="rect">
            <a:avLst/>
          </a:prstGeom>
          <a:noFill/>
          <a:ln w="19050">
            <a:solidFill>
              <a:srgbClr val="0033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  <a:latin typeface="Candara" pitchFamily="34" charset="0"/>
              </a:rPr>
              <a:t>EEG/MEG DATA</a:t>
            </a:r>
            <a:endParaRPr lang="en-US" sz="1200" b="1" dirty="0">
              <a:solidFill>
                <a:schemeClr val="accent5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9512" y="2186843"/>
            <a:ext cx="1094288" cy="46166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andara" pitchFamily="34" charset="0"/>
              </a:rPr>
              <a:t>ANATOMICAL MRI DATA</a:t>
            </a:r>
            <a:endParaRPr lang="en-US" sz="1200" b="1" dirty="0">
              <a:solidFill>
                <a:schemeClr val="accent4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72502" y="2290717"/>
            <a:ext cx="11316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4">
                    <a:lumMod val="75000"/>
                  </a:schemeClr>
                </a:solidFill>
                <a:latin typeface="Candara" pitchFamily="34" charset="0"/>
              </a:rPr>
              <a:t>SEGMENTATION</a:t>
            </a:r>
            <a:endParaRPr lang="en-US" sz="1050" dirty="0">
              <a:solidFill>
                <a:schemeClr val="accent4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88911" y="2129134"/>
            <a:ext cx="120778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4">
                    <a:lumMod val="75000"/>
                  </a:schemeClr>
                </a:solidFill>
                <a:latin typeface="Candara" pitchFamily="34" charset="0"/>
              </a:rPr>
              <a:t>NORMALIZATION</a:t>
            </a:r>
          </a:p>
          <a:p>
            <a:pPr algn="ctr"/>
            <a:r>
              <a:rPr lang="en-US" sz="1050" i="1" dirty="0">
                <a:solidFill>
                  <a:schemeClr val="accent4">
                    <a:lumMod val="50000"/>
                  </a:schemeClr>
                </a:solidFill>
                <a:latin typeface="Candara" pitchFamily="34" charset="0"/>
              </a:rPr>
              <a:t>ART, </a:t>
            </a:r>
            <a:r>
              <a:rPr lang="en-US" sz="1050" i="1" dirty="0" err="1" smtClean="0">
                <a:solidFill>
                  <a:schemeClr val="accent4">
                    <a:lumMod val="50000"/>
                  </a:schemeClr>
                </a:solidFill>
                <a:latin typeface="Candara" pitchFamily="34" charset="0"/>
              </a:rPr>
              <a:t>SyN</a:t>
            </a:r>
            <a:r>
              <a:rPr lang="en-US" sz="1050" i="1" dirty="0" smtClean="0">
                <a:solidFill>
                  <a:schemeClr val="accent4">
                    <a:lumMod val="50000"/>
                  </a:schemeClr>
                </a:solidFill>
                <a:latin typeface="Candara" pitchFamily="34" charset="0"/>
              </a:rPr>
              <a:t>, DARTEL, FNIRT, …</a:t>
            </a:r>
            <a:endParaRPr lang="en-US" sz="1050" i="1" dirty="0">
              <a:solidFill>
                <a:schemeClr val="accent4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9512" y="3809053"/>
            <a:ext cx="1094288" cy="461665"/>
          </a:xfrm>
          <a:prstGeom prst="rect">
            <a:avLst/>
          </a:prstGeom>
          <a:noFill/>
          <a:ln w="19050">
            <a:solidFill>
              <a:srgbClr val="CC3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C3300"/>
                </a:solidFill>
                <a:latin typeface="Candara" pitchFamily="34" charset="0"/>
              </a:rPr>
              <a:t>FUNCTIONAL MRI DATA</a:t>
            </a:r>
            <a:endParaRPr lang="en-US" sz="1200" b="1" dirty="0">
              <a:solidFill>
                <a:srgbClr val="CC3300"/>
              </a:solidFill>
              <a:latin typeface="Candara" pitchFamily="34" charset="0"/>
            </a:endParaRPr>
          </a:p>
        </p:txBody>
      </p:sp>
      <p:cxnSp>
        <p:nvCxnSpPr>
          <p:cNvPr id="9" name="Straight Arrow Connector 8"/>
          <p:cNvCxnSpPr>
            <a:stCxn id="24" idx="3"/>
            <a:endCxn id="28" idx="1"/>
          </p:cNvCxnSpPr>
          <p:nvPr/>
        </p:nvCxnSpPr>
        <p:spPr>
          <a:xfrm flipV="1">
            <a:off x="1273800" y="2417675"/>
            <a:ext cx="398702" cy="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6" name="Group 1045"/>
          <p:cNvGrpSpPr/>
          <p:nvPr/>
        </p:nvGrpSpPr>
        <p:grpSpPr>
          <a:xfrm>
            <a:off x="1576443" y="3069014"/>
            <a:ext cx="1316646" cy="1949439"/>
            <a:chOff x="1743186" y="4327212"/>
            <a:chExt cx="1316646" cy="1949439"/>
          </a:xfrm>
        </p:grpSpPr>
        <p:sp>
          <p:nvSpPr>
            <p:cNvPr id="1034" name="Rectangle 1033"/>
            <p:cNvSpPr/>
            <p:nvPr/>
          </p:nvSpPr>
          <p:spPr>
            <a:xfrm>
              <a:off x="1743186" y="4327212"/>
              <a:ext cx="1316646" cy="1941745"/>
            </a:xfrm>
            <a:prstGeom prst="rect">
              <a:avLst/>
            </a:prstGeom>
            <a:noFill/>
            <a:ln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33" name="Group 1032"/>
            <p:cNvGrpSpPr/>
            <p:nvPr/>
          </p:nvGrpSpPr>
          <p:grpSpPr>
            <a:xfrm>
              <a:off x="1797616" y="4581128"/>
              <a:ext cx="1207786" cy="1695523"/>
              <a:chOff x="1797616" y="4581128"/>
              <a:chExt cx="1207786" cy="169552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797616" y="4581128"/>
                <a:ext cx="12077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>
                    <a:solidFill>
                      <a:srgbClr val="CC3300"/>
                    </a:solidFill>
                    <a:latin typeface="Candara" pitchFamily="34" charset="0"/>
                  </a:rPr>
                  <a:t>BIAS FIELD CORRECTION</a:t>
                </a:r>
                <a:endParaRPr lang="en-US" sz="1050" dirty="0">
                  <a:solidFill>
                    <a:srgbClr val="CC3300"/>
                  </a:solidFill>
                  <a:latin typeface="Candara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97616" y="5020397"/>
                <a:ext cx="12077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>
                    <a:solidFill>
                      <a:srgbClr val="CC3300"/>
                    </a:solidFill>
                    <a:latin typeface="Candara" pitchFamily="34" charset="0"/>
                  </a:rPr>
                  <a:t>SLICE TIMING CORRECTION</a:t>
                </a:r>
                <a:endParaRPr lang="en-US" sz="1050" dirty="0">
                  <a:solidFill>
                    <a:srgbClr val="CC3300"/>
                  </a:solidFill>
                  <a:latin typeface="Candara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797616" y="5459666"/>
                <a:ext cx="120778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>
                    <a:solidFill>
                      <a:srgbClr val="CC3300"/>
                    </a:solidFill>
                    <a:latin typeface="Candara" pitchFamily="34" charset="0"/>
                  </a:rPr>
                  <a:t>COREGISTRATION</a:t>
                </a:r>
                <a:endParaRPr lang="en-US" sz="1050" dirty="0">
                  <a:solidFill>
                    <a:srgbClr val="CC3300"/>
                  </a:solidFill>
                  <a:latin typeface="Candara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819346" y="6015041"/>
                <a:ext cx="11643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>
                    <a:solidFill>
                      <a:srgbClr val="CC3300"/>
                    </a:solidFill>
                    <a:latin typeface="Candara" pitchFamily="34" charset="0"/>
                  </a:rPr>
                  <a:t>SMOOTHING</a:t>
                </a:r>
                <a:endParaRPr lang="en-US" sz="1050" dirty="0">
                  <a:solidFill>
                    <a:srgbClr val="CC3300"/>
                  </a:solidFill>
                  <a:latin typeface="Candara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963362" y="5737353"/>
                <a:ext cx="8762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>
                    <a:solidFill>
                      <a:srgbClr val="CC3300"/>
                    </a:solidFill>
                    <a:latin typeface="Candara" pitchFamily="34" charset="0"/>
                  </a:rPr>
                  <a:t>FILTERING</a:t>
                </a:r>
                <a:endParaRPr lang="en-US" sz="1050" dirty="0">
                  <a:solidFill>
                    <a:srgbClr val="CC3300"/>
                  </a:solidFill>
                  <a:latin typeface="Candara" pitchFamily="34" charset="0"/>
                </a:endParaRPr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1743186" y="4327212"/>
              <a:ext cx="1316646" cy="261610"/>
            </a:xfrm>
            <a:prstGeom prst="rect">
              <a:avLst/>
            </a:prstGeom>
            <a:solidFill>
              <a:srgbClr val="CC3300"/>
            </a:solidFill>
            <a:ln>
              <a:solidFill>
                <a:srgbClr val="CC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i="1" dirty="0" smtClean="0">
                  <a:solidFill>
                    <a:schemeClr val="bg1"/>
                  </a:solidFill>
                  <a:latin typeface="Candara" pitchFamily="34" charset="0"/>
                </a:rPr>
                <a:t>PREPROCESSING</a:t>
              </a:r>
              <a:endParaRPr lang="en-US" sz="1050" b="1" i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2398681" y="5005614"/>
              <a:ext cx="0" cy="36004"/>
            </a:xfrm>
            <a:prstGeom prst="straightConnector1">
              <a:avLst/>
            </a:prstGeom>
            <a:ln w="12700">
              <a:solidFill>
                <a:srgbClr val="CC33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2398681" y="5459666"/>
              <a:ext cx="0" cy="36004"/>
            </a:xfrm>
            <a:prstGeom prst="straightConnector1">
              <a:avLst/>
            </a:prstGeom>
            <a:ln w="12700">
              <a:solidFill>
                <a:srgbClr val="CC33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2398681" y="5738840"/>
              <a:ext cx="0" cy="36004"/>
            </a:xfrm>
            <a:prstGeom prst="straightConnector1">
              <a:avLst/>
            </a:prstGeom>
            <a:ln w="12700">
              <a:solidFill>
                <a:srgbClr val="CC33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2398681" y="6015041"/>
              <a:ext cx="0" cy="36004"/>
            </a:xfrm>
            <a:prstGeom prst="straightConnector1">
              <a:avLst/>
            </a:prstGeom>
            <a:ln w="12700">
              <a:solidFill>
                <a:srgbClr val="CC33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7" name="Group 1046"/>
          <p:cNvGrpSpPr/>
          <p:nvPr/>
        </p:nvGrpSpPr>
        <p:grpSpPr>
          <a:xfrm>
            <a:off x="3218947" y="3069014"/>
            <a:ext cx="1316932" cy="1941745"/>
            <a:chOff x="3320294" y="4327212"/>
            <a:chExt cx="1316932" cy="1941745"/>
          </a:xfrm>
        </p:grpSpPr>
        <p:sp>
          <p:nvSpPr>
            <p:cNvPr id="30" name="TextBox 29"/>
            <p:cNvSpPr txBox="1"/>
            <p:nvPr/>
          </p:nvSpPr>
          <p:spPr>
            <a:xfrm>
              <a:off x="3337316" y="4581128"/>
              <a:ext cx="1299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rgbClr val="CC3300"/>
                  </a:solidFill>
                  <a:latin typeface="Candara" pitchFamily="34" charset="0"/>
                </a:rPr>
                <a:t>GENERAL LINEAR MODEL</a:t>
              </a:r>
              <a:endParaRPr lang="en-US" sz="1050" dirty="0">
                <a:solidFill>
                  <a:srgbClr val="CC3300"/>
                </a:solidFill>
                <a:latin typeface="Candara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20294" y="5365831"/>
              <a:ext cx="1316932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rgbClr val="CC3300"/>
                  </a:solidFill>
                  <a:latin typeface="Candara" pitchFamily="34" charset="0"/>
                </a:rPr>
                <a:t>THRESHOLDING</a:t>
              </a:r>
            </a:p>
            <a:p>
              <a:pPr algn="ctr"/>
              <a:r>
                <a:rPr lang="en-US" sz="1050" i="1" dirty="0" smtClean="0">
                  <a:solidFill>
                    <a:schemeClr val="accent2">
                      <a:lumMod val="75000"/>
                    </a:schemeClr>
                  </a:solidFill>
                  <a:latin typeface="Candara" pitchFamily="34" charset="0"/>
                </a:rPr>
                <a:t>Random Gaussian Fields, Monte Carlo, permutation-based, …</a:t>
              </a:r>
              <a:endParaRPr lang="en-US" sz="1050" i="1" dirty="0">
                <a:solidFill>
                  <a:schemeClr val="accent2">
                    <a:lumMod val="75000"/>
                  </a:schemeClr>
                </a:solidFill>
                <a:latin typeface="Candara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320294" y="4327212"/>
              <a:ext cx="1316646" cy="1941745"/>
            </a:xfrm>
            <a:prstGeom prst="rect">
              <a:avLst/>
            </a:prstGeom>
            <a:noFill/>
            <a:ln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37316" y="5054271"/>
              <a:ext cx="1299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rgbClr val="CC3300"/>
                  </a:solidFill>
                  <a:latin typeface="Candara" pitchFamily="34" charset="0"/>
                </a:rPr>
                <a:t>STATISTIC</a:t>
              </a:r>
              <a:endParaRPr lang="en-US" sz="1050" dirty="0">
                <a:solidFill>
                  <a:srgbClr val="CC3300"/>
                </a:solidFill>
                <a:latin typeface="Candara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320580" y="4327212"/>
              <a:ext cx="1316646" cy="261610"/>
            </a:xfrm>
            <a:prstGeom prst="rect">
              <a:avLst/>
            </a:prstGeom>
            <a:solidFill>
              <a:srgbClr val="CC3300"/>
            </a:solidFill>
            <a:ln>
              <a:solidFill>
                <a:srgbClr val="CC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i="1" dirty="0" smtClean="0">
                  <a:solidFill>
                    <a:schemeClr val="bg1"/>
                  </a:solidFill>
                  <a:latin typeface="Candara" pitchFamily="34" charset="0"/>
                </a:rPr>
                <a:t>ACTIVATION</a:t>
              </a:r>
              <a:endParaRPr lang="en-US" sz="1050" b="1" i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3990711" y="5335040"/>
              <a:ext cx="0" cy="36004"/>
            </a:xfrm>
            <a:prstGeom prst="straightConnector1">
              <a:avLst/>
            </a:prstGeom>
            <a:ln w="12700">
              <a:solidFill>
                <a:srgbClr val="CC33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3990711" y="5020397"/>
              <a:ext cx="0" cy="36004"/>
            </a:xfrm>
            <a:prstGeom prst="straightConnector1">
              <a:avLst/>
            </a:prstGeom>
            <a:ln w="12700">
              <a:solidFill>
                <a:srgbClr val="CC33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630873" y="509553"/>
            <a:ext cx="1191142" cy="1182264"/>
            <a:chOff x="1726542" y="807603"/>
            <a:chExt cx="1333290" cy="1182264"/>
          </a:xfrm>
        </p:grpSpPr>
        <p:sp>
          <p:nvSpPr>
            <p:cNvPr id="17" name="TextBox 16"/>
            <p:cNvSpPr txBox="1"/>
            <p:nvPr/>
          </p:nvSpPr>
          <p:spPr>
            <a:xfrm>
              <a:off x="1963362" y="1084602"/>
              <a:ext cx="8762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accent5">
                      <a:lumMod val="75000"/>
                    </a:schemeClr>
                  </a:solidFill>
                  <a:latin typeface="Candara" pitchFamily="34" charset="0"/>
                </a:rPr>
                <a:t>FILTERING</a:t>
              </a:r>
              <a:endParaRPr lang="en-US" sz="1050" dirty="0">
                <a:solidFill>
                  <a:schemeClr val="accent5">
                    <a:lumMod val="75000"/>
                  </a:schemeClr>
                </a:solidFill>
                <a:latin typeface="Candar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43187" y="1412786"/>
              <a:ext cx="131664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accent5">
                      <a:lumMod val="75000"/>
                    </a:schemeClr>
                  </a:solidFill>
                  <a:latin typeface="Candara" pitchFamily="34" charset="0"/>
                </a:rPr>
                <a:t>DENOISING</a:t>
              </a:r>
            </a:p>
            <a:p>
              <a:pPr algn="ctr"/>
              <a:r>
                <a:rPr lang="en-US" sz="1050" i="1" dirty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a</a:t>
              </a:r>
              <a:r>
                <a:rPr lang="en-US" sz="1050" i="1" dirty="0" smtClean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rtifact rejection, ICA,…</a:t>
              </a:r>
              <a:endParaRPr lang="en-US" sz="1050" i="1" dirty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726542" y="807603"/>
              <a:ext cx="1316645" cy="1182264"/>
            </a:xfrm>
            <a:prstGeom prst="rect">
              <a:avLst/>
            </a:prstGeom>
            <a:noFill/>
            <a:ln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726829" y="807603"/>
              <a:ext cx="1316645" cy="261610"/>
            </a:xfrm>
            <a:prstGeom prst="rect">
              <a:avLst/>
            </a:prstGeom>
            <a:solidFill>
              <a:srgbClr val="003366"/>
            </a:solidFill>
            <a:ln>
              <a:solidFill>
                <a:srgbClr val="00336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i="1" dirty="0">
                  <a:solidFill>
                    <a:schemeClr val="bg1"/>
                  </a:solidFill>
                  <a:latin typeface="Candara" pitchFamily="34" charset="0"/>
                </a:rPr>
                <a:t>PREPROCESSING</a:t>
              </a: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2396959" y="1376772"/>
              <a:ext cx="0" cy="36004"/>
            </a:xfrm>
            <a:prstGeom prst="straightConnector1">
              <a:avLst/>
            </a:prstGeom>
            <a:ln w="12700">
              <a:solidFill>
                <a:srgbClr val="003366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3160619" y="404664"/>
            <a:ext cx="1457490" cy="1390013"/>
            <a:chOff x="3258526" y="807603"/>
            <a:chExt cx="1457490" cy="1390013"/>
          </a:xfrm>
        </p:grpSpPr>
        <p:sp>
          <p:nvSpPr>
            <p:cNvPr id="21" name="TextBox 20"/>
            <p:cNvSpPr txBox="1"/>
            <p:nvPr/>
          </p:nvSpPr>
          <p:spPr>
            <a:xfrm>
              <a:off x="3549124" y="1084602"/>
              <a:ext cx="8762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accent5">
                      <a:lumMod val="75000"/>
                    </a:schemeClr>
                  </a:solidFill>
                  <a:latin typeface="Candara" pitchFamily="34" charset="0"/>
                </a:rPr>
                <a:t>AVERAGING</a:t>
              </a:r>
              <a:endParaRPr lang="en-US" sz="1050" dirty="0">
                <a:solidFill>
                  <a:schemeClr val="accent5">
                    <a:lumMod val="75000"/>
                  </a:schemeClr>
                </a:solidFill>
                <a:latin typeface="Candara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58526" y="1412786"/>
              <a:ext cx="145749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accent5">
                      <a:lumMod val="75000"/>
                    </a:schemeClr>
                  </a:solidFill>
                  <a:latin typeface="Candara" pitchFamily="34" charset="0"/>
                </a:rPr>
                <a:t>SPECTRAL</a:t>
              </a:r>
              <a:br>
                <a:rPr lang="en-US" sz="1050" dirty="0" smtClean="0">
                  <a:solidFill>
                    <a:schemeClr val="accent5">
                      <a:lumMod val="75000"/>
                    </a:schemeClr>
                  </a:solidFill>
                  <a:latin typeface="Candara" pitchFamily="34" charset="0"/>
                </a:rPr>
              </a:br>
              <a:r>
                <a:rPr lang="en-US" sz="1050" dirty="0" smtClean="0">
                  <a:solidFill>
                    <a:schemeClr val="accent5">
                      <a:lumMod val="75000"/>
                    </a:schemeClr>
                  </a:solidFill>
                  <a:latin typeface="Candara" pitchFamily="34" charset="0"/>
                </a:rPr>
                <a:t>DECOMPOSITION</a:t>
              </a:r>
            </a:p>
            <a:p>
              <a:pPr algn="ctr"/>
              <a:r>
                <a:rPr lang="en-US" sz="1050" i="1" dirty="0" smtClean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Fourier, wavelet, </a:t>
              </a:r>
              <a:r>
                <a:rPr lang="en-US" sz="1050" i="1" dirty="0" err="1" smtClean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multitaper</a:t>
              </a:r>
              <a:r>
                <a:rPr lang="en-US" sz="1050" i="1" dirty="0" smtClean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, </a:t>
              </a:r>
              <a:r>
                <a:rPr lang="en-US" sz="1050" i="1" dirty="0" err="1" smtClean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Stockwell</a:t>
              </a:r>
              <a:endParaRPr lang="en-US" sz="1050" i="1" dirty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320294" y="807604"/>
              <a:ext cx="1316646" cy="1390012"/>
            </a:xfrm>
            <a:prstGeom prst="rect">
              <a:avLst/>
            </a:prstGeom>
            <a:noFill/>
            <a:ln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320580" y="807603"/>
              <a:ext cx="1316646" cy="261610"/>
            </a:xfrm>
            <a:prstGeom prst="rect">
              <a:avLst/>
            </a:prstGeom>
            <a:solidFill>
              <a:srgbClr val="003366"/>
            </a:solidFill>
            <a:ln>
              <a:solidFill>
                <a:srgbClr val="00336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i="1" dirty="0" smtClean="0">
                  <a:solidFill>
                    <a:schemeClr val="bg1"/>
                  </a:solidFill>
                  <a:latin typeface="Candara" pitchFamily="34" charset="0"/>
                </a:rPr>
                <a:t>ANALYSIS</a:t>
              </a:r>
              <a:endParaRPr lang="en-US" sz="1050" b="1" i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3908380" y="1376772"/>
              <a:ext cx="0" cy="36004"/>
            </a:xfrm>
            <a:prstGeom prst="straightConnector1">
              <a:avLst/>
            </a:prstGeom>
            <a:ln w="12700">
              <a:solidFill>
                <a:srgbClr val="003366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/>
            <p:nvPr/>
          </p:nvCxnSpPr>
          <p:spPr>
            <a:xfrm flipV="1">
              <a:off x="4063048" y="1343941"/>
              <a:ext cx="0" cy="36004"/>
            </a:xfrm>
            <a:prstGeom prst="straightConnector1">
              <a:avLst/>
            </a:prstGeom>
            <a:ln w="12700">
              <a:solidFill>
                <a:srgbClr val="003366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Arrow Connector 113"/>
          <p:cNvCxnSpPr>
            <a:stCxn id="36" idx="3"/>
            <a:endCxn id="1034" idx="1"/>
          </p:cNvCxnSpPr>
          <p:nvPr/>
        </p:nvCxnSpPr>
        <p:spPr>
          <a:xfrm>
            <a:off x="1273800" y="4039886"/>
            <a:ext cx="302643" cy="1"/>
          </a:xfrm>
          <a:prstGeom prst="straightConnector1">
            <a:avLst/>
          </a:prstGeom>
          <a:ln w="12700">
            <a:solidFill>
              <a:srgbClr val="CC33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34" idx="3"/>
            <a:endCxn id="79" idx="1"/>
          </p:cNvCxnSpPr>
          <p:nvPr/>
        </p:nvCxnSpPr>
        <p:spPr>
          <a:xfrm>
            <a:off x="2893089" y="4039887"/>
            <a:ext cx="325858" cy="0"/>
          </a:xfrm>
          <a:prstGeom prst="straightConnector1">
            <a:avLst/>
          </a:prstGeom>
          <a:ln w="12700">
            <a:solidFill>
              <a:srgbClr val="CC33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8" idx="3"/>
          </p:cNvCxnSpPr>
          <p:nvPr/>
        </p:nvCxnSpPr>
        <p:spPr>
          <a:xfrm>
            <a:off x="1273800" y="1100684"/>
            <a:ext cx="357073" cy="1"/>
          </a:xfrm>
          <a:prstGeom prst="straightConnector1">
            <a:avLst/>
          </a:prstGeom>
          <a:ln w="12700">
            <a:solidFill>
              <a:srgbClr val="00336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2807145" y="1099671"/>
            <a:ext cx="415242" cy="1014"/>
          </a:xfrm>
          <a:prstGeom prst="straightConnector1">
            <a:avLst/>
          </a:prstGeom>
          <a:ln w="12700">
            <a:solidFill>
              <a:srgbClr val="003366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5407521" y="848522"/>
            <a:ext cx="3083845" cy="992580"/>
            <a:chOff x="5482503" y="1133277"/>
            <a:chExt cx="3083845" cy="992580"/>
          </a:xfrm>
        </p:grpSpPr>
        <p:sp>
          <p:nvSpPr>
            <p:cNvPr id="38" name="TextBox 37"/>
            <p:cNvSpPr txBox="1"/>
            <p:nvPr/>
          </p:nvSpPr>
          <p:spPr>
            <a:xfrm>
              <a:off x="6598836" y="1386709"/>
              <a:ext cx="9441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accent5">
                      <a:lumMod val="75000"/>
                    </a:schemeClr>
                  </a:solidFill>
                  <a:latin typeface="Candara" pitchFamily="34" charset="0"/>
                </a:rPr>
                <a:t>LEAD-FIELD</a:t>
              </a:r>
              <a:br>
                <a:rPr lang="en-US" sz="1050" dirty="0" smtClean="0">
                  <a:solidFill>
                    <a:schemeClr val="accent5">
                      <a:lumMod val="75000"/>
                    </a:schemeClr>
                  </a:solidFill>
                  <a:latin typeface="Candara" pitchFamily="34" charset="0"/>
                </a:rPr>
              </a:br>
              <a:r>
                <a:rPr lang="en-US" sz="1050" dirty="0" smtClean="0">
                  <a:solidFill>
                    <a:schemeClr val="accent5">
                      <a:lumMod val="75000"/>
                    </a:schemeClr>
                  </a:solidFill>
                  <a:latin typeface="Candara" pitchFamily="34" charset="0"/>
                </a:rPr>
                <a:t>ESTIMATION</a:t>
              </a:r>
              <a:endParaRPr lang="en-US" sz="1050" dirty="0">
                <a:solidFill>
                  <a:schemeClr val="accent5">
                    <a:lumMod val="75000"/>
                  </a:schemeClr>
                </a:solidFill>
                <a:latin typeface="Candara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553458" y="1387193"/>
              <a:ext cx="101289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accent5">
                      <a:lumMod val="75000"/>
                    </a:schemeClr>
                  </a:solidFill>
                  <a:latin typeface="Candara" pitchFamily="34" charset="0"/>
                </a:rPr>
                <a:t>INVERSION</a:t>
              </a:r>
            </a:p>
            <a:p>
              <a:pPr algn="ctr"/>
              <a:r>
                <a:rPr lang="en-US" sz="1050" i="1" dirty="0" smtClean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MNE/</a:t>
              </a:r>
              <a:r>
                <a:rPr lang="en-US" sz="1050" i="1" dirty="0" err="1" smtClean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dSPM</a:t>
              </a:r>
              <a:r>
                <a:rPr lang="en-US" sz="1050" i="1" dirty="0" smtClean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, (s)LORETA, LCMV/</a:t>
              </a:r>
              <a:r>
                <a:rPr lang="en-US" sz="1050" i="1" dirty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 </a:t>
              </a:r>
              <a:r>
                <a:rPr lang="en-US" sz="1050" i="1" dirty="0" smtClean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DICS,…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84672" y="1387193"/>
              <a:ext cx="107210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accent5">
                      <a:lumMod val="75000"/>
                    </a:schemeClr>
                  </a:solidFill>
                  <a:latin typeface="Candara" pitchFamily="34" charset="0"/>
                </a:rPr>
                <a:t>SOURCE SPACE</a:t>
              </a:r>
            </a:p>
            <a:p>
              <a:pPr algn="ctr"/>
              <a:r>
                <a:rPr lang="en-US" sz="1050" i="1" dirty="0" smtClean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dipoles,</a:t>
              </a:r>
              <a:br>
                <a:rPr lang="en-US" sz="1050" i="1" dirty="0" smtClean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</a:br>
              <a:r>
                <a:rPr lang="en-US" sz="1050" i="1" dirty="0" smtClean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continuous</a:t>
              </a:r>
              <a:endParaRPr lang="en-US" sz="1050" i="1" dirty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482503" y="1133279"/>
              <a:ext cx="3083845" cy="961478"/>
            </a:xfrm>
            <a:prstGeom prst="rect">
              <a:avLst/>
            </a:prstGeom>
            <a:noFill/>
            <a:ln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484672" y="1133277"/>
              <a:ext cx="3081676" cy="261610"/>
            </a:xfrm>
            <a:prstGeom prst="rect">
              <a:avLst/>
            </a:prstGeom>
            <a:solidFill>
              <a:srgbClr val="003366"/>
            </a:solidFill>
            <a:ln>
              <a:solidFill>
                <a:srgbClr val="00336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i="1" dirty="0" smtClean="0">
                  <a:solidFill>
                    <a:schemeClr val="bg1"/>
                  </a:solidFill>
                  <a:latin typeface="Candara" pitchFamily="34" charset="0"/>
                </a:rPr>
                <a:t>SOURCE RECONSTRUCTION</a:t>
              </a:r>
              <a:endParaRPr lang="en-US" sz="1050" b="1" i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  <p:cxnSp>
          <p:nvCxnSpPr>
            <p:cNvPr id="149" name="Straight Arrow Connector 148"/>
            <p:cNvCxnSpPr/>
            <p:nvPr/>
          </p:nvCxnSpPr>
          <p:spPr>
            <a:xfrm rot="5400000" flipV="1">
              <a:off x="6601040" y="1576894"/>
              <a:ext cx="0" cy="36004"/>
            </a:xfrm>
            <a:prstGeom prst="straightConnector1">
              <a:avLst/>
            </a:prstGeom>
            <a:ln w="12700">
              <a:solidFill>
                <a:srgbClr val="003366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rot="5400000" flipV="1">
              <a:off x="7602433" y="1576894"/>
              <a:ext cx="0" cy="36004"/>
            </a:xfrm>
            <a:prstGeom prst="straightConnector1">
              <a:avLst/>
            </a:prstGeom>
            <a:ln w="12700">
              <a:solidFill>
                <a:srgbClr val="003366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/>
          <p:cNvSpPr txBox="1"/>
          <p:nvPr/>
        </p:nvSpPr>
        <p:spPr>
          <a:xfrm>
            <a:off x="5407521" y="404664"/>
            <a:ext cx="1316646" cy="261610"/>
          </a:xfrm>
          <a:prstGeom prst="rect">
            <a:avLst/>
          </a:prstGeom>
          <a:solidFill>
            <a:srgbClr val="003366"/>
          </a:solidFill>
          <a:ln w="19050">
            <a:solidFill>
              <a:srgbClr val="0033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i="1" dirty="0" smtClean="0">
                <a:solidFill>
                  <a:schemeClr val="bg1"/>
                </a:solidFill>
                <a:latin typeface="Candara" pitchFamily="34" charset="0"/>
              </a:rPr>
              <a:t>STATISTICS</a:t>
            </a:r>
            <a:endParaRPr lang="en-US" sz="1050" b="1" i="1" dirty="0">
              <a:solidFill>
                <a:schemeClr val="bg1"/>
              </a:solidFill>
              <a:latin typeface="Candara" pitchFamily="34" charset="0"/>
            </a:endParaRPr>
          </a:p>
        </p:txBody>
      </p:sp>
      <p:cxnSp>
        <p:nvCxnSpPr>
          <p:cNvPr id="117" name="Elbow Connector 116"/>
          <p:cNvCxnSpPr>
            <a:stCxn id="100" idx="2"/>
            <a:endCxn id="146" idx="1"/>
          </p:cNvCxnSpPr>
          <p:nvPr/>
        </p:nvCxnSpPr>
        <p:spPr>
          <a:xfrm rot="5400000" flipH="1" flipV="1">
            <a:off x="3631988" y="-83716"/>
            <a:ext cx="362554" cy="3188512"/>
          </a:xfrm>
          <a:prstGeom prst="bentConnector4">
            <a:avLst>
              <a:gd name="adj1" fmla="val -63053"/>
              <a:gd name="adj2" fmla="val 87005"/>
            </a:avLst>
          </a:prstGeom>
          <a:ln w="12700">
            <a:solidFill>
              <a:srgbClr val="003366"/>
            </a:solidFill>
            <a:prstDash val="sysDash"/>
            <a:miter lim="800000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endCxn id="242" idx="2"/>
          </p:cNvCxnSpPr>
          <p:nvPr/>
        </p:nvCxnSpPr>
        <p:spPr>
          <a:xfrm>
            <a:off x="2234766" y="5010759"/>
            <a:ext cx="5786393" cy="218441"/>
          </a:xfrm>
          <a:prstGeom prst="bentConnector4">
            <a:avLst>
              <a:gd name="adj1" fmla="val -13"/>
              <a:gd name="adj2" fmla="val 204651"/>
            </a:avLst>
          </a:prstGeom>
          <a:ln w="12700">
            <a:solidFill>
              <a:srgbClr val="CC3300"/>
            </a:solidFill>
            <a:prstDash val="sysDash"/>
            <a:miter lim="800000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06" idx="3"/>
            <a:endCxn id="160" idx="1"/>
          </p:cNvCxnSpPr>
          <p:nvPr/>
        </p:nvCxnSpPr>
        <p:spPr>
          <a:xfrm>
            <a:off x="4539319" y="535469"/>
            <a:ext cx="868202" cy="0"/>
          </a:xfrm>
          <a:prstGeom prst="straightConnector1">
            <a:avLst/>
          </a:prstGeom>
          <a:ln w="12700">
            <a:solidFill>
              <a:srgbClr val="00336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endCxn id="160" idx="2"/>
          </p:cNvCxnSpPr>
          <p:nvPr/>
        </p:nvCxnSpPr>
        <p:spPr>
          <a:xfrm flipV="1">
            <a:off x="6065844" y="666274"/>
            <a:ext cx="0" cy="182250"/>
          </a:xfrm>
          <a:prstGeom prst="straightConnector1">
            <a:avLst/>
          </a:prstGeom>
          <a:ln w="12700">
            <a:solidFill>
              <a:srgbClr val="00336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/>
          <p:nvPr/>
        </p:nvCxnSpPr>
        <p:spPr>
          <a:xfrm flipV="1">
            <a:off x="4496697" y="1679519"/>
            <a:ext cx="1155423" cy="611200"/>
          </a:xfrm>
          <a:prstGeom prst="bentConnector3">
            <a:avLst>
              <a:gd name="adj1" fmla="val 100287"/>
            </a:avLst>
          </a:prstGeom>
          <a:ln w="12700">
            <a:solidFill>
              <a:srgbClr val="00336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>
            <a:stCxn id="29" idx="1"/>
          </p:cNvCxnSpPr>
          <p:nvPr/>
        </p:nvCxnSpPr>
        <p:spPr>
          <a:xfrm rot="10800000" flipV="1">
            <a:off x="2893089" y="2417674"/>
            <a:ext cx="395822" cy="778295"/>
          </a:xfrm>
          <a:prstGeom prst="bentConnector2">
            <a:avLst/>
          </a:prstGeom>
          <a:ln w="12700">
            <a:solidFill>
              <a:srgbClr val="CC33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stCxn id="29" idx="3"/>
          </p:cNvCxnSpPr>
          <p:nvPr/>
        </p:nvCxnSpPr>
        <p:spPr>
          <a:xfrm>
            <a:off x="4496697" y="2417675"/>
            <a:ext cx="39182" cy="778297"/>
          </a:xfrm>
          <a:prstGeom prst="bentConnector2">
            <a:avLst/>
          </a:prstGeom>
          <a:ln w="12700">
            <a:solidFill>
              <a:srgbClr val="CC33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endCxn id="242" idx="0"/>
          </p:cNvCxnSpPr>
          <p:nvPr/>
        </p:nvCxnSpPr>
        <p:spPr>
          <a:xfrm rot="16200000" flipH="1">
            <a:off x="6954039" y="1852018"/>
            <a:ext cx="1109137" cy="1025104"/>
          </a:xfrm>
          <a:prstGeom prst="bentConnector3">
            <a:avLst>
              <a:gd name="adj1" fmla="val 18225"/>
            </a:avLst>
          </a:prstGeom>
          <a:ln w="12700">
            <a:solidFill>
              <a:srgbClr val="003366"/>
            </a:solidFill>
            <a:prstDash val="sysDash"/>
            <a:miter lim="800000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endCxn id="233" idx="0"/>
          </p:cNvCxnSpPr>
          <p:nvPr/>
        </p:nvCxnSpPr>
        <p:spPr>
          <a:xfrm rot="5400000">
            <a:off x="5813099" y="1836703"/>
            <a:ext cx="1108871" cy="1055469"/>
          </a:xfrm>
          <a:prstGeom prst="bentConnector3">
            <a:avLst>
              <a:gd name="adj1" fmla="val 18217"/>
            </a:avLst>
          </a:prstGeom>
          <a:ln w="12700">
            <a:solidFill>
              <a:srgbClr val="003366"/>
            </a:solidFill>
            <a:prstDash val="sysDash"/>
            <a:miter lim="800000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4860032" y="2918873"/>
            <a:ext cx="1959951" cy="2310327"/>
            <a:chOff x="9003022" y="3601325"/>
            <a:chExt cx="1959951" cy="2310327"/>
          </a:xfrm>
        </p:grpSpPr>
        <p:sp>
          <p:nvSpPr>
            <p:cNvPr id="230" name="TextBox 229"/>
            <p:cNvSpPr txBox="1"/>
            <p:nvPr/>
          </p:nvSpPr>
          <p:spPr>
            <a:xfrm>
              <a:off x="9244335" y="3920282"/>
              <a:ext cx="14773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u="sng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itchFamily="34" charset="0"/>
                </a:rPr>
                <a:t>GRANGER CAUSALITY</a:t>
              </a:r>
              <a:endParaRPr lang="en-US" sz="105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9003022" y="4315438"/>
              <a:ext cx="19599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u="sng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itchFamily="34" charset="0"/>
                </a:rPr>
                <a:t>DYNAMIC CAUSAL MODELING (DCM)</a:t>
              </a:r>
              <a:endParaRPr lang="en-US" sz="105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9293865" y="5172988"/>
              <a:ext cx="13782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itchFamily="34" charset="0"/>
                </a:rPr>
                <a:t>MODEL SELECTION &amp; AVERAGING</a:t>
              </a:r>
            </a:p>
            <a:p>
              <a:pPr algn="ctr"/>
              <a:r>
                <a:rPr lang="en-US" sz="105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 pitchFamily="34" charset="0"/>
                </a:rPr>
                <a:t>AIC, </a:t>
              </a:r>
              <a:r>
                <a:rPr lang="en-US" sz="105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 pitchFamily="34" charset="0"/>
                </a:rPr>
                <a:t>Bayes factor, </a:t>
              </a:r>
              <a:r>
                <a:rPr lang="en-US" sz="105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 pitchFamily="34" charset="0"/>
                </a:rPr>
                <a:t>BIC, likelihood-ratio</a:t>
              </a:r>
              <a:endPara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itchFamily="34" charset="0"/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9003022" y="3601325"/>
              <a:ext cx="1959534" cy="231032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9003023" y="3605413"/>
              <a:ext cx="1959950" cy="2616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i="1" dirty="0" smtClean="0">
                  <a:solidFill>
                    <a:schemeClr val="bg1"/>
                  </a:solidFill>
                  <a:latin typeface="Candara" pitchFamily="34" charset="0"/>
                </a:rPr>
                <a:t>EFFECTIVE CONNECTIVITY</a:t>
              </a:r>
              <a:endParaRPr lang="en-US" sz="1050" b="1" i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  <p:cxnSp>
          <p:nvCxnSpPr>
            <p:cNvPr id="236" name="Straight Arrow Connector 235"/>
            <p:cNvCxnSpPr/>
            <p:nvPr/>
          </p:nvCxnSpPr>
          <p:spPr>
            <a:xfrm>
              <a:off x="9982559" y="5100704"/>
              <a:ext cx="0" cy="36004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9003022" y="4233602"/>
              <a:ext cx="195953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9092524" y="4785828"/>
              <a:ext cx="1780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itchFamily="34" charset="0"/>
                </a:rPr>
                <a:t>MODEL SPACE</a:t>
              </a:r>
              <a:endPara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049052" y="2919139"/>
            <a:ext cx="1950228" cy="2310061"/>
            <a:chOff x="11000868" y="3242593"/>
            <a:chExt cx="1620872" cy="2310061"/>
          </a:xfrm>
        </p:grpSpPr>
        <p:sp>
          <p:nvSpPr>
            <p:cNvPr id="238" name="TextBox 237"/>
            <p:cNvSpPr txBox="1"/>
            <p:nvPr/>
          </p:nvSpPr>
          <p:spPr>
            <a:xfrm>
              <a:off x="11382814" y="4153356"/>
              <a:ext cx="8519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u="sng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itchFamily="34" charset="0"/>
                </a:rPr>
                <a:t>GRAPH-BASED</a:t>
              </a:r>
              <a:endParaRPr lang="en-US" sz="105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itchFamily="34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11000868" y="5137156"/>
              <a:ext cx="16208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itchFamily="34" charset="0"/>
                </a:rPr>
                <a:t>CLUSTERING</a:t>
              </a:r>
            </a:p>
            <a:p>
              <a:pPr algn="ctr"/>
              <a:r>
                <a:rPr lang="en-US" sz="105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 pitchFamily="34" charset="0"/>
                </a:rPr>
                <a:t>greedy, spectral, </a:t>
              </a:r>
              <a:r>
                <a:rPr lang="en-US" sz="105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 pitchFamily="34" charset="0"/>
                </a:rPr>
                <a:t>hierarchical,…</a:t>
              </a:r>
              <a:endPara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itchFamily="34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1235683" y="3520058"/>
              <a:ext cx="11462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u="sng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itchFamily="34" charset="0"/>
                </a:rPr>
                <a:t>ICA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11230450" y="3820441"/>
              <a:ext cx="11643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u="sng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itchFamily="34" charset="0"/>
                </a:rPr>
                <a:t>ROI/SEED-BASED</a:t>
              </a: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1000868" y="3242593"/>
              <a:ext cx="1615874" cy="231006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11000868" y="3242593"/>
              <a:ext cx="1615874" cy="2616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i="1" dirty="0" smtClean="0">
                  <a:solidFill>
                    <a:schemeClr val="bg1"/>
                  </a:solidFill>
                  <a:latin typeface="Candara" pitchFamily="34" charset="0"/>
                </a:rPr>
                <a:t>FUNCTIONAL CONNECTIVITY</a:t>
              </a:r>
              <a:endParaRPr lang="en-US" sz="1050" b="1" i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  <p:cxnSp>
          <p:nvCxnSpPr>
            <p:cNvPr id="250" name="Straight Connector 249"/>
            <p:cNvCxnSpPr/>
            <p:nvPr/>
          </p:nvCxnSpPr>
          <p:spPr>
            <a:xfrm>
              <a:off x="11000868" y="3786218"/>
              <a:ext cx="161587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11000868" y="4110760"/>
              <a:ext cx="162087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11812596" y="5076790"/>
              <a:ext cx="0" cy="36004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11052720" y="4450184"/>
              <a:ext cx="151217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itchFamily="34" charset="0"/>
                </a:rPr>
                <a:t>CONNECTIVITY</a:t>
              </a:r>
            </a:p>
            <a:p>
              <a:pPr algn="ctr"/>
              <a:r>
                <a:rPr lang="en-US" sz="105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 pitchFamily="34" charset="0"/>
                </a:rPr>
                <a:t>(partial) correlation, </a:t>
              </a:r>
              <a:r>
                <a:rPr lang="en-US" sz="105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 pitchFamily="34" charset="0"/>
                </a:rPr>
                <a:t>PLI, (imaginary</a:t>
              </a:r>
              <a:r>
                <a:rPr lang="en-US" sz="105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 pitchFamily="34" charset="0"/>
                </a:rPr>
                <a:t>) </a:t>
              </a:r>
              <a:r>
                <a:rPr lang="en-US" sz="105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 pitchFamily="34" charset="0"/>
                </a:rPr>
                <a:t>coherence,…</a:t>
              </a:r>
              <a:endPara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itchFamily="34" charset="0"/>
              </a:endParaRPr>
            </a:p>
          </p:txBody>
        </p:sp>
      </p:grpSp>
      <p:cxnSp>
        <p:nvCxnSpPr>
          <p:cNvPr id="136" name="Straight Arrow Connector 135"/>
          <p:cNvCxnSpPr/>
          <p:nvPr/>
        </p:nvCxnSpPr>
        <p:spPr>
          <a:xfrm flipH="1" flipV="1">
            <a:off x="5940586" y="5229200"/>
            <a:ext cx="208" cy="209954"/>
          </a:xfrm>
          <a:prstGeom prst="straightConnector1">
            <a:avLst/>
          </a:prstGeom>
          <a:ln w="12700">
            <a:solidFill>
              <a:srgbClr val="CC3300"/>
            </a:solidFill>
            <a:prstDash val="sysDash"/>
            <a:miter lim="800000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6065844" y="2129134"/>
            <a:ext cx="1843830" cy="57708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4">
                    <a:lumMod val="75000"/>
                  </a:schemeClr>
                </a:solidFill>
                <a:effectLst/>
                <a:latin typeface="Candara" pitchFamily="34" charset="0"/>
              </a:rPr>
              <a:t>PARCELLATION</a:t>
            </a:r>
          </a:p>
          <a:p>
            <a:pPr algn="ctr"/>
            <a:r>
              <a:rPr lang="en-US" sz="1050" i="1" dirty="0" err="1" smtClean="0">
                <a:solidFill>
                  <a:schemeClr val="accent4">
                    <a:lumMod val="50000"/>
                  </a:schemeClr>
                </a:solidFill>
                <a:effectLst/>
                <a:latin typeface="Candara" pitchFamily="34" charset="0"/>
              </a:rPr>
              <a:t>Talairach</a:t>
            </a:r>
            <a:r>
              <a:rPr lang="en-US" sz="1050" i="1" dirty="0" smtClean="0">
                <a:solidFill>
                  <a:schemeClr val="accent4">
                    <a:lumMod val="50000"/>
                  </a:schemeClr>
                </a:solidFill>
                <a:effectLst/>
                <a:latin typeface="Candara" pitchFamily="34" charset="0"/>
              </a:rPr>
              <a:t>, Harvard-Oxford, </a:t>
            </a:r>
            <a:r>
              <a:rPr lang="en-US" sz="1050" i="1" dirty="0">
                <a:solidFill>
                  <a:schemeClr val="accent4">
                    <a:lumMod val="50000"/>
                  </a:schemeClr>
                </a:solidFill>
                <a:latin typeface="Candara" pitchFamily="34" charset="0"/>
              </a:rPr>
              <a:t>AAL, </a:t>
            </a:r>
            <a:r>
              <a:rPr lang="en-US" sz="1050" i="1" dirty="0" err="1" smtClean="0">
                <a:solidFill>
                  <a:schemeClr val="accent4">
                    <a:lumMod val="50000"/>
                  </a:schemeClr>
                </a:solidFill>
                <a:effectLst/>
                <a:latin typeface="Candara" pitchFamily="34" charset="0"/>
              </a:rPr>
              <a:t>Destrieux</a:t>
            </a:r>
            <a:r>
              <a:rPr lang="en-US" sz="1050" i="1" dirty="0" smtClean="0">
                <a:solidFill>
                  <a:schemeClr val="accent4">
                    <a:lumMod val="50000"/>
                  </a:schemeClr>
                </a:solidFill>
                <a:effectLst/>
                <a:latin typeface="Candara" pitchFamily="34" charset="0"/>
              </a:rPr>
              <a:t>, Craddock,…</a:t>
            </a:r>
            <a:endParaRPr lang="en-US" sz="1050" i="1" dirty="0">
              <a:solidFill>
                <a:schemeClr val="accent4">
                  <a:lumMod val="50000"/>
                </a:schemeClr>
              </a:solidFill>
              <a:effectLst/>
              <a:latin typeface="Candara" pitchFamily="34" charset="0"/>
            </a:endParaRPr>
          </a:p>
        </p:txBody>
      </p:sp>
      <p:cxnSp>
        <p:nvCxnSpPr>
          <p:cNvPr id="205" name="Elbow Connector 204"/>
          <p:cNvCxnSpPr/>
          <p:nvPr/>
        </p:nvCxnSpPr>
        <p:spPr>
          <a:xfrm rot="5400000">
            <a:off x="6403536" y="2881351"/>
            <a:ext cx="658573" cy="308301"/>
          </a:xfrm>
          <a:prstGeom prst="bentConnector2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miter lim="800000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75" idx="2"/>
            <a:endCxn id="238" idx="1"/>
          </p:cNvCxnSpPr>
          <p:nvPr/>
        </p:nvCxnSpPr>
        <p:spPr>
          <a:xfrm rot="16200000" flipH="1">
            <a:off x="6622861" y="3071112"/>
            <a:ext cx="1250645" cy="520849"/>
          </a:xfrm>
          <a:prstGeom prst="bentConnector2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miter lim="800000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496697" y="2364570"/>
            <a:ext cx="165947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28" idx="3"/>
            <a:endCxn id="29" idx="1"/>
          </p:cNvCxnSpPr>
          <p:nvPr/>
        </p:nvCxnSpPr>
        <p:spPr>
          <a:xfrm>
            <a:off x="2804128" y="2417675"/>
            <a:ext cx="48478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0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10212</TotalTime>
  <Words>140</Words>
  <Application>Microsoft Office PowerPoint</Application>
  <PresentationFormat>Affichage à l'écran (4:3)</PresentationFormat>
  <Paragraphs>49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MS PGothic</vt:lpstr>
      <vt:lpstr>MS PGothic</vt:lpstr>
      <vt:lpstr>Arial</vt:lpstr>
      <vt:lpstr>Calibri</vt:lpstr>
      <vt:lpstr>Calibri Light</vt:lpstr>
      <vt:lpstr>Candara</vt:lpstr>
      <vt:lpstr>Tema di Office</vt:lpstr>
      <vt:lpstr>Présentation PowerPoint</vt:lpstr>
    </vt:vector>
  </TitlesOfParts>
  <Company>Institute of Psychiatry, KCL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Biostatistics and Computing</dc:creator>
  <cp:lastModifiedBy>Raphael Vallat</cp:lastModifiedBy>
  <cp:revision>527</cp:revision>
  <cp:lastPrinted>2017-02-01T16:26:07Z</cp:lastPrinted>
  <dcterms:created xsi:type="dcterms:W3CDTF">2004-02-18T16:41:01Z</dcterms:created>
  <dcterms:modified xsi:type="dcterms:W3CDTF">2017-08-12T11:25:40Z</dcterms:modified>
</cp:coreProperties>
</file>