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1" r:id="rId3"/>
    <p:sldId id="262" r:id="rId4"/>
    <p:sldId id="256" r:id="rId5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29"/>
    <a:srgbClr val="D3DBD9"/>
    <a:srgbClr val="E8ECEB"/>
    <a:srgbClr val="343F3E"/>
    <a:srgbClr val="DFE5E4"/>
    <a:srgbClr val="E0F0EA"/>
    <a:srgbClr val="C5E2D7"/>
    <a:srgbClr val="83A7C1"/>
    <a:srgbClr val="C6FFF8"/>
    <a:srgbClr val="CDD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66" autoAdjust="0"/>
    <p:restoredTop sz="95501" autoAdjust="0"/>
  </p:normalViewPr>
  <p:slideViewPr>
    <p:cSldViewPr snapToGrid="0" showGuides="1">
      <p:cViewPr>
        <p:scale>
          <a:sx n="95" d="100"/>
          <a:sy n="95" d="100"/>
        </p:scale>
        <p:origin x="23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8" y="1122363"/>
            <a:ext cx="1080015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8" y="3602038"/>
            <a:ext cx="1080015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365125"/>
            <a:ext cx="3105046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6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41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6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8"/>
            <a:ext cx="12420184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8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8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9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8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6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5FEC-1300-4CA0-95F5-21250F1045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3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3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B72F-D181-4969-89AD-41C985EEB7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399" y="2241281"/>
            <a:ext cx="1368000" cy="158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</a:t>
            </a:r>
          </a:p>
          <a:p>
            <a:pPr algn="ctr"/>
            <a:r>
              <a:rPr lang="en-US" sz="16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Experience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9768" y="2436599"/>
            <a:ext cx="1368000" cy="1224000"/>
          </a:xfrm>
          <a:prstGeom prst="rect">
            <a:avLst/>
          </a:prstGeom>
          <a:solidFill>
            <a:srgbClr val="9CABC0"/>
          </a:solidFill>
          <a:ln>
            <a:noFill/>
          </a:ln>
          <a:effectLst>
            <a:outerShdw blurRad="25400" dist="38100" dir="2700000" algn="tl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Dream </a:t>
            </a:r>
            <a:r>
              <a:rPr lang="en-US" sz="16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Recall</a:t>
            </a:r>
            <a:endParaRPr lang="en-US" sz="16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73901" y="3609839"/>
            <a:ext cx="4824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E8EB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Sleep</a:t>
            </a:r>
            <a:endParaRPr lang="en-US" sz="800" dirty="0">
              <a:solidFill>
                <a:srgbClr val="E8EB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009574" y="243659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</a:t>
            </a:r>
          </a:p>
          <a:p>
            <a:pPr algn="ctr"/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ENCODING</a:t>
            </a:r>
            <a:endParaRPr lang="en-US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4034421" y="2927667"/>
            <a:ext cx="732894" cy="216000"/>
          </a:xfrm>
          <a:prstGeom prst="rightArrow">
            <a:avLst>
              <a:gd name="adj1" fmla="val 50000"/>
              <a:gd name="adj2" fmla="val 6628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5633768" y="3445157"/>
            <a:ext cx="68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E8EB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Wake</a:t>
            </a:r>
            <a:endParaRPr lang="en-US" sz="800" dirty="0">
              <a:solidFill>
                <a:srgbClr val="E8EB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8" y="3353029"/>
            <a:ext cx="1440000" cy="872357"/>
          </a:xfrm>
          <a:prstGeom prst="rect">
            <a:avLst/>
          </a:prstGeom>
          <a:solidFill>
            <a:srgbClr val="222A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INTRA-SLEEP AWAKENINGS</a:t>
            </a:r>
            <a:endParaRPr lang="en-US" sz="1151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4698" y="2721088"/>
            <a:ext cx="1502981" cy="872357"/>
          </a:xfrm>
          <a:prstGeom prst="rect">
            <a:avLst/>
          </a:prstGeom>
          <a:solidFill>
            <a:srgbClr val="E8ECE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tx1"/>
                </a:solidFill>
                <a:latin typeface="Helvetica Neue" panose="02000503000000020004" pitchFamily="50"/>
              </a:rPr>
              <a:t>ENCODING OF DREAM CONTENT INTO MEMORY</a:t>
            </a:r>
            <a:endParaRPr lang="en-US" sz="115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266152" y="3908758"/>
            <a:ext cx="763201" cy="47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Sleep </a:t>
            </a:r>
          </a:p>
          <a:p>
            <a:pPr algn="ctr"/>
            <a:r>
              <a:rPr lang="en-US" sz="1251" dirty="0">
                <a:latin typeface="Helvetica Neue" panose="02000503000000020004" pitchFamily="50"/>
              </a:rPr>
              <a:t>inertia</a:t>
            </a:r>
            <a:endParaRPr lang="en-US" sz="1251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90523" y="4666701"/>
            <a:ext cx="1735696" cy="28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Physiological context</a:t>
            </a:r>
            <a:endParaRPr lang="en-US" sz="1251" baseline="30000" dirty="0">
              <a:latin typeface="Helvetica Neue" panose="02000503000000020004" pitchFamily="5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6640797" y="441289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647408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36668" y="2083207"/>
            <a:ext cx="1440000" cy="872357"/>
          </a:xfrm>
          <a:prstGeom prst="rect">
            <a:avLst/>
          </a:prstGeom>
          <a:solidFill>
            <a:srgbClr val="222A2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SALIENCE </a:t>
            </a:r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 </a:t>
            </a:r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        OF DREAM CONTENT</a:t>
            </a:r>
            <a:endParaRPr lang="en-US" sz="1151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7157228" y="2409641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404698" y="2118416"/>
            <a:ext cx="1502979" cy="28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Interference</a:t>
            </a:r>
            <a:endParaRPr lang="en-US" sz="1251" dirty="0">
              <a:latin typeface="Helvetica Neue" panose="02000503000000020004" pitchFamily="5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8246921" y="2129987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158047" y="1859828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404698" y="1553739"/>
            <a:ext cx="1502979" cy="28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Interest in dreams</a:t>
            </a:r>
            <a:endParaRPr lang="en-US" sz="1251" baseline="30000" dirty="0">
              <a:latin typeface="Helvetica Neue" panose="02000503000000020004" pitchFamily="50"/>
            </a:endParaRPr>
          </a:p>
        </p:txBody>
      </p:sp>
      <p:cxnSp>
        <p:nvCxnSpPr>
          <p:cNvPr id="64" name="Connecteur droit avec flèche 63"/>
          <p:cNvCxnSpPr/>
          <p:nvPr/>
        </p:nvCxnSpPr>
        <p:spPr>
          <a:xfrm>
            <a:off x="3994260" y="2511861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2600927" y="2070294"/>
            <a:ext cx="1296000" cy="2159999"/>
            <a:chOff x="2379431" y="2071934"/>
            <a:chExt cx="1296000" cy="2142181"/>
          </a:xfrm>
          <a:noFill/>
        </p:grpSpPr>
        <p:grpSp>
          <p:nvGrpSpPr>
            <p:cNvPr id="2" name="Groupe 1"/>
            <p:cNvGrpSpPr/>
            <p:nvPr/>
          </p:nvGrpSpPr>
          <p:grpSpPr>
            <a:xfrm>
              <a:off x="2379431" y="2071934"/>
              <a:ext cx="1296000" cy="2142181"/>
              <a:chOff x="2256769" y="2709936"/>
              <a:chExt cx="1502981" cy="2142181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>
                <a:off x="2256770" y="2709936"/>
                <a:ext cx="1502980" cy="872358"/>
              </a:xfrm>
              <a:prstGeom prst="rect">
                <a:avLst/>
              </a:prstGeom>
              <a:grpFill/>
              <a:ln w="12700">
                <a:solidFill>
                  <a:srgbClr val="D3DB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1" dirty="0">
                    <a:solidFill>
                      <a:schemeClr val="tx1"/>
                    </a:solidFill>
                    <a:latin typeface="Helvetica Neue" panose="02000503000000020004" pitchFamily="50"/>
                  </a:rPr>
                  <a:t>PERSONALITY, LIFE-STYLE, CREATIVITY</a:t>
                </a:r>
                <a:endParaRPr lang="en-US" sz="115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56769" y="3979759"/>
                <a:ext cx="1502980" cy="872358"/>
              </a:xfrm>
              <a:prstGeom prst="rect">
                <a:avLst/>
              </a:prstGeom>
              <a:grpFill/>
              <a:ln w="12700">
                <a:solidFill>
                  <a:srgbClr val="D3DB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51" dirty="0">
                    <a:solidFill>
                      <a:schemeClr val="tx1"/>
                    </a:solidFill>
                    <a:latin typeface="Helvetica Neue" panose="02000503000000020004" pitchFamily="50"/>
                  </a:rPr>
                  <a:t>DEFAULT NETWORK FUNCTIONING</a:t>
                </a:r>
                <a:endParaRPr lang="en-US" sz="1151" baseline="30000" dirty="0">
                  <a:solidFill>
                    <a:schemeClr val="tx1"/>
                  </a:solidFill>
                  <a:latin typeface="Helvetica Neue" panose="02000503000000020004" pitchFamily="50"/>
                </a:endParaRPr>
              </a:p>
            </p:txBody>
          </p:sp>
        </p:grpSp>
        <p:cxnSp>
          <p:nvCxnSpPr>
            <p:cNvPr id="29" name="Connecteur droit avec flèche 28"/>
            <p:cNvCxnSpPr/>
            <p:nvPr/>
          </p:nvCxnSpPr>
          <p:spPr>
            <a:xfrm flipV="1">
              <a:off x="3027430" y="2979638"/>
              <a:ext cx="0" cy="326773"/>
            </a:xfrm>
            <a:prstGeom prst="straightConnector1">
              <a:avLst/>
            </a:prstGeom>
            <a:grpFill/>
            <a:ln w="28575">
              <a:solidFill>
                <a:schemeClr val="bg2">
                  <a:lumMod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Connecteur droit avec flèche 15"/>
          <p:cNvCxnSpPr/>
          <p:nvPr/>
        </p:nvCxnSpPr>
        <p:spPr>
          <a:xfrm>
            <a:off x="7982858" y="3151599"/>
            <a:ext cx="324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5961483" y="2517642"/>
            <a:ext cx="370622" cy="19156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342962" y="3908760"/>
            <a:ext cx="763201" cy="477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1" dirty="0">
                <a:latin typeface="Helvetica Neue" panose="02000503000000020004" pitchFamily="50"/>
              </a:rPr>
              <a:t>Stage shift</a:t>
            </a:r>
            <a:endParaRPr lang="en-US" sz="1251" baseline="30000" dirty="0">
              <a:latin typeface="Helvetica Neue" panose="02000503000000020004" pitchFamily="50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7724217" y="3667014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16200000" flipV="1">
            <a:off x="7204503" y="3922983"/>
            <a:ext cx="0" cy="432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724217" y="441289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321423" y="2721638"/>
            <a:ext cx="866945" cy="87961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Helvetica Neue" panose="02000503000000020004" pitchFamily="50"/>
              </a:rPr>
              <a:t>AGE, 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Helvetica Neue" panose="02000503000000020004" pitchFamily="50"/>
              </a:rPr>
              <a:t>SEX</a:t>
            </a:r>
            <a:endParaRPr lang="en-US" sz="1200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2115548" y="2709210"/>
            <a:ext cx="361079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113372" y="3421864"/>
            <a:ext cx="361079" cy="216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3994260" y="3788683"/>
            <a:ext cx="36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5961483" y="3593447"/>
            <a:ext cx="370622" cy="19156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3999876" y="3018077"/>
            <a:ext cx="356224" cy="3048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986934" y="3016775"/>
            <a:ext cx="356224" cy="3048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e 17"/>
          <p:cNvGrpSpPr/>
          <p:nvPr/>
        </p:nvGrpSpPr>
        <p:grpSpPr>
          <a:xfrm>
            <a:off x="1589055" y="4724761"/>
            <a:ext cx="2307871" cy="360000"/>
            <a:chOff x="2286000" y="4735281"/>
            <a:chExt cx="2307872" cy="360000"/>
          </a:xfrm>
        </p:grpSpPr>
        <p:sp>
          <p:nvSpPr>
            <p:cNvPr id="46" name="Rectangle 45"/>
            <p:cNvSpPr/>
            <p:nvPr/>
          </p:nvSpPr>
          <p:spPr>
            <a:xfrm>
              <a:off x="2388023" y="4807710"/>
              <a:ext cx="216000" cy="216000"/>
            </a:xfrm>
            <a:prstGeom prst="rect">
              <a:avLst/>
            </a:prstGeom>
            <a:solidFill>
              <a:srgbClr val="222A29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1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2617899" y="4777211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SLEEP</a:t>
              </a:r>
              <a:endParaRPr lang="en-US" sz="11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89663" y="4807710"/>
              <a:ext cx="216000" cy="216000"/>
            </a:xfrm>
            <a:prstGeom prst="rect">
              <a:avLst/>
            </a:prstGeom>
            <a:solidFill>
              <a:srgbClr val="E8ECEB"/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 sz="1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3519539" y="4777211"/>
              <a:ext cx="10005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Medium" panose="02000000000000000000" pitchFamily="2" charset="0"/>
                  <a:ea typeface="Roboto Medium" panose="02000000000000000000" pitchFamily="2" charset="0"/>
                </a:rPr>
                <a:t>AWAKENING</a:t>
              </a:r>
              <a:endParaRPr lang="en-US" sz="1100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0" y="4735281"/>
              <a:ext cx="2307872" cy="360000"/>
            </a:xfrm>
            <a:prstGeom prst="rect">
              <a:avLst/>
            </a:prstGeom>
            <a:noFill/>
            <a:ln w="12700">
              <a:solidFill>
                <a:srgbClr val="343F3E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6667" y="2709936"/>
            <a:ext cx="1502981" cy="872357"/>
          </a:xfrm>
          <a:prstGeom prst="rect">
            <a:avLst/>
          </a:prstGeom>
          <a:solidFill>
            <a:srgbClr val="6EBC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>
                <a:solidFill>
                  <a:schemeClr val="tx1"/>
                </a:solidFill>
                <a:latin typeface="Helvetica Neue" panose="02000503000000020004" pitchFamily="50"/>
              </a:rPr>
              <a:t>INTRA-SLEEP AWAKENINGS</a:t>
            </a:r>
            <a:endParaRPr lang="en-US" sz="115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6567" y="2709936"/>
            <a:ext cx="1502981" cy="872357"/>
          </a:xfrm>
          <a:prstGeom prst="rect">
            <a:avLst/>
          </a:prstGeom>
          <a:solidFill>
            <a:srgbClr val="61567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ENCODING OF DREAM IN LONG TERM MEMORY</a:t>
            </a:r>
            <a:endParaRPr lang="en-US" sz="1151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6568" y="3897607"/>
            <a:ext cx="1502979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latin typeface="Helvetica Neue" panose="02000503000000020004" pitchFamily="50"/>
              </a:rPr>
              <a:t>Sleep inertia</a:t>
            </a:r>
            <a:endParaRPr lang="en-US" sz="1151" baseline="30000" dirty="0">
              <a:latin typeface="Helvetica Neue" panose="02000503000000020004" pitchFamily="5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02392" y="4432813"/>
            <a:ext cx="1735696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latin typeface="Helvetica Neue" panose="02000503000000020004" pitchFamily="50"/>
              </a:rPr>
              <a:t>Physiological context</a:t>
            </a:r>
            <a:endParaRPr lang="en-US" sz="1151" baseline="30000" dirty="0">
              <a:latin typeface="Helvetica Neue" panose="02000503000000020004" pitchFamily="5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8265064" y="3151599"/>
            <a:ext cx="43092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368056" y="417901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368058" y="3655863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36667" y="3979759"/>
            <a:ext cx="1502981" cy="872357"/>
          </a:xfrm>
          <a:prstGeom prst="rect">
            <a:avLst/>
          </a:prstGeom>
          <a:solidFill>
            <a:srgbClr val="4B84A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tx1"/>
                </a:solidFill>
                <a:latin typeface="Helvetica Neue" panose="02000503000000020004" pitchFamily="50"/>
              </a:rPr>
              <a:t>BRAIN REACTIVITY TO STIMULI</a:t>
            </a:r>
            <a:endParaRPr lang="en-US" sz="115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36667" y="1440114"/>
            <a:ext cx="1502981" cy="872357"/>
          </a:xfrm>
          <a:prstGeom prst="rect">
            <a:avLst/>
          </a:prstGeom>
          <a:solidFill>
            <a:srgbClr val="99D39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51" dirty="0">
                <a:solidFill>
                  <a:schemeClr val="tx1"/>
                </a:solidFill>
                <a:latin typeface="Helvetica Neue" panose="02000503000000020004" pitchFamily="50"/>
              </a:rPr>
              <a:t>SALIENCE OF DREAM CONTENT</a:t>
            </a:r>
            <a:endParaRPr lang="en-US" sz="115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6049314" y="3143025"/>
            <a:ext cx="43092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369098" y="2398490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616567" y="2107266"/>
            <a:ext cx="1502979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latin typeface="Helvetica Neue" panose="02000503000000020004" pitchFamily="50"/>
              </a:rPr>
              <a:t>Interference</a:t>
            </a:r>
            <a:endParaRPr lang="en-US" sz="1151" dirty="0">
              <a:latin typeface="Helvetica Neue" panose="02000503000000020004" pitchFamily="50"/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5188157" y="3637864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e 54"/>
          <p:cNvGrpSpPr/>
          <p:nvPr/>
        </p:nvGrpSpPr>
        <p:grpSpPr>
          <a:xfrm>
            <a:off x="8796469" y="2118836"/>
            <a:ext cx="1311519" cy="1463458"/>
            <a:chOff x="10828802" y="1497165"/>
            <a:chExt cx="1311519" cy="1463458"/>
          </a:xfrm>
        </p:grpSpPr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 Neue" panose="02000503000000020004" pitchFamily="50"/>
                </a:rPr>
                <a:t>DREAM RECALL</a:t>
              </a:r>
              <a:endParaRPr lang="en-US" sz="1200" b="1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9" name="Connecteur droit avec flèche 58"/>
          <p:cNvCxnSpPr/>
          <p:nvPr/>
        </p:nvCxnSpPr>
        <p:spPr>
          <a:xfrm>
            <a:off x="7369916" y="1848677"/>
            <a:ext cx="0" cy="216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16567" y="1542588"/>
            <a:ext cx="1502979" cy="26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1" dirty="0">
                <a:latin typeface="Helvetica Neue" panose="02000503000000020004" pitchFamily="50"/>
              </a:rPr>
              <a:t>Interest in dreams</a:t>
            </a:r>
            <a:endParaRPr lang="en-US" sz="1151" baseline="30000" dirty="0">
              <a:latin typeface="Helvetica Neue" panose="02000503000000020004" pitchFamily="50"/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6048236" y="2398491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3860447" y="3150294"/>
            <a:ext cx="43092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859370" y="3655864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859370" y="2366691"/>
            <a:ext cx="432000" cy="2478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256771" y="2071935"/>
            <a:ext cx="1502981" cy="2142181"/>
            <a:chOff x="2256769" y="2709936"/>
            <a:chExt cx="1502981" cy="2142181"/>
          </a:xfrm>
        </p:grpSpPr>
        <p:sp>
          <p:nvSpPr>
            <p:cNvPr id="63" name="Rectangle 62"/>
            <p:cNvSpPr/>
            <p:nvPr/>
          </p:nvSpPr>
          <p:spPr>
            <a:xfrm>
              <a:off x="2256770" y="2709936"/>
              <a:ext cx="1502980" cy="872358"/>
            </a:xfrm>
            <a:prstGeom prst="rect">
              <a:avLst/>
            </a:prstGeom>
            <a:solidFill>
              <a:srgbClr val="E9F2B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1" dirty="0">
                  <a:solidFill>
                    <a:schemeClr val="tx1"/>
                  </a:solidFill>
                  <a:latin typeface="Helvetica Neue" panose="02000503000000020004" pitchFamily="50"/>
                </a:rPr>
                <a:t>PERSONALITY, LIFE-STYLE, CREATIVITY</a:t>
              </a:r>
              <a:endParaRPr lang="en-US" sz="1151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56769" y="3979759"/>
              <a:ext cx="1502980" cy="872358"/>
            </a:xfrm>
            <a:prstGeom prst="rect">
              <a:avLst/>
            </a:prstGeom>
            <a:solidFill>
              <a:srgbClr val="C7E7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151" dirty="0">
                  <a:solidFill>
                    <a:schemeClr val="tx1"/>
                  </a:solidFill>
                  <a:latin typeface="Helvetica Neue" panose="02000503000000020004" pitchFamily="50"/>
                </a:rPr>
                <a:t>BRAIN FUNCTIONING</a:t>
              </a:r>
              <a:endParaRPr lang="en-US" sz="1151" baseline="30000" dirty="0">
                <a:solidFill>
                  <a:schemeClr val="tx1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29" name="Connecteur droit avec flèche 28"/>
          <p:cNvCxnSpPr/>
          <p:nvPr/>
        </p:nvCxnSpPr>
        <p:spPr>
          <a:xfrm flipV="1">
            <a:off x="2999365" y="3007288"/>
            <a:ext cx="0" cy="2880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7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74" y="2900854"/>
            <a:ext cx="1502981" cy="872357"/>
          </a:xfrm>
          <a:prstGeom prst="rect">
            <a:avLst/>
          </a:prstGeom>
          <a:solidFill>
            <a:srgbClr val="D6DEB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1" dirty="0">
                <a:solidFill>
                  <a:schemeClr val="tx1"/>
                </a:solidFill>
                <a:latin typeface="Helvetica Neue" panose="02000503000000020004" pitchFamily="50"/>
              </a:rPr>
              <a:t>Larger brain </a:t>
            </a:r>
            <a:r>
              <a:rPr lang="en-US" sz="1151" dirty="0">
                <a:solidFill>
                  <a:schemeClr val="tx1"/>
                </a:solidFill>
                <a:latin typeface="Helvetica Neue" panose="02000503000000020004" pitchFamily="50"/>
              </a:rPr>
              <a:t>responses to external stimuli</a:t>
            </a:r>
            <a:r>
              <a:rPr lang="en-US" sz="1151" baseline="30000" dirty="0">
                <a:solidFill>
                  <a:schemeClr val="tx1"/>
                </a:solidFill>
                <a:latin typeface="Helvetica Neue" panose="02000503000000020004" pitchFamily="50"/>
              </a:rPr>
              <a:t>1</a:t>
            </a:r>
            <a:endParaRPr lang="en-US" sz="1151" baseline="300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2957" y="2900855"/>
            <a:ext cx="1502981" cy="872357"/>
          </a:xfrm>
          <a:prstGeom prst="rect">
            <a:avLst/>
          </a:prstGeom>
          <a:solidFill>
            <a:srgbClr val="49838A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Longer awakenings </a:t>
            </a:r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during sleep</a:t>
            </a:r>
            <a:r>
              <a:rPr lang="en-US" sz="1151" baseline="30000" dirty="0">
                <a:solidFill>
                  <a:schemeClr val="bg1"/>
                </a:solidFill>
                <a:latin typeface="Helvetica Neue" panose="02000503000000020004" pitchFamily="50"/>
              </a:rPr>
              <a:t>1,2</a:t>
            </a:r>
            <a:endParaRPr lang="en-US" sz="1151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8238" y="2900855"/>
            <a:ext cx="1502981" cy="872357"/>
          </a:xfrm>
          <a:prstGeom prst="rect">
            <a:avLst/>
          </a:prstGeom>
          <a:solidFill>
            <a:srgbClr val="3E5F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Better encoding of dreams in memory</a:t>
            </a:r>
            <a:r>
              <a:rPr lang="en-US" sz="1151" baseline="30000" dirty="0">
                <a:solidFill>
                  <a:schemeClr val="bg1"/>
                </a:solidFill>
                <a:latin typeface="Helvetica Neue" panose="02000503000000020004" pitchFamily="50"/>
              </a:rPr>
              <a:t>6</a:t>
            </a:r>
            <a:endParaRPr lang="en-US" sz="1151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98242" y="4088525"/>
            <a:ext cx="150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Less </a:t>
            </a:r>
            <a:r>
              <a:rPr lang="en-US" sz="1200" dirty="0">
                <a:latin typeface="Helvetica" pitchFamily="2" charset="0"/>
              </a:rPr>
              <a:t>interference</a:t>
            </a:r>
            <a:r>
              <a:rPr lang="en-US" sz="1200" baseline="30000" dirty="0">
                <a:latin typeface="Helvetica" pitchFamily="2" charset="0"/>
              </a:rPr>
              <a:t>7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698242" y="4680836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interest in </a:t>
            </a:r>
            <a:r>
              <a:rPr lang="en-US" sz="1200" dirty="0">
                <a:latin typeface="Helvetica" pitchFamily="2" charset="0"/>
              </a:rPr>
              <a:t>dreams</a:t>
            </a:r>
            <a:r>
              <a:rPr lang="en-US" sz="1200" baseline="30000" dirty="0">
                <a:latin typeface="Helvetica" pitchFamily="2" charset="0"/>
              </a:rPr>
              <a:t>8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54734" y="3337033"/>
            <a:ext cx="430923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93743" y="3337033"/>
            <a:ext cx="430923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0397878" y="3323895"/>
            <a:ext cx="430923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7449729" y="4418073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7449729" y="3846783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81005" y="4320211"/>
            <a:ext cx="4883747" cy="2357655"/>
          </a:xfrm>
          <a:prstGeom prst="rect">
            <a:avLst/>
          </a:prstGeom>
          <a:solidFill>
            <a:srgbClr val="696D7D"/>
          </a:solidFill>
        </p:spPr>
        <p:txBody>
          <a:bodyPr wrap="square" numCol="2" spcCol="72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>
                <a:solidFill>
                  <a:schemeClr val="bg1"/>
                </a:solidFill>
                <a:latin typeface="Helvetica" pitchFamily="2" charset="0"/>
              </a:rPr>
              <a:t>References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: Eichenlaub et al. 2014a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2: </a:t>
            </a: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Study I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(Vallat et al. 2017)</a:t>
            </a:r>
            <a:endParaRPr lang="en-US" sz="1100" b="1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3: Nielsen 2000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4: Conduit et al. 2004</a:t>
            </a: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5</a:t>
            </a: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: Study II.2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(in prep)</a:t>
            </a:r>
            <a:endParaRPr lang="en-US" sz="1100" b="1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6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Koulack et Goodenough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1976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7: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Cohen et Wolfe 1973</a:t>
            </a:r>
          </a:p>
          <a:p>
            <a:pPr>
              <a:lnSpc>
                <a:spcPct val="110000"/>
              </a:lnSpc>
            </a:pP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8: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Schredl et al. 2003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9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: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Schonbar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1965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10: Cohen et MacNeilage 1974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11: Schredl 1995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12: </a:t>
            </a: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Study </a:t>
            </a:r>
            <a:r>
              <a:rPr lang="en-US" sz="1100" b="1" i="1" dirty="0">
                <a:solidFill>
                  <a:schemeClr val="bg1"/>
                </a:solidFill>
                <a:latin typeface="Helvetica" pitchFamily="2" charset="0"/>
              </a:rPr>
              <a:t>II.3 </a:t>
            </a: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(in prep)</a:t>
            </a:r>
          </a:p>
          <a:p>
            <a:pPr>
              <a:lnSpc>
                <a:spcPct val="110000"/>
              </a:lnSpc>
            </a:pPr>
            <a:r>
              <a:rPr lang="en-US" sz="1100" i="1" dirty="0">
                <a:solidFill>
                  <a:schemeClr val="bg1"/>
                </a:solidFill>
                <a:latin typeface="Helvetica" pitchFamily="2" charset="0"/>
              </a:rPr>
              <a:t>13: Eichenlaub et al. 2014b</a:t>
            </a:r>
            <a:endParaRPr lang="en-US" sz="1100" i="1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7449729" y="5142498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698242" y="5436792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“Inner-acceptant” </a:t>
            </a:r>
            <a:r>
              <a:rPr lang="en-US" sz="1200" dirty="0">
                <a:latin typeface="Helvetica" pitchFamily="2" charset="0"/>
              </a:rPr>
              <a:t>life-style</a:t>
            </a:r>
            <a:r>
              <a:rPr lang="en-US" sz="1200" baseline="30000" dirty="0">
                <a:latin typeface="Helvetica" pitchFamily="2" charset="0"/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763521" y="2900854"/>
            <a:ext cx="1502981" cy="872357"/>
          </a:xfrm>
          <a:prstGeom prst="rect">
            <a:avLst/>
          </a:prstGeom>
          <a:solidFill>
            <a:srgbClr val="383C65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51" dirty="0">
                <a:solidFill>
                  <a:schemeClr val="bg1"/>
                </a:solidFill>
                <a:latin typeface="Helvetica Neue" panose="02000503000000020004" pitchFamily="50"/>
              </a:rPr>
              <a:t>Salient dream content / clues</a:t>
            </a:r>
            <a:r>
              <a:rPr lang="en-US" sz="1151" baseline="30000" dirty="0">
                <a:solidFill>
                  <a:schemeClr val="bg1"/>
                </a:solidFill>
                <a:latin typeface="Helvetica Neue" panose="02000503000000020004" pitchFamily="50"/>
              </a:rPr>
              <a:t>6,10</a:t>
            </a:r>
            <a:endParaRPr lang="en-US" sz="1151" baseline="30000" dirty="0">
              <a:solidFill>
                <a:schemeClr val="bg1"/>
              </a:solidFill>
              <a:latin typeface="Helvetica Neue" panose="02000503000000020004" pitchFamily="5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8280048" y="3337033"/>
            <a:ext cx="430923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8697831" y="4088525"/>
            <a:ext cx="163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creativity</a:t>
            </a:r>
            <a:r>
              <a:rPr lang="en-US" sz="1200" baseline="30000" dirty="0">
                <a:latin typeface="Helvetica" pitchFamily="2" charset="0"/>
              </a:rPr>
              <a:t>11,12</a:t>
            </a:r>
            <a:r>
              <a:rPr lang="en-US" sz="1200" dirty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33" name="Connecteur droit avec flèche 32"/>
          <p:cNvCxnSpPr/>
          <p:nvPr/>
        </p:nvCxnSpPr>
        <p:spPr>
          <a:xfrm flipV="1">
            <a:off x="9515008" y="3846783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8763523" y="4715845"/>
            <a:ext cx="1502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rCBF</a:t>
            </a:r>
            <a:r>
              <a:rPr lang="en-US" sz="1200" baseline="30000" dirty="0">
                <a:latin typeface="Helvetica" pitchFamily="2" charset="0"/>
              </a:rPr>
              <a:t>13</a:t>
            </a:r>
            <a:r>
              <a:rPr lang="en-US" sz="1200" dirty="0">
                <a:latin typeface="Helvetica" pitchFamily="2" charset="0"/>
              </a:rPr>
              <a:t> and functional connectivity</a:t>
            </a:r>
            <a:r>
              <a:rPr lang="en-US" sz="1200" baseline="30000" dirty="0">
                <a:latin typeface="Helvetica" pitchFamily="2" charset="0"/>
              </a:rPr>
              <a:t>12 </a:t>
            </a:r>
            <a:r>
              <a:rPr lang="en-US" sz="1200" dirty="0">
                <a:latin typeface="Helvetica" pitchFamily="2" charset="0"/>
              </a:rPr>
              <a:t>in the default network during resting-state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9515008" y="4400072"/>
            <a:ext cx="0" cy="288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201219" y="5562914"/>
            <a:ext cx="50400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7450769" y="2559266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708751" y="1859398"/>
            <a:ext cx="150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Higher brain connectivity at awakening</a:t>
            </a:r>
            <a:r>
              <a:rPr lang="en-US" sz="1200" baseline="30000" dirty="0">
                <a:latin typeface="Helvetica" pitchFamily="2" charset="0"/>
              </a:rPr>
              <a:t>5</a:t>
            </a:r>
            <a:r>
              <a:rPr lang="en-US" sz="1200" dirty="0">
                <a:latin typeface="Helvetica" pitchFamily="2" charset="0"/>
              </a:rPr>
              <a:t> 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7450769" y="1607398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699280" y="1108697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Better memory performances</a:t>
            </a:r>
            <a:r>
              <a:rPr lang="en-US" sz="1200" baseline="30000" dirty="0">
                <a:latin typeface="Helvetica" pitchFamily="2" charset="0"/>
              </a:rPr>
              <a:t>4</a:t>
            </a:r>
            <a:endParaRPr lang="en-US" sz="1200" baseline="30000" dirty="0">
              <a:latin typeface="Helvetica" pitchFamily="2" charset="0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7450769" y="856697"/>
            <a:ext cx="0" cy="252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700236" y="368479"/>
            <a:ext cx="150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REM sleep awakening</a:t>
            </a:r>
            <a:r>
              <a:rPr lang="en-US" sz="1200" baseline="30000" dirty="0">
                <a:latin typeface="Helvetica" pitchFamily="2" charset="0"/>
              </a:rPr>
              <a:t>3</a:t>
            </a:r>
            <a:endParaRPr lang="en-US" sz="1200" baseline="30000" dirty="0">
              <a:latin typeface="Helvetica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28801" y="3031033"/>
            <a:ext cx="1224000" cy="612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SUCCESSFUL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DREAM</a:t>
            </a:r>
            <a:endParaRPr lang="en-US" sz="1200" b="1" dirty="0">
              <a:solidFill>
                <a:schemeClr val="tx1"/>
              </a:solidFill>
              <a:latin typeface="Helvetica Neue" panose="02000503000000020004" pitchFamily="5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Helvetica Neue" panose="02000503000000020004" pitchFamily="50"/>
              </a:rPr>
              <a:t>RECALL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666791" y="2383325"/>
            <a:ext cx="1311519" cy="1463458"/>
            <a:chOff x="10828802" y="1497165"/>
            <a:chExt cx="1311519" cy="1463458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0321" y="1497165"/>
              <a:ext cx="1080000" cy="1080000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10828802" y="2528623"/>
              <a:ext cx="1224000" cy="432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rgbClr val="C82829"/>
                  </a:solidFill>
                  <a:latin typeface="Helvetica Neue" panose="02000503000000020004" pitchFamily="50"/>
                </a:rPr>
                <a:t>HIGH DREAM</a:t>
              </a:r>
            </a:p>
            <a:p>
              <a:pPr algn="ctr"/>
              <a:r>
                <a:rPr lang="en-US" sz="1200" b="1" dirty="0">
                  <a:solidFill>
                    <a:srgbClr val="C82829"/>
                  </a:solidFill>
                  <a:latin typeface="Helvetica Neue" panose="02000503000000020004" pitchFamily="50"/>
                </a:rPr>
                <a:t>RECALLERS</a:t>
              </a:r>
              <a:endParaRPr lang="en-US" sz="1200" b="1" dirty="0">
                <a:solidFill>
                  <a:srgbClr val="C82829"/>
                </a:solidFill>
                <a:latin typeface="Helvetica Neue" panose="02000503000000020004" pitchFamily="50"/>
              </a:endParaRPr>
            </a:p>
          </p:txBody>
        </p:sp>
      </p:grpSp>
      <p:cxnSp>
        <p:nvCxnSpPr>
          <p:cNvPr id="54" name="Connecteur droit avec flèche 53"/>
          <p:cNvCxnSpPr/>
          <p:nvPr/>
        </p:nvCxnSpPr>
        <p:spPr>
          <a:xfrm>
            <a:off x="1890789" y="3337033"/>
            <a:ext cx="504000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72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226</Words>
  <Application>Microsoft Office PowerPoint</Application>
  <PresentationFormat>Personnalisé</PresentationFormat>
  <Paragraphs>66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Neue</vt:lpstr>
      <vt:lpstr>Open Sans</vt:lpstr>
      <vt:lpstr>Open Sans Light</vt:lpstr>
      <vt:lpstr>Open Sans Semibold</vt:lpstr>
      <vt:lpstr>Roboto Medium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288</cp:revision>
  <dcterms:created xsi:type="dcterms:W3CDTF">2017-10-19T07:51:08Z</dcterms:created>
  <dcterms:modified xsi:type="dcterms:W3CDTF">2017-10-28T09:23:06Z</dcterms:modified>
</cp:coreProperties>
</file>