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8" r:id="rId3"/>
  </p:sldIdLst>
  <p:sldSz cx="685800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DE0"/>
    <a:srgbClr val="FFFFFF"/>
    <a:srgbClr val="717885"/>
    <a:srgbClr val="061229"/>
    <a:srgbClr val="F7F9FB"/>
    <a:srgbClr val="B8BBC2"/>
    <a:srgbClr val="4D5666"/>
    <a:srgbClr val="223B54"/>
    <a:srgbClr val="405C79"/>
    <a:srgbClr val="0B1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>
        <p:scale>
          <a:sx n="89" d="100"/>
          <a:sy n="89" d="100"/>
        </p:scale>
        <p:origin x="1230" y="582"/>
      </p:cViewPr>
      <p:guideLst>
        <p:guide orient="horz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24885"/>
            <a:ext cx="58293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47331"/>
            <a:ext cx="51435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8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68350"/>
            <a:ext cx="1478756" cy="427143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68350"/>
            <a:ext cx="4350544" cy="427143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56579"/>
            <a:ext cx="5915025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373044"/>
            <a:ext cx="5915025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41750"/>
            <a:ext cx="2914650" cy="31980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41750"/>
            <a:ext cx="2914650" cy="31980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68351"/>
            <a:ext cx="5915025" cy="97422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35577"/>
            <a:ext cx="2901255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41114"/>
            <a:ext cx="2901255" cy="270800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35577"/>
            <a:ext cx="291554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41114"/>
            <a:ext cx="2915543" cy="270800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021"/>
            <a:ext cx="221188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25713"/>
            <a:ext cx="347186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12094"/>
            <a:ext cx="221188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021"/>
            <a:ext cx="221188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25713"/>
            <a:ext cx="347186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12094"/>
            <a:ext cx="221188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7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68351"/>
            <a:ext cx="5915025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41750"/>
            <a:ext cx="5915025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671625"/>
            <a:ext cx="154305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0367-C9DB-4397-8272-6097457C421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671625"/>
            <a:ext cx="231457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671625"/>
            <a:ext cx="154305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054" y="359348"/>
            <a:ext cx="532801" cy="4311161"/>
          </a:xfrm>
          <a:prstGeom prst="rect">
            <a:avLst/>
          </a:prstGeom>
          <a:gradFill flip="none" rotWithShape="1">
            <a:gsLst>
              <a:gs pos="11000">
                <a:srgbClr val="061229"/>
              </a:gs>
              <a:gs pos="44000">
                <a:srgbClr val="717885"/>
              </a:gs>
              <a:gs pos="73000">
                <a:srgbClr val="DBDDE0"/>
              </a:gs>
            </a:gsLst>
            <a:lin ang="16200000" scaled="1"/>
            <a:tileRect/>
          </a:gradFill>
          <a:ln>
            <a:noFill/>
          </a:ln>
          <a:effectLst>
            <a:outerShdw blurRad="25400" dist="25400" dir="2700000" algn="tl" rotWithShape="0">
              <a:schemeClr val="tx1">
                <a:lumMod val="50000"/>
                <a:lumOff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7941" y="359348"/>
            <a:ext cx="530915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b="1" dirty="0">
                <a:solidFill>
                  <a:srgbClr val="061229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DREAM RECALL </a:t>
            </a:r>
            <a:endParaRPr lang="en-US" sz="1000" b="1" dirty="0" smtClean="0">
              <a:solidFill>
                <a:srgbClr val="061229"/>
              </a:solidFill>
              <a:latin typeface="Helvetica Neue" panose="02000503000000020004" pitchFamily="50"/>
              <a:ea typeface="Roboto" pitchFamily="2" charset="0"/>
              <a:cs typeface="Times New Roman" panose="02020603050405020304" pitchFamily="18" charset="0"/>
            </a:endParaRPr>
          </a:p>
          <a:p>
            <a:pPr algn="ctr">
              <a:spcAft>
                <a:spcPts val="300"/>
              </a:spcAft>
            </a:pPr>
            <a:r>
              <a:rPr lang="en-US" sz="1000" b="1" dirty="0" smtClean="0">
                <a:solidFill>
                  <a:srgbClr val="061229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FREQUENCY</a:t>
            </a:r>
            <a:endParaRPr lang="en-US" sz="1000" b="1" dirty="0">
              <a:solidFill>
                <a:srgbClr val="061229"/>
              </a:solidFill>
              <a:latin typeface="Helvetica Neue" panose="02000503000000020004" pitchFamily="50"/>
              <a:ea typeface="Roboto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7941" y="1847139"/>
            <a:ext cx="530915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DREAM </a:t>
            </a:r>
          </a:p>
          <a:p>
            <a:pPr algn="ctr">
              <a:spcAft>
                <a:spcPts val="30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CONTENT</a:t>
            </a:r>
            <a:endParaRPr lang="en-US" sz="1000" b="1" dirty="0">
              <a:solidFill>
                <a:srgbClr val="FFFFFF"/>
              </a:solidFill>
              <a:latin typeface="Helvetica Neue" panose="02000503000000020004" pitchFamily="50"/>
              <a:ea typeface="Roboto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055" y="3338509"/>
            <a:ext cx="492443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SOFTWARE DEVELOPEMENT</a:t>
            </a:r>
            <a:endParaRPr lang="en-US" sz="1000" b="1" dirty="0">
              <a:solidFill>
                <a:srgbClr val="FFFFFF"/>
              </a:solidFill>
              <a:latin typeface="Helvetica Neue" panose="02000503000000020004" pitchFamily="50"/>
              <a:ea typeface="Roboto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83641" y="3438969"/>
            <a:ext cx="3488384" cy="1138773"/>
          </a:xfrm>
          <a:prstGeom prst="rect">
            <a:avLst/>
          </a:prstGeom>
          <a:solidFill>
            <a:srgbClr val="FFF6E7"/>
          </a:solidFill>
          <a:effectLst>
            <a:outerShdw blurRad="50800" dist="254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5		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Programming</a:t>
            </a:r>
          </a:p>
          <a:p>
            <a:pPr>
              <a:spcAft>
                <a:spcPts val="300"/>
              </a:spcAft>
            </a:pPr>
            <a:r>
              <a:rPr lang="en-US" sz="1050" b="1" dirty="0" smtClean="0">
                <a:latin typeface="Helvetica Neue" panose="02000503000000020004" pitchFamily="50"/>
              </a:rPr>
              <a:t>An open-source software for sleep data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 smtClean="0">
                <a:latin typeface="Helvetica Neue" panose="02000503000000020004" pitchFamily="50"/>
              </a:rPr>
              <a:t>Development of an open-source Python software for visualizing, scoring and analyzing polysomnographic sleep data.</a:t>
            </a:r>
          </a:p>
          <a:p>
            <a:pPr algn="just"/>
            <a:endParaRPr lang="en-US" sz="1000" dirty="0">
              <a:latin typeface="Helvetica Neue" panose="02000503000000020004" pitchFamily="5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683640" y="459808"/>
            <a:ext cx="5274970" cy="1138774"/>
            <a:chOff x="683641" y="531253"/>
            <a:chExt cx="5274970" cy="1138774"/>
          </a:xfrm>
          <a:solidFill>
            <a:srgbClr val="F9FBFD"/>
          </a:solidFill>
          <a:effectLst>
            <a:outerShdw blurRad="50800" dist="254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grpSpPr>
        <p:sp>
          <p:nvSpPr>
            <p:cNvPr id="19" name="ZoneTexte 18"/>
            <p:cNvSpPr txBox="1"/>
            <p:nvPr/>
          </p:nvSpPr>
          <p:spPr>
            <a:xfrm>
              <a:off x="683641" y="531254"/>
              <a:ext cx="1701800" cy="1138773"/>
            </a:xfrm>
            <a:prstGeom prst="rect">
              <a:avLst/>
            </a:prstGeom>
            <a:grpFill/>
            <a:effectLst>
              <a:outerShdw blurRad="50800" dist="38100" dir="2700000" sx="82000" sy="82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Study </a:t>
              </a:r>
              <a:r>
                <a:rPr lang="en-US" sz="10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1 	            </a:t>
              </a:r>
              <a:r>
                <a:rPr lang="en-US" sz="1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EEG</a:t>
              </a:r>
              <a:endPara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pPr>
                <a:spcAft>
                  <a:spcPts val="300"/>
                </a:spcAft>
              </a:pPr>
              <a:r>
                <a:rPr lang="en-US" sz="1050" b="1" dirty="0" smtClean="0">
                  <a:latin typeface="Helvetica Neue" panose="02000503000000020004" pitchFamily="50"/>
                </a:rPr>
                <a:t>DRF and arousals</a:t>
              </a:r>
              <a:endParaRPr lang="en-US" sz="1050" b="1" dirty="0">
                <a:latin typeface="Helvetica Neue" panose="02000503000000020004" pitchFamily="50"/>
              </a:endParaRPr>
            </a:p>
            <a:p>
              <a:pPr algn="just"/>
              <a:r>
                <a:rPr lang="en-US" sz="1000" dirty="0">
                  <a:latin typeface="Helvetica Neue" panose="02000503000000020004" pitchFamily="50"/>
                </a:rPr>
                <a:t>Are there </a:t>
              </a:r>
              <a:r>
                <a:rPr lang="en-US" sz="1000" dirty="0" smtClean="0">
                  <a:latin typeface="Helvetica Neue" panose="02000503000000020004" pitchFamily="50"/>
                </a:rPr>
                <a:t>differences in arousals between high and low dream recallers?</a:t>
              </a:r>
            </a:p>
            <a:p>
              <a:pPr algn="just"/>
              <a:endParaRPr lang="en-US" sz="1000" dirty="0" smtClean="0">
                <a:latin typeface="Helvetica Neue" panose="02000503000000020004" pitchFamily="5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470226" y="531253"/>
              <a:ext cx="1701800" cy="1138773"/>
            </a:xfrm>
            <a:prstGeom prst="rect">
              <a:avLst/>
            </a:prstGeom>
            <a:grpFill/>
            <a:effectLst>
              <a:outerShdw blurRad="50800" dist="38100" dir="2700000" sx="82000" sy="82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Study </a:t>
              </a:r>
              <a:r>
                <a:rPr lang="en-US" sz="10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2	  </a:t>
              </a:r>
              <a:r>
                <a:rPr lang="en-US" sz="1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EEG-fMRI</a:t>
              </a:r>
            </a:p>
            <a:p>
              <a:pPr>
                <a:spcAft>
                  <a:spcPts val="300"/>
                </a:spcAft>
              </a:pPr>
              <a:r>
                <a:rPr lang="en-US" sz="1050" b="1" dirty="0" smtClean="0">
                  <a:latin typeface="Helvetica Neue" panose="02000503000000020004" pitchFamily="50"/>
                </a:rPr>
                <a:t>DRF and sleep inertia</a:t>
              </a:r>
              <a:endParaRPr lang="en-US" sz="1050" b="1" dirty="0">
                <a:latin typeface="Helvetica Neue" panose="02000503000000020004" pitchFamily="50"/>
              </a:endParaRPr>
            </a:p>
            <a:p>
              <a:pPr algn="just"/>
              <a:r>
                <a:rPr lang="en-US" sz="1000" dirty="0">
                  <a:latin typeface="Helvetica Neue" panose="02000503000000020004" pitchFamily="50"/>
                </a:rPr>
                <a:t>Are there differences in sleep </a:t>
              </a:r>
              <a:r>
                <a:rPr lang="en-US" sz="1000" dirty="0" smtClean="0">
                  <a:latin typeface="Helvetica Neue" panose="02000503000000020004" pitchFamily="50"/>
                </a:rPr>
                <a:t>inertia between high and low dream recallers?</a:t>
              </a:r>
            </a:p>
            <a:p>
              <a:endParaRPr lang="en-US" sz="1000" dirty="0">
                <a:latin typeface="Helvetica Neue" panose="02000503000000020004" pitchFamily="50"/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256811" y="531253"/>
              <a:ext cx="1701800" cy="1138773"/>
            </a:xfrm>
            <a:prstGeom prst="rect">
              <a:avLst/>
            </a:prstGeom>
            <a:grpFill/>
            <a:effectLst>
              <a:outerShdw blurRad="50800" dist="38100" dir="2700000" sx="82000" sy="82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Study </a:t>
              </a:r>
              <a:r>
                <a:rPr lang="en-US" sz="10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3 	       </a:t>
              </a:r>
              <a:r>
                <a:rPr lang="en-US" sz="1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Survey</a:t>
              </a:r>
            </a:p>
            <a:p>
              <a:pPr>
                <a:spcAft>
                  <a:spcPts val="300"/>
                </a:spcAft>
              </a:pPr>
              <a:r>
                <a:rPr lang="en-US" sz="1050" b="1" dirty="0" smtClean="0">
                  <a:latin typeface="Helvetica Neue" panose="02000503000000020004" pitchFamily="50"/>
                </a:rPr>
                <a:t>Sleep and dream habits</a:t>
              </a:r>
            </a:p>
            <a:p>
              <a:pPr algn="just">
                <a:spcAft>
                  <a:spcPts val="300"/>
                </a:spcAft>
              </a:pPr>
              <a:r>
                <a:rPr lang="en-US" sz="1000" dirty="0" smtClean="0">
                  <a:latin typeface="Helvetica Neue" panose="02000503000000020004" pitchFamily="50"/>
                </a:rPr>
                <a:t>Survey of the sleep and dream habits of a large sample of French college students.</a:t>
              </a:r>
              <a:endParaRPr lang="en-US" sz="1000" dirty="0">
                <a:latin typeface="Helvetica Neue" panose="02000503000000020004" pitchFamily="50"/>
              </a:endParaRPr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683640" y="1943752"/>
            <a:ext cx="3488385" cy="1138773"/>
          </a:xfrm>
          <a:prstGeom prst="rect">
            <a:avLst/>
          </a:prstGeom>
          <a:solidFill>
            <a:srgbClr val="F8F6FA"/>
          </a:solidFill>
          <a:effectLst>
            <a:outerShdw blurRad="50800" dist="254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4			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Behavior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050" b="1" dirty="0" smtClean="0">
                <a:latin typeface="Helvetica Neue" panose="02000503000000020004" pitchFamily="50"/>
              </a:rPr>
              <a:t>The memory sources of dreams</a:t>
            </a:r>
            <a:endParaRPr lang="en-US" sz="1050" b="1" dirty="0">
              <a:latin typeface="Helvetica Neue" panose="02000503000000020004" pitchFamily="50"/>
            </a:endParaRPr>
          </a:p>
          <a:p>
            <a:r>
              <a:rPr lang="en-US" sz="1000" dirty="0" smtClean="0">
                <a:latin typeface="Helvetica Neue" panose="02000503000000020004" pitchFamily="50"/>
              </a:rPr>
              <a:t>Investigation of the characteristics of the memory sources incorporated into dreams, especially remote and trivial memories.</a:t>
            </a:r>
          </a:p>
          <a:p>
            <a:endParaRPr lang="en-US" sz="1000" dirty="0" smtClean="0">
              <a:latin typeface="Helvetica Neue" panose="02000503000000020004" pitchFamily="5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66054" y="1765530"/>
            <a:ext cx="5940000" cy="0"/>
          </a:xfrm>
          <a:prstGeom prst="line">
            <a:avLst/>
          </a:prstGeom>
          <a:ln w="12700">
            <a:solidFill>
              <a:srgbClr val="1D1F2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6054" y="3260240"/>
            <a:ext cx="5940000" cy="0"/>
          </a:xfrm>
          <a:prstGeom prst="line">
            <a:avLst/>
          </a:prstGeom>
          <a:ln w="12700">
            <a:solidFill>
              <a:srgbClr val="1D1F2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67941" y="359348"/>
            <a:ext cx="530915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b="1" dirty="0">
                <a:latin typeface="Helvetica Neue" panose="02000503000000020004" pitchFamily="50"/>
              </a:rPr>
              <a:t>DREAM RECALL </a:t>
            </a:r>
            <a:endParaRPr lang="en-US" sz="1000" b="1" dirty="0" smtClean="0">
              <a:latin typeface="Helvetica Neue" panose="02000503000000020004" pitchFamily="50"/>
            </a:endParaRPr>
          </a:p>
          <a:p>
            <a:pPr algn="ctr">
              <a:spcAft>
                <a:spcPts val="300"/>
              </a:spcAft>
            </a:pPr>
            <a:r>
              <a:rPr lang="en-US" sz="1000" b="1" dirty="0" smtClean="0">
                <a:latin typeface="Helvetica Neue" panose="02000503000000020004" pitchFamily="50"/>
              </a:rPr>
              <a:t>FREQUENCY</a:t>
            </a:r>
            <a:endParaRPr lang="en-US" sz="1000" b="1" dirty="0">
              <a:latin typeface="Helvetica Neue" panose="02000503000000020004" pitchFamily="5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7941" y="1847139"/>
            <a:ext cx="530915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b="1" dirty="0" smtClean="0">
                <a:latin typeface="Helvetica Neue" panose="02000503000000020004" pitchFamily="50"/>
              </a:rPr>
              <a:t>DREAM </a:t>
            </a:r>
          </a:p>
          <a:p>
            <a:pPr algn="ctr">
              <a:spcAft>
                <a:spcPts val="300"/>
              </a:spcAft>
            </a:pPr>
            <a:r>
              <a:rPr lang="en-US" sz="1000" b="1" dirty="0" smtClean="0">
                <a:latin typeface="Helvetica Neue" panose="02000503000000020004" pitchFamily="50"/>
              </a:rPr>
              <a:t>CONTENT</a:t>
            </a:r>
            <a:endParaRPr lang="en-US" sz="1000" b="1" dirty="0">
              <a:latin typeface="Helvetica Neue" panose="02000503000000020004" pitchFamily="5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055" y="3338509"/>
            <a:ext cx="532800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b="1" dirty="0" smtClean="0">
                <a:latin typeface="Helvetica Neue" panose="02000503000000020004" pitchFamily="50"/>
              </a:rPr>
              <a:t>SOFTWARE DEVELOPEMENT</a:t>
            </a:r>
            <a:endParaRPr lang="en-US" sz="1000" b="1" dirty="0">
              <a:latin typeface="Helvetica Neue" panose="02000503000000020004" pitchFamily="5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83641" y="3438969"/>
            <a:ext cx="3488384" cy="1138773"/>
          </a:xfrm>
          <a:prstGeom prst="rect">
            <a:avLst/>
          </a:prstGeom>
          <a:solidFill>
            <a:srgbClr val="FFF6E7"/>
          </a:solidFill>
          <a:effectLst>
            <a:outerShdw blurRad="50800" dist="254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5		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Programming</a:t>
            </a:r>
          </a:p>
          <a:p>
            <a:pPr>
              <a:spcAft>
                <a:spcPts val="300"/>
              </a:spcAft>
            </a:pPr>
            <a:r>
              <a:rPr lang="en-US" sz="1050" b="1" dirty="0" smtClean="0">
                <a:latin typeface="Helvetica Neue" panose="02000503000000020004" pitchFamily="50"/>
              </a:rPr>
              <a:t>An open-source software for sleep data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 smtClean="0">
                <a:latin typeface="Helvetica Neue" panose="02000503000000020004" pitchFamily="50"/>
              </a:rPr>
              <a:t>Development of an open-source Python software for visualizing, scoring and analyzing polysomnographic sleep data.</a:t>
            </a:r>
          </a:p>
          <a:p>
            <a:pPr algn="just"/>
            <a:endParaRPr lang="en-US" sz="1000" dirty="0">
              <a:latin typeface="Helvetica Neue" panose="02000503000000020004" pitchFamily="5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683640" y="459808"/>
            <a:ext cx="5274970" cy="1138774"/>
            <a:chOff x="683641" y="531253"/>
            <a:chExt cx="5274970" cy="1138774"/>
          </a:xfrm>
          <a:solidFill>
            <a:srgbClr val="F9FBFD"/>
          </a:solidFill>
          <a:effectLst>
            <a:outerShdw blurRad="50800" dist="254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grpSpPr>
        <p:sp>
          <p:nvSpPr>
            <p:cNvPr id="19" name="ZoneTexte 18"/>
            <p:cNvSpPr txBox="1"/>
            <p:nvPr/>
          </p:nvSpPr>
          <p:spPr>
            <a:xfrm>
              <a:off x="683641" y="531254"/>
              <a:ext cx="1701800" cy="1138773"/>
            </a:xfrm>
            <a:prstGeom prst="rect">
              <a:avLst/>
            </a:prstGeom>
            <a:grpFill/>
            <a:effectLst>
              <a:outerShdw blurRad="50800" dist="38100" dir="2700000" sx="82000" sy="82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Study </a:t>
              </a:r>
              <a:r>
                <a:rPr lang="en-US" sz="10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1 	            </a:t>
              </a:r>
              <a:r>
                <a:rPr lang="en-US" sz="1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EEG</a:t>
              </a:r>
              <a:endPara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pPr>
                <a:spcAft>
                  <a:spcPts val="300"/>
                </a:spcAft>
              </a:pPr>
              <a:r>
                <a:rPr lang="en-US" sz="1050" b="1" dirty="0" smtClean="0">
                  <a:latin typeface="Helvetica Neue" panose="02000503000000020004" pitchFamily="50"/>
                </a:rPr>
                <a:t>DRF and arousals</a:t>
              </a:r>
              <a:endParaRPr lang="en-US" sz="1050" b="1" dirty="0">
                <a:latin typeface="Helvetica Neue" panose="02000503000000020004" pitchFamily="50"/>
              </a:endParaRPr>
            </a:p>
            <a:p>
              <a:pPr algn="just"/>
              <a:r>
                <a:rPr lang="en-US" sz="1000" dirty="0">
                  <a:latin typeface="Helvetica Neue" panose="02000503000000020004" pitchFamily="50"/>
                </a:rPr>
                <a:t>Are there </a:t>
              </a:r>
              <a:r>
                <a:rPr lang="en-US" sz="1000" dirty="0" smtClean="0">
                  <a:latin typeface="Helvetica Neue" panose="02000503000000020004" pitchFamily="50"/>
                </a:rPr>
                <a:t>differences in arousals between high and low dream recallers?</a:t>
              </a:r>
            </a:p>
            <a:p>
              <a:pPr algn="just"/>
              <a:endParaRPr lang="en-US" sz="1000" dirty="0" smtClean="0">
                <a:latin typeface="Helvetica Neue" panose="02000503000000020004" pitchFamily="5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470226" y="531253"/>
              <a:ext cx="1701800" cy="1138773"/>
            </a:xfrm>
            <a:prstGeom prst="rect">
              <a:avLst/>
            </a:prstGeom>
            <a:grpFill/>
            <a:effectLst>
              <a:outerShdw blurRad="50800" dist="38100" dir="2700000" sx="82000" sy="82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Study </a:t>
              </a:r>
              <a:r>
                <a:rPr lang="en-US" sz="10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2	  </a:t>
              </a:r>
              <a:r>
                <a:rPr lang="en-US" sz="1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EEG-fMRI</a:t>
              </a:r>
            </a:p>
            <a:p>
              <a:pPr>
                <a:spcAft>
                  <a:spcPts val="300"/>
                </a:spcAft>
              </a:pPr>
              <a:r>
                <a:rPr lang="en-US" sz="1050" b="1" dirty="0" smtClean="0">
                  <a:latin typeface="Helvetica Neue" panose="02000503000000020004" pitchFamily="50"/>
                </a:rPr>
                <a:t>DRF and sleep inertia</a:t>
              </a:r>
              <a:endParaRPr lang="en-US" sz="1050" b="1" dirty="0">
                <a:latin typeface="Helvetica Neue" panose="02000503000000020004" pitchFamily="50"/>
              </a:endParaRPr>
            </a:p>
            <a:p>
              <a:pPr algn="just"/>
              <a:r>
                <a:rPr lang="en-US" sz="1000" dirty="0">
                  <a:latin typeface="Helvetica Neue" panose="02000503000000020004" pitchFamily="50"/>
                </a:rPr>
                <a:t>Are there differences in sleep </a:t>
              </a:r>
              <a:r>
                <a:rPr lang="en-US" sz="1000" dirty="0" smtClean="0">
                  <a:latin typeface="Helvetica Neue" panose="02000503000000020004" pitchFamily="50"/>
                </a:rPr>
                <a:t>inertia between high and low dream recallers?</a:t>
              </a:r>
            </a:p>
            <a:p>
              <a:endParaRPr lang="en-US" sz="1000" dirty="0">
                <a:latin typeface="Helvetica Neue" panose="02000503000000020004" pitchFamily="50"/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256811" y="531253"/>
              <a:ext cx="1701800" cy="1138773"/>
            </a:xfrm>
            <a:prstGeom prst="rect">
              <a:avLst/>
            </a:prstGeom>
            <a:grpFill/>
            <a:effectLst>
              <a:outerShdw blurRad="50800" dist="38100" dir="2700000" sx="82000" sy="82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Study </a:t>
              </a:r>
              <a:r>
                <a:rPr lang="en-US" sz="10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3 	       </a:t>
              </a:r>
              <a:r>
                <a:rPr lang="en-US" sz="1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Survey</a:t>
              </a:r>
            </a:p>
            <a:p>
              <a:pPr>
                <a:spcAft>
                  <a:spcPts val="300"/>
                </a:spcAft>
              </a:pPr>
              <a:r>
                <a:rPr lang="en-US" sz="1050" b="1" dirty="0" smtClean="0">
                  <a:latin typeface="Helvetica Neue" panose="02000503000000020004" pitchFamily="50"/>
                </a:rPr>
                <a:t>Sleep and dream habits</a:t>
              </a:r>
            </a:p>
            <a:p>
              <a:pPr algn="just">
                <a:spcAft>
                  <a:spcPts val="300"/>
                </a:spcAft>
              </a:pPr>
              <a:r>
                <a:rPr lang="en-US" sz="1000" dirty="0" smtClean="0">
                  <a:latin typeface="Helvetica Neue" panose="02000503000000020004" pitchFamily="50"/>
                </a:rPr>
                <a:t>Survey of the sleep and dream habits of a large sample of French college students.</a:t>
              </a:r>
              <a:endParaRPr lang="en-US" sz="1000" dirty="0">
                <a:latin typeface="Helvetica Neue" panose="02000503000000020004" pitchFamily="50"/>
              </a:endParaRPr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683640" y="1943752"/>
            <a:ext cx="3488385" cy="1138773"/>
          </a:xfrm>
          <a:prstGeom prst="rect">
            <a:avLst/>
          </a:prstGeom>
          <a:solidFill>
            <a:srgbClr val="F8F6FA"/>
          </a:solidFill>
          <a:effectLst>
            <a:outerShdw blurRad="50800" dist="254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4			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Behavior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050" b="1" dirty="0" smtClean="0">
                <a:latin typeface="Helvetica Neue" panose="02000503000000020004" pitchFamily="50"/>
              </a:rPr>
              <a:t>The memory sources of dreams</a:t>
            </a:r>
            <a:endParaRPr lang="en-US" sz="1050" b="1" dirty="0">
              <a:latin typeface="Helvetica Neue" panose="02000503000000020004" pitchFamily="50"/>
            </a:endParaRPr>
          </a:p>
          <a:p>
            <a:r>
              <a:rPr lang="en-US" sz="1000" dirty="0" smtClean="0">
                <a:latin typeface="Helvetica Neue" panose="02000503000000020004" pitchFamily="50"/>
              </a:rPr>
              <a:t>Investigation of the characteristics of the memory sources incorporated into dreams, especially remote and trivial memories.</a:t>
            </a:r>
          </a:p>
          <a:p>
            <a:endParaRPr lang="en-US" sz="1000" dirty="0" smtClean="0">
              <a:latin typeface="Helvetica Neue" panose="02000503000000020004" pitchFamily="5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598855" y="359348"/>
            <a:ext cx="0" cy="4311161"/>
          </a:xfrm>
          <a:prstGeom prst="line">
            <a:avLst/>
          </a:prstGeom>
          <a:ln w="19050">
            <a:solidFill>
              <a:srgbClr val="1D1F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66054" y="1765530"/>
            <a:ext cx="6012000" cy="0"/>
          </a:xfrm>
          <a:prstGeom prst="line">
            <a:avLst/>
          </a:prstGeom>
          <a:ln w="12700">
            <a:solidFill>
              <a:srgbClr val="1D1F2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6054" y="3260240"/>
            <a:ext cx="6012000" cy="0"/>
          </a:xfrm>
          <a:prstGeom prst="line">
            <a:avLst/>
          </a:prstGeom>
          <a:ln w="12700">
            <a:solidFill>
              <a:srgbClr val="1D1F2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34</Words>
  <Application>Microsoft Office PowerPoint</Application>
  <PresentationFormat>Personnalisé</PresentationFormat>
  <Paragraphs>40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Roboto</vt:lpstr>
      <vt:lpstr>Roboto Light</vt:lpstr>
      <vt:lpstr>Times New Roman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130</cp:revision>
  <dcterms:created xsi:type="dcterms:W3CDTF">2017-09-15T15:38:42Z</dcterms:created>
  <dcterms:modified xsi:type="dcterms:W3CDTF">2017-09-15T18:13:48Z</dcterms:modified>
</cp:coreProperties>
</file>