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4"/>
  </p:notesMasterIdLst>
  <p:sldIdLst>
    <p:sldId id="422" r:id="rId2"/>
    <p:sldId id="423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 userDrawn="1">
          <p15:clr>
            <a:srgbClr val="A4A3A4"/>
          </p15:clr>
        </p15:guide>
        <p15:guide id="2" pos="3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31227"/>
    <a:srgbClr val="010813"/>
    <a:srgbClr val="354152"/>
    <a:srgbClr val="010219"/>
    <a:srgbClr val="0C1B1E"/>
    <a:srgbClr val="FBDE33"/>
    <a:srgbClr val="011131"/>
    <a:srgbClr val="565656"/>
    <a:srgbClr val="3D3D3D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 autoAdjust="0"/>
    <p:restoredTop sz="96866" autoAdjust="0"/>
  </p:normalViewPr>
  <p:slideViewPr>
    <p:cSldViewPr snapToObjects="1">
      <p:cViewPr>
        <p:scale>
          <a:sx n="98" d="100"/>
          <a:sy n="98" d="100"/>
        </p:scale>
        <p:origin x="1440" y="-126"/>
      </p:cViewPr>
      <p:guideLst>
        <p:guide orient="horz" pos="1616"/>
        <p:guide pos="3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81C08-4AB5-406C-97F4-A374AEFAEE2E}" type="datetimeFigureOut">
              <a:rPr lang="fr-FR" smtClean="0"/>
              <a:pPr/>
              <a:t>30/11/2017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C922B-6008-4485-B13C-C002F69A5D6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99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baseline="0" dirty="0" smtClean="0"/>
              <a:t>8 minutes est le seuil limite pour faire des analyses VBM avec l’anatomique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C922B-6008-4485-B13C-C002F69A5D60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888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baseline="0" dirty="0" smtClean="0"/>
              <a:t>8 minutes est le seuil limite pour faire des analyses VBM avec l’anatomique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C922B-6008-4485-B13C-C002F69A5D60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84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009A-3EA2-4818-A1C5-19F344E75E2C}" type="datetimeFigureOut">
              <a:rPr lang="fr-FR" smtClean="0"/>
              <a:pPr/>
              <a:t>30/11/2017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F10B-3B54-40B2-BB78-72D7287E68B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78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009A-3EA2-4818-A1C5-19F344E75E2C}" type="datetimeFigureOut">
              <a:rPr lang="fr-FR" smtClean="0"/>
              <a:pPr/>
              <a:t>30/11/2017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F10B-3B54-40B2-BB78-72D7287E68B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77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009A-3EA2-4818-A1C5-19F344E75E2C}" type="datetimeFigureOut">
              <a:rPr lang="fr-FR" smtClean="0"/>
              <a:pPr/>
              <a:t>30/11/2017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F10B-3B54-40B2-BB78-72D7287E68B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6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009A-3EA2-4818-A1C5-19F344E75E2C}" type="datetimeFigureOut">
              <a:rPr lang="fr-FR" smtClean="0"/>
              <a:pPr/>
              <a:t>30/11/2017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F10B-3B54-40B2-BB78-72D7287E68B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72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009A-3EA2-4818-A1C5-19F344E75E2C}" type="datetimeFigureOut">
              <a:rPr lang="fr-FR" smtClean="0"/>
              <a:pPr/>
              <a:t>30/11/2017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F10B-3B54-40B2-BB78-72D7287E68B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59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009A-3EA2-4818-A1C5-19F344E75E2C}" type="datetimeFigureOut">
              <a:rPr lang="fr-FR" smtClean="0"/>
              <a:pPr/>
              <a:t>30/11/2017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F10B-3B54-40B2-BB78-72D7287E68B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9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009A-3EA2-4818-A1C5-19F344E75E2C}" type="datetimeFigureOut">
              <a:rPr lang="fr-FR" smtClean="0"/>
              <a:pPr/>
              <a:t>30/11/2017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F10B-3B54-40B2-BB78-72D7287E68B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42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009A-3EA2-4818-A1C5-19F344E75E2C}" type="datetimeFigureOut">
              <a:rPr lang="fr-FR" smtClean="0"/>
              <a:pPr/>
              <a:t>30/11/2017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F10B-3B54-40B2-BB78-72D7287E68B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08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009A-3EA2-4818-A1C5-19F344E75E2C}" type="datetimeFigureOut">
              <a:rPr lang="fr-FR" smtClean="0"/>
              <a:pPr/>
              <a:t>30/11/2017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F10B-3B54-40B2-BB78-72D7287E68B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88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009A-3EA2-4818-A1C5-19F344E75E2C}" type="datetimeFigureOut">
              <a:rPr lang="fr-FR" smtClean="0"/>
              <a:pPr/>
              <a:t>30/11/2017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F10B-3B54-40B2-BB78-72D7287E68B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190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009A-3EA2-4818-A1C5-19F344E75E2C}" type="datetimeFigureOut">
              <a:rPr lang="fr-FR" smtClean="0"/>
              <a:pPr/>
              <a:t>30/11/2017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F10B-3B54-40B2-BB78-72D7287E68B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55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A009A-3EA2-4818-A1C5-19F344E75E2C}" type="datetimeFigureOut">
              <a:rPr lang="fr-FR" smtClean="0"/>
              <a:pPr/>
              <a:t>30/11/2017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1F10B-3B54-40B2-BB78-72D7287E68B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7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3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1243045" y="1099776"/>
            <a:ext cx="7109376" cy="2522744"/>
            <a:chOff x="1243045" y="1099776"/>
            <a:chExt cx="7109376" cy="2522744"/>
          </a:xfrm>
        </p:grpSpPr>
        <p:sp>
          <p:nvSpPr>
            <p:cNvPr id="80" name="Line 13"/>
            <p:cNvSpPr>
              <a:spLocks noChangeShapeType="1"/>
            </p:cNvSpPr>
            <p:nvPr/>
          </p:nvSpPr>
          <p:spPr bwMode="auto">
            <a:xfrm>
              <a:off x="3892968" y="2316948"/>
              <a:ext cx="42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58" name="Text Box 18"/>
            <p:cNvSpPr txBox="1">
              <a:spLocks noChangeArrowheads="1"/>
            </p:cNvSpPr>
            <p:nvPr/>
          </p:nvSpPr>
          <p:spPr bwMode="auto">
            <a:xfrm>
              <a:off x="3757962" y="1596868"/>
              <a:ext cx="439544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fr-FR" sz="10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5am</a:t>
              </a:r>
            </a:p>
          </p:txBody>
        </p:sp>
        <p:sp>
          <p:nvSpPr>
            <p:cNvPr id="182" name="Text Box 80"/>
            <p:cNvSpPr txBox="1">
              <a:spLocks noChangeArrowheads="1"/>
            </p:cNvSpPr>
            <p:nvPr/>
          </p:nvSpPr>
          <p:spPr bwMode="auto">
            <a:xfrm>
              <a:off x="3114859" y="1099776"/>
              <a:ext cx="5237562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fr-FR" sz="1200" dirty="0" smtClean="0">
                  <a:latin typeface="Roboto" pitchFamily="2" charset="0"/>
                  <a:ea typeface="Roboto" pitchFamily="2" charset="0"/>
                  <a:cs typeface="Arial" panose="020B0604020202020204" pitchFamily="34" charset="0"/>
                </a:rPr>
                <a:t>MRI Session</a:t>
              </a:r>
              <a:endParaRPr lang="en-GB" altLang="fr-FR" sz="1200" b="1" dirty="0">
                <a:latin typeface="Roboto" pitchFamily="2" charset="0"/>
                <a:ea typeface="Robo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2" name="Line 13"/>
            <p:cNvSpPr>
              <a:spLocks noChangeShapeType="1"/>
            </p:cNvSpPr>
            <p:nvPr/>
          </p:nvSpPr>
          <p:spPr bwMode="auto">
            <a:xfrm>
              <a:off x="7092412" y="2316948"/>
              <a:ext cx="118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06" name="Rectangle 35"/>
            <p:cNvSpPr>
              <a:spLocks noChangeArrowheads="1"/>
            </p:cNvSpPr>
            <p:nvPr/>
          </p:nvSpPr>
          <p:spPr bwMode="auto">
            <a:xfrm>
              <a:off x="4008437" y="2080758"/>
              <a:ext cx="323850" cy="430212"/>
            </a:xfrm>
            <a:prstGeom prst="rect">
              <a:avLst/>
            </a:prstGeom>
            <a:pattFill prst="pct50">
              <a:fgClr>
                <a:schemeClr val="accent5">
                  <a:lumMod val="50000"/>
                </a:schemeClr>
              </a:fgClr>
              <a:bgClr>
                <a:schemeClr val="accent5">
                  <a:lumMod val="75000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fr-FR" sz="1100" dirty="0" smtClean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RS</a:t>
              </a:r>
              <a:r>
                <a:rPr lang="en-GB" altLang="fr-FR" sz="1100" baseline="-25000" dirty="0" smtClean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1</a:t>
              </a:r>
              <a:endParaRPr lang="en-GB" altLang="fr-FR" sz="1100" baseline="-25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07" name="Rectangle 36"/>
            <p:cNvSpPr>
              <a:spLocks noChangeArrowheads="1"/>
            </p:cNvSpPr>
            <p:nvPr/>
          </p:nvSpPr>
          <p:spPr bwMode="auto">
            <a:xfrm>
              <a:off x="4428207" y="2080758"/>
              <a:ext cx="1080000" cy="430212"/>
            </a:xfrm>
            <a:prstGeom prst="rect">
              <a:avLst/>
            </a:prstGeom>
            <a:solidFill>
              <a:srgbClr val="031227"/>
            </a:solidFill>
            <a:ln w="19050">
              <a:noFill/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fr-FR" sz="1200" dirty="0" smtClean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Nap slot </a:t>
              </a:r>
              <a:r>
                <a:rPr lang="en-GB" altLang="fr-FR" sz="800" dirty="0" smtClean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(45 min)</a:t>
              </a:r>
              <a:endParaRPr lang="en-GB" altLang="fr-FR" sz="8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08" name="Rectangle 38"/>
            <p:cNvSpPr>
              <a:spLocks noChangeArrowheads="1"/>
            </p:cNvSpPr>
            <p:nvPr/>
          </p:nvSpPr>
          <p:spPr bwMode="auto">
            <a:xfrm>
              <a:off x="5972336" y="2080758"/>
              <a:ext cx="323850" cy="4302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fr-FR" sz="1050" dirty="0" smtClean="0">
                  <a:latin typeface="Roboto Medium" panose="02000000000000000000" pitchFamily="2" charset="0"/>
                  <a:ea typeface="Roboto Medium" panose="02000000000000000000" pitchFamily="2" charset="0"/>
                </a:rPr>
                <a:t>DST</a:t>
              </a:r>
              <a:r>
                <a:rPr lang="en-GB" altLang="fr-FR" sz="1050" baseline="-25000" dirty="0" smtClean="0">
                  <a:latin typeface="Roboto Medium" panose="02000000000000000000" pitchFamily="2" charset="0"/>
                  <a:ea typeface="Roboto Medium" panose="02000000000000000000" pitchFamily="2" charset="0"/>
                </a:rPr>
                <a:t>2</a:t>
              </a:r>
              <a:endParaRPr lang="en-GB" altLang="fr-FR" sz="1050" baseline="-25000" dirty="0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09" name="Rectangle 39"/>
            <p:cNvSpPr>
              <a:spLocks noChangeArrowheads="1"/>
            </p:cNvSpPr>
            <p:nvPr/>
          </p:nvSpPr>
          <p:spPr bwMode="auto">
            <a:xfrm>
              <a:off x="5587323" y="2080758"/>
              <a:ext cx="323850" cy="430212"/>
            </a:xfrm>
            <a:prstGeom prst="rect">
              <a:avLst/>
            </a:prstGeom>
            <a:pattFill prst="pct50">
              <a:fgClr>
                <a:schemeClr val="accent5">
                  <a:lumMod val="50000"/>
                </a:schemeClr>
              </a:fgClr>
              <a:bgClr>
                <a:schemeClr val="accent5">
                  <a:lumMod val="75000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fr-FR" sz="1100" dirty="0" smtClean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RS</a:t>
              </a:r>
              <a:r>
                <a:rPr lang="en-GB" altLang="fr-FR" sz="1100" baseline="-25000" dirty="0" smtClean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2</a:t>
              </a:r>
              <a:endParaRPr lang="en-GB" altLang="fr-FR" sz="1100" baseline="-25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10" name="Rectangle 46"/>
            <p:cNvSpPr>
              <a:spLocks noChangeArrowheads="1"/>
            </p:cNvSpPr>
            <p:nvPr/>
          </p:nvSpPr>
          <p:spPr bwMode="auto">
            <a:xfrm>
              <a:off x="7405234" y="2080758"/>
              <a:ext cx="323850" cy="4302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fr-FR" sz="1050" dirty="0" smtClean="0">
                  <a:latin typeface="Roboto Medium" panose="02000000000000000000" pitchFamily="2" charset="0"/>
                  <a:ea typeface="Roboto Medium" panose="02000000000000000000" pitchFamily="2" charset="0"/>
                </a:rPr>
                <a:t>DST</a:t>
              </a:r>
              <a:r>
                <a:rPr lang="en-GB" altLang="fr-FR" sz="1050" baseline="-25000" dirty="0" smtClean="0">
                  <a:latin typeface="Roboto Medium" panose="02000000000000000000" pitchFamily="2" charset="0"/>
                  <a:ea typeface="Roboto Medium" panose="02000000000000000000" pitchFamily="2" charset="0"/>
                </a:rPr>
                <a:t>3</a:t>
              </a:r>
              <a:endParaRPr lang="en-GB" altLang="fr-FR" sz="1050" baseline="-25000" dirty="0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11" name="Rectangle 47"/>
            <p:cNvSpPr>
              <a:spLocks noChangeArrowheads="1"/>
            </p:cNvSpPr>
            <p:nvPr/>
          </p:nvSpPr>
          <p:spPr bwMode="auto">
            <a:xfrm>
              <a:off x="7000189" y="2080758"/>
              <a:ext cx="323850" cy="430212"/>
            </a:xfrm>
            <a:prstGeom prst="rect">
              <a:avLst/>
            </a:prstGeom>
            <a:pattFill prst="pct50">
              <a:fgClr>
                <a:schemeClr val="accent5">
                  <a:lumMod val="50000"/>
                </a:schemeClr>
              </a:fgClr>
              <a:bgClr>
                <a:schemeClr val="accent5">
                  <a:lumMod val="75000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fr-FR" sz="1100" dirty="0" smtClean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RS</a:t>
              </a:r>
              <a:r>
                <a:rPr lang="en-GB" altLang="fr-FR" sz="1100" baseline="-25000" dirty="0" smtClean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3</a:t>
              </a:r>
              <a:endParaRPr lang="en-GB" altLang="fr-FR" sz="1100" baseline="-25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14" name="Text Box 53"/>
            <p:cNvSpPr txBox="1">
              <a:spLocks noChangeArrowheads="1"/>
            </p:cNvSpPr>
            <p:nvPr/>
          </p:nvSpPr>
          <p:spPr bwMode="auto">
            <a:xfrm>
              <a:off x="5505853" y="1786463"/>
              <a:ext cx="670376" cy="230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fr-FR" sz="900" dirty="0" smtClean="0">
                  <a:latin typeface="Roboto" pitchFamily="2" charset="0"/>
                  <a:ea typeface="Roboto" pitchFamily="2" charset="0"/>
                </a:rPr>
                <a:t>Post-nap</a:t>
              </a:r>
              <a:endParaRPr lang="en-GB" altLang="fr-FR" sz="7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21" name="Rectangle 33"/>
            <p:cNvSpPr>
              <a:spLocks noChangeArrowheads="1"/>
            </p:cNvSpPr>
            <p:nvPr/>
          </p:nvSpPr>
          <p:spPr bwMode="auto">
            <a:xfrm>
              <a:off x="7807047" y="2083499"/>
              <a:ext cx="323850" cy="4290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fr-FR" sz="1100" b="1" dirty="0">
                  <a:latin typeface="Roboto" pitchFamily="2" charset="0"/>
                  <a:ea typeface="Roboto" pitchFamily="2" charset="0"/>
                </a:rPr>
                <a:t>T1</a:t>
              </a:r>
              <a:endParaRPr lang="en-GB" altLang="fr-FR" sz="1100" b="1" baseline="-250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24" name="Text Box 53"/>
            <p:cNvSpPr txBox="1">
              <a:spLocks noChangeArrowheads="1"/>
            </p:cNvSpPr>
            <p:nvPr/>
          </p:nvSpPr>
          <p:spPr bwMode="auto">
            <a:xfrm>
              <a:off x="3974253" y="2552747"/>
              <a:ext cx="402674" cy="200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fr-FR" sz="700" i="1" dirty="0" smtClean="0">
                  <a:latin typeface="Roboto" pitchFamily="2" charset="0"/>
                  <a:ea typeface="Roboto" pitchFamily="2" charset="0"/>
                </a:rPr>
                <a:t>6 min</a:t>
              </a:r>
              <a:endParaRPr lang="en-GB" altLang="fr-FR" sz="700" i="1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36" name="Text Box 53"/>
            <p:cNvSpPr txBox="1">
              <a:spLocks noChangeArrowheads="1"/>
            </p:cNvSpPr>
            <p:nvPr/>
          </p:nvSpPr>
          <p:spPr bwMode="auto">
            <a:xfrm>
              <a:off x="3584555" y="2547879"/>
              <a:ext cx="402674" cy="200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fr-FR" sz="700" i="1" dirty="0" smtClean="0">
                  <a:latin typeface="Roboto" pitchFamily="2" charset="0"/>
                  <a:ea typeface="Roboto" pitchFamily="2" charset="0"/>
                </a:rPr>
                <a:t>2 min</a:t>
              </a:r>
              <a:endParaRPr lang="en-GB" altLang="fr-FR" sz="700" i="1" dirty="0">
                <a:latin typeface="Roboto" pitchFamily="2" charset="0"/>
                <a:ea typeface="Roboto" pitchFamily="2" charset="0"/>
              </a:endParaRPr>
            </a:p>
          </p:txBody>
        </p:sp>
        <p:grpSp>
          <p:nvGrpSpPr>
            <p:cNvPr id="10" name="Groupe 9"/>
            <p:cNvGrpSpPr/>
            <p:nvPr/>
          </p:nvGrpSpPr>
          <p:grpSpPr>
            <a:xfrm>
              <a:off x="7785647" y="2552747"/>
              <a:ext cx="402674" cy="200055"/>
              <a:chOff x="7713859" y="3046521"/>
              <a:chExt cx="402674" cy="200055"/>
            </a:xfrm>
          </p:grpSpPr>
          <p:sp>
            <p:nvSpPr>
              <p:cNvPr id="137" name="Line 50"/>
              <p:cNvSpPr>
                <a:spLocks noChangeShapeType="1"/>
              </p:cNvSpPr>
              <p:nvPr/>
            </p:nvSpPr>
            <p:spPr bwMode="auto">
              <a:xfrm flipV="1">
                <a:off x="7747271" y="3068960"/>
                <a:ext cx="32385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 dirty="0"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138" name="Text Box 53"/>
              <p:cNvSpPr txBox="1">
                <a:spLocks noChangeArrowheads="1"/>
              </p:cNvSpPr>
              <p:nvPr/>
            </p:nvSpPr>
            <p:spPr bwMode="auto">
              <a:xfrm>
                <a:off x="7713859" y="3046521"/>
                <a:ext cx="402674" cy="2000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fr-FR" sz="700" i="1" dirty="0" smtClean="0">
                    <a:latin typeface="Roboto" pitchFamily="2" charset="0"/>
                    <a:ea typeface="Roboto" pitchFamily="2" charset="0"/>
                  </a:rPr>
                  <a:t>8 min</a:t>
                </a:r>
                <a:endParaRPr lang="en-GB" altLang="fr-FR" sz="700" i="1" dirty="0">
                  <a:latin typeface="Roboto" pitchFamily="2" charset="0"/>
                  <a:ea typeface="Roboto" pitchFamily="2" charset="0"/>
                </a:endParaRPr>
              </a:p>
            </p:txBody>
          </p:sp>
        </p:grpSp>
        <p:sp>
          <p:nvSpPr>
            <p:cNvPr id="143" name="Text Box 53"/>
            <p:cNvSpPr txBox="1">
              <a:spLocks noChangeArrowheads="1"/>
            </p:cNvSpPr>
            <p:nvPr/>
          </p:nvSpPr>
          <p:spPr bwMode="auto">
            <a:xfrm>
              <a:off x="3522819" y="1797028"/>
              <a:ext cx="606256" cy="230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fr-FR" sz="900" dirty="0" smtClean="0">
                  <a:latin typeface="Roboto" pitchFamily="2" charset="0"/>
                  <a:ea typeface="Roboto" pitchFamily="2" charset="0"/>
                </a:rPr>
                <a:t>Pre-nap</a:t>
              </a:r>
              <a:endParaRPr lang="en-GB" altLang="fr-FR" sz="7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71" name="Text Box 21"/>
            <p:cNvSpPr txBox="1">
              <a:spLocks noChangeArrowheads="1"/>
            </p:cNvSpPr>
            <p:nvPr/>
          </p:nvSpPr>
          <p:spPr bwMode="auto">
            <a:xfrm>
              <a:off x="3522819" y="1596868"/>
              <a:ext cx="441146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fr-FR" sz="1000" dirty="0" smtClean="0">
                  <a:latin typeface="Roboto" pitchFamily="2" charset="0"/>
                  <a:ea typeface="Roboto" pitchFamily="2" charset="0"/>
                </a:rPr>
                <a:t>1pm</a:t>
              </a:r>
              <a:endParaRPr lang="en-GB" altLang="fr-FR" sz="10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93" name="Line 13"/>
            <p:cNvSpPr>
              <a:spLocks noChangeShapeType="1"/>
            </p:cNvSpPr>
            <p:nvPr/>
          </p:nvSpPr>
          <p:spPr bwMode="auto">
            <a:xfrm>
              <a:off x="3203924" y="2312876"/>
              <a:ext cx="68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23" name="Line 50"/>
            <p:cNvSpPr>
              <a:spLocks noChangeShapeType="1"/>
            </p:cNvSpPr>
            <p:nvPr/>
          </p:nvSpPr>
          <p:spPr bwMode="auto">
            <a:xfrm flipV="1">
              <a:off x="4020583" y="2568976"/>
              <a:ext cx="323850" cy="0"/>
            </a:xfrm>
            <a:prstGeom prst="line">
              <a:avLst/>
            </a:prstGeom>
            <a:ln w="6350"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fr-FR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35" name="Line 50"/>
            <p:cNvSpPr>
              <a:spLocks noChangeShapeType="1"/>
            </p:cNvSpPr>
            <p:nvPr/>
          </p:nvSpPr>
          <p:spPr bwMode="auto">
            <a:xfrm flipV="1">
              <a:off x="3606236" y="2568976"/>
              <a:ext cx="32385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13" name="Line 67"/>
            <p:cNvSpPr>
              <a:spLocks noChangeShapeType="1"/>
            </p:cNvSpPr>
            <p:nvPr/>
          </p:nvSpPr>
          <p:spPr bwMode="auto">
            <a:xfrm flipH="1" flipV="1">
              <a:off x="5490927" y="2660602"/>
              <a:ext cx="0" cy="214468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fr-FR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22" name="Text Box 70"/>
            <p:cNvSpPr txBox="1">
              <a:spLocks noChangeArrowheads="1"/>
            </p:cNvSpPr>
            <p:nvPr/>
          </p:nvSpPr>
          <p:spPr bwMode="auto">
            <a:xfrm>
              <a:off x="4788024" y="2842004"/>
              <a:ext cx="888705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25400" dist="38100" dir="2700000" algn="tl" rotWithShape="0">
                <a:schemeClr val="tx1">
                  <a:lumMod val="50000"/>
                  <a:lumOff val="50000"/>
                  <a:alpha val="10000"/>
                </a:schemeClr>
              </a:outerShdw>
            </a:effectLst>
            <a:extLst/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fr-FR" sz="900" dirty="0">
                  <a:latin typeface="Roboto" pitchFamily="2" charset="0"/>
                  <a:ea typeface="Roboto" pitchFamily="2" charset="0"/>
                  <a:cs typeface="Arial" panose="020B0604020202020204" pitchFamily="34" charset="0"/>
                </a:rPr>
                <a:t>Awakening in NREM sleep</a:t>
              </a:r>
              <a:endParaRPr lang="en-GB" altLang="fr-FR" sz="900" i="1" dirty="0">
                <a:latin typeface="Roboto" pitchFamily="2" charset="0"/>
                <a:ea typeface="Robo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" name="ZoneTexte 1"/>
            <p:cNvSpPr txBox="1"/>
            <p:nvPr/>
          </p:nvSpPr>
          <p:spPr>
            <a:xfrm>
              <a:off x="3116478" y="3376299"/>
              <a:ext cx="476789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50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950" b="1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DST</a:t>
              </a:r>
              <a:r>
                <a:rPr lang="en-US" sz="950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950" dirty="0">
                  <a:latin typeface="Roboto Light" panose="02000000000000000000" pitchFamily="2" charset="0"/>
                  <a:ea typeface="Roboto Light" panose="02000000000000000000" pitchFamily="2" charset="0"/>
                </a:rPr>
                <a:t>= </a:t>
              </a:r>
              <a:r>
                <a:rPr lang="en-US" sz="950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descending </a:t>
              </a:r>
              <a:r>
                <a:rPr lang="en-US" sz="95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</a:t>
              </a:r>
              <a:r>
                <a:rPr lang="en-US" sz="950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ubtraction </a:t>
              </a:r>
              <a:r>
                <a:rPr lang="en-US" sz="95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</a:t>
              </a:r>
              <a:r>
                <a:rPr lang="en-US" sz="950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ask; </a:t>
              </a:r>
              <a:r>
                <a:rPr lang="en-US" sz="950" b="1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RS</a:t>
              </a:r>
              <a:r>
                <a:rPr lang="en-US" sz="950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 = resting-state fMRI scan; </a:t>
              </a:r>
              <a:r>
                <a:rPr lang="en-US" sz="950" b="1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T1</a:t>
              </a:r>
              <a:r>
                <a:rPr lang="en-US" sz="950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 = structural scan </a:t>
              </a:r>
              <a:endParaRPr lang="en-US" sz="95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05" name="Rectangle 33"/>
            <p:cNvSpPr>
              <a:spLocks noChangeArrowheads="1"/>
            </p:cNvSpPr>
            <p:nvPr/>
          </p:nvSpPr>
          <p:spPr bwMode="auto">
            <a:xfrm>
              <a:off x="3604613" y="2082345"/>
              <a:ext cx="323850" cy="430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fr-FR" sz="1050" dirty="0" smtClean="0">
                  <a:latin typeface="Roboto Medium" panose="02000000000000000000" pitchFamily="2" charset="0"/>
                  <a:ea typeface="Roboto Medium" panose="02000000000000000000" pitchFamily="2" charset="0"/>
                </a:rPr>
                <a:t>DST</a:t>
              </a:r>
              <a:r>
                <a:rPr lang="en-GB" altLang="fr-FR" sz="1050" baseline="-25000" dirty="0" smtClean="0">
                  <a:latin typeface="Roboto Medium" panose="02000000000000000000" pitchFamily="2" charset="0"/>
                  <a:ea typeface="Roboto Medium" panose="02000000000000000000" pitchFamily="2" charset="0"/>
                </a:rPr>
                <a:t>1</a:t>
              </a:r>
              <a:endParaRPr lang="en-GB" altLang="fr-FR" sz="1050" baseline="-25000" dirty="0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51" name="Line 67"/>
            <p:cNvSpPr>
              <a:spLocks noChangeShapeType="1"/>
            </p:cNvSpPr>
            <p:nvPr/>
          </p:nvSpPr>
          <p:spPr bwMode="auto">
            <a:xfrm flipH="1" flipV="1">
              <a:off x="3347864" y="2674396"/>
              <a:ext cx="0" cy="214468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fr-FR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52" name="Text Box 70"/>
            <p:cNvSpPr txBox="1">
              <a:spLocks noChangeArrowheads="1"/>
            </p:cNvSpPr>
            <p:nvPr/>
          </p:nvSpPr>
          <p:spPr bwMode="auto">
            <a:xfrm>
              <a:off x="3233184" y="2842768"/>
              <a:ext cx="1280861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25400" dist="38100" dir="2700000" algn="tl" rotWithShape="0">
                <a:schemeClr val="tx1">
                  <a:lumMod val="50000"/>
                  <a:lumOff val="50000"/>
                  <a:alpha val="10000"/>
                </a:schemeClr>
              </a:outerShdw>
            </a:effectLst>
            <a:extLst/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fr-FR" sz="900" dirty="0" smtClean="0">
                  <a:latin typeface="Roboto" pitchFamily="2" charset="0"/>
                  <a:ea typeface="Roboto" pitchFamily="2" charset="0"/>
                  <a:cs typeface="Arial" panose="020B0604020202020204" pitchFamily="34" charset="0"/>
                </a:rPr>
                <a:t>- EEG &amp; </a:t>
              </a:r>
              <a:r>
                <a:rPr lang="en-GB" altLang="fr-FR" sz="900" dirty="0" smtClean="0">
                  <a:latin typeface="Roboto" pitchFamily="2" charset="0"/>
                  <a:ea typeface="Roboto" pitchFamily="2" charset="0"/>
                  <a:cs typeface="Arial" panose="020B0604020202020204" pitchFamily="34" charset="0"/>
                </a:rPr>
                <a:t>M</a:t>
              </a:r>
              <a:r>
                <a:rPr lang="en-GB" altLang="fr-FR" sz="900" dirty="0" smtClean="0">
                  <a:latin typeface="Roboto" pitchFamily="2" charset="0"/>
                  <a:ea typeface="Roboto" pitchFamily="2" charset="0"/>
                  <a:cs typeface="Arial" panose="020B0604020202020204" pitchFamily="34" charset="0"/>
                </a:rPr>
                <a:t>RI set-up</a:t>
              </a:r>
              <a:endParaRPr lang="en-GB" altLang="fr-FR" sz="9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fr-FR" sz="900" dirty="0" smtClean="0">
                  <a:latin typeface="Roboto" pitchFamily="2" charset="0"/>
                  <a:ea typeface="Roboto" pitchFamily="2" charset="0"/>
                  <a:cs typeface="Arial" panose="020B0604020202020204" pitchFamily="34" charset="0"/>
                </a:rPr>
                <a:t>- Comic presentation</a:t>
              </a:r>
              <a:endParaRPr lang="en-GB" altLang="fr-FR" sz="900" dirty="0">
                <a:latin typeface="Roboto" pitchFamily="2" charset="0"/>
                <a:ea typeface="Robo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3" name="Line 67"/>
            <p:cNvSpPr>
              <a:spLocks noChangeShapeType="1"/>
            </p:cNvSpPr>
            <p:nvPr/>
          </p:nvSpPr>
          <p:spPr bwMode="auto">
            <a:xfrm flipH="1" flipV="1">
              <a:off x="6660232" y="2662242"/>
              <a:ext cx="0" cy="214468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fr-FR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54" name="Text Box 70"/>
            <p:cNvSpPr txBox="1">
              <a:spLocks noChangeArrowheads="1"/>
            </p:cNvSpPr>
            <p:nvPr/>
          </p:nvSpPr>
          <p:spPr bwMode="auto">
            <a:xfrm>
              <a:off x="5974412" y="2843644"/>
              <a:ext cx="974101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25400" dist="38100" dir="2700000" algn="tl" rotWithShape="0">
                <a:schemeClr val="tx1">
                  <a:lumMod val="50000"/>
                  <a:lumOff val="50000"/>
                  <a:alpha val="10000"/>
                </a:schemeClr>
              </a:outerShdw>
            </a:effectLst>
            <a:extLst/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fr-FR" sz="900" dirty="0" smtClean="0">
                  <a:latin typeface="Roboto" pitchFamily="2" charset="0"/>
                  <a:ea typeface="Roboto" pitchFamily="2" charset="0"/>
                  <a:cs typeface="Arial" panose="020B0604020202020204" pitchFamily="34" charset="0"/>
                </a:rPr>
                <a:t>- Dream report  - Comic recall</a:t>
              </a:r>
              <a:endParaRPr lang="en-GB" altLang="fr-FR" sz="900" i="1" dirty="0">
                <a:latin typeface="Roboto" pitchFamily="2" charset="0"/>
                <a:ea typeface="Roboto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Connecteur droit avec flèche 54"/>
            <p:cNvCxnSpPr/>
            <p:nvPr/>
          </p:nvCxnSpPr>
          <p:spPr>
            <a:xfrm>
              <a:off x="6356301" y="2244940"/>
              <a:ext cx="6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 Box 53"/>
            <p:cNvSpPr txBox="1">
              <a:spLocks noChangeArrowheads="1"/>
            </p:cNvSpPr>
            <p:nvPr/>
          </p:nvSpPr>
          <p:spPr bwMode="auto">
            <a:xfrm>
              <a:off x="6397255" y="2043450"/>
              <a:ext cx="53009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fr-FR" sz="800" dirty="0" smtClean="0">
                  <a:latin typeface="Roboto" pitchFamily="2" charset="0"/>
                  <a:ea typeface="Roboto" pitchFamily="2" charset="0"/>
                </a:rPr>
                <a:t>15 min</a:t>
              </a:r>
              <a:endParaRPr lang="en-GB" altLang="fr-FR" sz="8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243045" y="1376774"/>
              <a:ext cx="1876500" cy="2222387"/>
            </a:xfrm>
            <a:prstGeom prst="rect">
              <a:avLst/>
            </a:prstGeom>
            <a:solidFill>
              <a:schemeClr val="bg2">
                <a:lumMod val="1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61" name="Text Box 17"/>
            <p:cNvSpPr txBox="1">
              <a:spLocks noChangeArrowheads="1"/>
            </p:cNvSpPr>
            <p:nvPr/>
          </p:nvSpPr>
          <p:spPr bwMode="auto">
            <a:xfrm>
              <a:off x="1243046" y="1585194"/>
              <a:ext cx="441146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fr-FR" sz="10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8pm</a:t>
              </a:r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2191092" y="1585194"/>
              <a:ext cx="439544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fr-FR" sz="10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5am</a:t>
              </a:r>
            </a:p>
          </p:txBody>
        </p:sp>
        <p:sp>
          <p:nvSpPr>
            <p:cNvPr id="64" name="Text Box 79"/>
            <p:cNvSpPr txBox="1">
              <a:spLocks noChangeArrowheads="1"/>
            </p:cNvSpPr>
            <p:nvPr/>
          </p:nvSpPr>
          <p:spPr bwMode="auto">
            <a:xfrm>
              <a:off x="1243674" y="1115162"/>
              <a:ext cx="1875871" cy="261610"/>
            </a:xfrm>
            <a:prstGeom prst="rect">
              <a:avLst/>
            </a:prstGeom>
            <a:solidFill>
              <a:srgbClr val="010813"/>
            </a:solidFill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fr-FR" sz="1100" spc="100" dirty="0" smtClean="0">
                  <a:solidFill>
                    <a:schemeClr val="bg1"/>
                  </a:solidFill>
                  <a:latin typeface="Roboto" pitchFamily="2" charset="0"/>
                  <a:ea typeface="Roboto" pitchFamily="2" charset="0"/>
                  <a:cs typeface="Arial" panose="020B0604020202020204" pitchFamily="34" charset="0"/>
                </a:rPr>
                <a:t>Sleep Unit</a:t>
              </a:r>
            </a:p>
          </p:txBody>
        </p:sp>
        <p:sp>
          <p:nvSpPr>
            <p:cNvPr id="63" name="Text Box 21"/>
            <p:cNvSpPr txBox="1">
              <a:spLocks noChangeArrowheads="1"/>
            </p:cNvSpPr>
            <p:nvPr/>
          </p:nvSpPr>
          <p:spPr bwMode="auto">
            <a:xfrm>
              <a:off x="2684838" y="1585194"/>
              <a:ext cx="439544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fr-FR" sz="10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8am</a:t>
              </a:r>
            </a:p>
          </p:txBody>
        </p:sp>
        <p:sp>
          <p:nvSpPr>
            <p:cNvPr id="65" name="Rectangle 37"/>
            <p:cNvSpPr>
              <a:spLocks noChangeArrowheads="1"/>
            </p:cNvSpPr>
            <p:nvPr/>
          </p:nvSpPr>
          <p:spPr bwMode="auto">
            <a:xfrm>
              <a:off x="1273266" y="2074998"/>
              <a:ext cx="953907" cy="430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fr-FR" sz="1000" dirty="0" smtClean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PARTIAL SLEEP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fr-FR" sz="1000" dirty="0" smtClean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DEPRIVATION</a:t>
              </a:r>
              <a:endParaRPr lang="en-GB" altLang="fr-FR" sz="1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>
              <a:off x="2318322" y="2073662"/>
              <a:ext cx="725422" cy="43200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19050">
              <a:noFill/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fr-FR" sz="1100" dirty="0" smtClean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Sleep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fr-FR" sz="1100" dirty="0" smtClean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slot</a:t>
              </a:r>
              <a:r>
                <a:rPr lang="en-GB" altLang="fr-FR" sz="1200" dirty="0" smtClean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 </a:t>
              </a:r>
              <a:r>
                <a:rPr lang="en-GB" altLang="fr-FR" sz="800" dirty="0" smtClean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(3 h)</a:t>
              </a:r>
              <a:endParaRPr lang="en-GB" altLang="fr-FR" sz="11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68" name="Line 67"/>
            <p:cNvSpPr>
              <a:spLocks noChangeShapeType="1"/>
            </p:cNvSpPr>
            <p:nvPr/>
          </p:nvSpPr>
          <p:spPr bwMode="auto">
            <a:xfrm flipH="1" flipV="1">
              <a:off x="1437553" y="2668305"/>
              <a:ext cx="0" cy="2144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/>
              <a:tailEnd type="triangl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fr-FR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69" name="Text Box 70"/>
            <p:cNvSpPr txBox="1">
              <a:spLocks noChangeArrowheads="1"/>
            </p:cNvSpPr>
            <p:nvPr/>
          </p:nvSpPr>
          <p:spPr bwMode="auto">
            <a:xfrm>
              <a:off x="1309064" y="2836677"/>
              <a:ext cx="1105548" cy="369332"/>
            </a:xfrm>
            <a:prstGeom prst="rect">
              <a:avLst/>
            </a:prstGeom>
            <a:solidFill>
              <a:srgbClr val="354152"/>
            </a:solidFill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  <a:extLst/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fr-FR" sz="900" dirty="0" smtClean="0">
                  <a:solidFill>
                    <a:schemeClr val="bg1"/>
                  </a:solidFill>
                  <a:latin typeface="Roboto" pitchFamily="2" charset="0"/>
                  <a:ea typeface="Roboto" pitchFamily="2" charset="0"/>
                  <a:cs typeface="Arial" panose="020B0604020202020204" pitchFamily="34" charset="0"/>
                </a:rPr>
                <a:t>Cognitive and personality tests</a:t>
              </a:r>
              <a:endParaRPr lang="en-GB" altLang="fr-FR" sz="900" dirty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243674" y="1376772"/>
              <a:ext cx="72570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NIGHT</a:t>
              </a:r>
              <a:endParaRPr lang="en-US" sz="9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80" name="Rectangle 76"/>
            <p:cNvSpPr>
              <a:spLocks noChangeArrowheads="1"/>
            </p:cNvSpPr>
            <p:nvPr/>
          </p:nvSpPr>
          <p:spPr bwMode="auto">
            <a:xfrm>
              <a:off x="1243046" y="1115161"/>
              <a:ext cx="7109375" cy="248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r-FR" altLang="fr-FR" sz="180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78" name="ZoneTexte 77"/>
            <p:cNvSpPr txBox="1"/>
            <p:nvPr/>
          </p:nvSpPr>
          <p:spPr>
            <a:xfrm>
              <a:off x="3118755" y="1376772"/>
              <a:ext cx="72570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Roboto Medium" panose="02000000000000000000" pitchFamily="2" charset="0"/>
                  <a:ea typeface="Roboto Medium" panose="02000000000000000000" pitchFamily="2" charset="0"/>
                </a:rPr>
                <a:t>DAY</a:t>
              </a:r>
              <a:endParaRPr lang="en-US" sz="900" dirty="0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31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Line 13"/>
          <p:cNvSpPr>
            <a:spLocks noChangeShapeType="1"/>
          </p:cNvSpPr>
          <p:nvPr/>
        </p:nvSpPr>
        <p:spPr bwMode="auto">
          <a:xfrm>
            <a:off x="3312248" y="2504100"/>
            <a:ext cx="349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>
              <a:latin typeface="Roboto" pitchFamily="2" charset="0"/>
              <a:ea typeface="Roboto" pitchFamily="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49346" y="1376772"/>
            <a:ext cx="2181097" cy="2305706"/>
          </a:xfrm>
          <a:prstGeom prst="rect">
            <a:avLst/>
          </a:prstGeom>
          <a:solidFill>
            <a:srgbClr val="0D0D0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sp>
        <p:nvSpPr>
          <p:cNvPr id="157" name="Text Box 17"/>
          <p:cNvSpPr txBox="1">
            <a:spLocks noChangeArrowheads="1"/>
          </p:cNvSpPr>
          <p:nvPr/>
        </p:nvSpPr>
        <p:spPr bwMode="auto">
          <a:xfrm>
            <a:off x="469127" y="1768877"/>
            <a:ext cx="44114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1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8pm</a:t>
            </a:r>
          </a:p>
        </p:txBody>
      </p:sp>
      <p:sp>
        <p:nvSpPr>
          <p:cNvPr id="158" name="Text Box 18"/>
          <p:cNvSpPr txBox="1">
            <a:spLocks noChangeArrowheads="1"/>
          </p:cNvSpPr>
          <p:nvPr/>
        </p:nvSpPr>
        <p:spPr bwMode="auto">
          <a:xfrm>
            <a:off x="1439652" y="1768877"/>
            <a:ext cx="4395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1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5am</a:t>
            </a:r>
          </a:p>
        </p:txBody>
      </p:sp>
      <p:sp>
        <p:nvSpPr>
          <p:cNvPr id="160" name="Text Box 21"/>
          <p:cNvSpPr txBox="1">
            <a:spLocks noChangeArrowheads="1"/>
          </p:cNvSpPr>
          <p:nvPr/>
        </p:nvSpPr>
        <p:spPr bwMode="auto">
          <a:xfrm>
            <a:off x="2195736" y="1768877"/>
            <a:ext cx="4395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1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8am</a:t>
            </a:r>
          </a:p>
        </p:txBody>
      </p:sp>
      <p:sp>
        <p:nvSpPr>
          <p:cNvPr id="181" name="Text Box 79"/>
          <p:cNvSpPr txBox="1">
            <a:spLocks noChangeArrowheads="1"/>
          </p:cNvSpPr>
          <p:nvPr/>
        </p:nvSpPr>
        <p:spPr bwMode="auto">
          <a:xfrm>
            <a:off x="450077" y="1099778"/>
            <a:ext cx="2180680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fr-FR" sz="1200" spc="100" dirty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Sleep </a:t>
            </a:r>
            <a:r>
              <a:rPr lang="en-GB" altLang="fr-FR" sz="1200" spc="1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Unit</a:t>
            </a:r>
            <a:endParaRPr lang="en-GB" altLang="fr-FR" sz="1200" spc="10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182" name="Text Box 80"/>
          <p:cNvSpPr txBox="1">
            <a:spLocks noChangeArrowheads="1"/>
          </p:cNvSpPr>
          <p:nvPr/>
        </p:nvSpPr>
        <p:spPr bwMode="auto">
          <a:xfrm>
            <a:off x="2630757" y="1099776"/>
            <a:ext cx="5724000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fr-FR" sz="1200" spc="1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Neuroimaging </a:t>
            </a:r>
            <a:r>
              <a:rPr lang="en-GB" altLang="fr-FR" sz="1200" spc="100" dirty="0" err="1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Center</a:t>
            </a:r>
            <a:endParaRPr lang="en-GB" altLang="fr-FR" sz="1200" spc="100" dirty="0"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180" name="Rectangle 76"/>
          <p:cNvSpPr>
            <a:spLocks noChangeArrowheads="1"/>
          </p:cNvSpPr>
          <p:nvPr/>
        </p:nvSpPr>
        <p:spPr bwMode="auto">
          <a:xfrm>
            <a:off x="446628" y="1099776"/>
            <a:ext cx="7920000" cy="259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800">
              <a:latin typeface="Roboto" pitchFamily="2" charset="0"/>
              <a:ea typeface="Roboto" pitchFamily="2" charset="0"/>
            </a:endParaRPr>
          </a:p>
        </p:txBody>
      </p:sp>
      <p:sp>
        <p:nvSpPr>
          <p:cNvPr id="67" name="Rectangle 37"/>
          <p:cNvSpPr>
            <a:spLocks noChangeArrowheads="1"/>
          </p:cNvSpPr>
          <p:nvPr/>
        </p:nvSpPr>
        <p:spPr bwMode="auto">
          <a:xfrm>
            <a:off x="469126" y="2220840"/>
            <a:ext cx="970525" cy="43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11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Partial sleep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11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deprivation</a:t>
            </a:r>
            <a:endParaRPr lang="en-GB" altLang="fr-FR" sz="11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67" name="Rectangle 37"/>
          <p:cNvSpPr>
            <a:spLocks noChangeArrowheads="1"/>
          </p:cNvSpPr>
          <p:nvPr/>
        </p:nvSpPr>
        <p:spPr bwMode="auto">
          <a:xfrm>
            <a:off x="1548026" y="2219504"/>
            <a:ext cx="1006616" cy="43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fr-FR" sz="1200" b="1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Sleep slot</a:t>
            </a:r>
            <a:r>
              <a:rPr lang="en-GB" altLang="fr-FR" sz="1400" b="1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GB" altLang="fr-FR" sz="8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(3 h)</a:t>
            </a:r>
            <a:endParaRPr lang="en-GB" altLang="fr-FR" sz="11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0" name="Text Box 21"/>
          <p:cNvSpPr txBox="1">
            <a:spLocks noChangeArrowheads="1"/>
          </p:cNvSpPr>
          <p:nvPr/>
        </p:nvSpPr>
        <p:spPr bwMode="auto">
          <a:xfrm>
            <a:off x="2669727" y="1775605"/>
            <a:ext cx="51328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1000" dirty="0" smtClean="0">
                <a:latin typeface="Roboto" pitchFamily="2" charset="0"/>
                <a:ea typeface="Roboto" pitchFamily="2" charset="0"/>
              </a:rPr>
              <a:t>12pm</a:t>
            </a:r>
            <a:endParaRPr lang="en-GB" altLang="fr-FR" sz="1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02" name="Line 13"/>
          <p:cNvSpPr>
            <a:spLocks noChangeShapeType="1"/>
          </p:cNvSpPr>
          <p:nvPr/>
        </p:nvSpPr>
        <p:spPr bwMode="auto">
          <a:xfrm>
            <a:off x="6851647" y="2504100"/>
            <a:ext cx="133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>
              <a:latin typeface="Roboto" pitchFamily="2" charset="0"/>
              <a:ea typeface="Roboto" pitchFamily="2" charset="0"/>
            </a:endParaRPr>
          </a:p>
        </p:txBody>
      </p:sp>
      <p:sp>
        <p:nvSpPr>
          <p:cNvPr id="105" name="Rectangle 33"/>
          <p:cNvSpPr>
            <a:spLocks noChangeArrowheads="1"/>
          </p:cNvSpPr>
          <p:nvPr/>
        </p:nvSpPr>
        <p:spPr bwMode="auto">
          <a:xfrm>
            <a:off x="3407782" y="2218350"/>
            <a:ext cx="323850" cy="430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fr-FR" sz="1050" b="1" dirty="0">
                <a:latin typeface="Roboto" pitchFamily="2" charset="0"/>
                <a:ea typeface="Roboto" pitchFamily="2" charset="0"/>
              </a:rPr>
              <a:t>DST</a:t>
            </a:r>
            <a:r>
              <a:rPr lang="en-GB" altLang="fr-FR" sz="1050" b="1" baseline="-25000" dirty="0">
                <a:latin typeface="Roboto" pitchFamily="2" charset="0"/>
                <a:ea typeface="Roboto" pitchFamily="2" charset="0"/>
              </a:rPr>
              <a:t>1</a:t>
            </a:r>
          </a:p>
        </p:txBody>
      </p:sp>
      <p:sp>
        <p:nvSpPr>
          <p:cNvPr id="106" name="Rectangle 35"/>
          <p:cNvSpPr>
            <a:spLocks noChangeArrowheads="1"/>
          </p:cNvSpPr>
          <p:nvPr/>
        </p:nvSpPr>
        <p:spPr bwMode="auto">
          <a:xfrm>
            <a:off x="3811606" y="2216763"/>
            <a:ext cx="323850" cy="430212"/>
          </a:xfrm>
          <a:prstGeom prst="rect">
            <a:avLst/>
          </a:prstGeom>
          <a:pattFill prst="pct50">
            <a:fgClr>
              <a:schemeClr val="bg2">
                <a:lumMod val="10000"/>
              </a:schemeClr>
            </a:fgClr>
            <a:bgClr>
              <a:schemeClr val="bg2">
                <a:lumMod val="50000"/>
              </a:schemeClr>
            </a:bgClr>
          </a:patt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fr-FR" sz="11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RS</a:t>
            </a:r>
            <a:r>
              <a:rPr lang="en-GB" altLang="fr-FR" sz="1100" b="1" baseline="-25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1</a:t>
            </a:r>
          </a:p>
        </p:txBody>
      </p:sp>
      <p:sp>
        <p:nvSpPr>
          <p:cNvPr id="107" name="Rectangle 36"/>
          <p:cNvSpPr>
            <a:spLocks noChangeArrowheads="1"/>
          </p:cNvSpPr>
          <p:nvPr/>
        </p:nvSpPr>
        <p:spPr bwMode="auto">
          <a:xfrm>
            <a:off x="4231376" y="2216763"/>
            <a:ext cx="1153592" cy="430212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fr-FR" sz="1200" b="1" dirty="0" smtClean="0">
                <a:solidFill>
                  <a:schemeClr val="bg2">
                    <a:lumMod val="10000"/>
                  </a:schemeClr>
                </a:solidFill>
                <a:latin typeface="Roboto" pitchFamily="2" charset="0"/>
                <a:ea typeface="Roboto" pitchFamily="2" charset="0"/>
              </a:rPr>
              <a:t>Nap slot </a:t>
            </a:r>
            <a:r>
              <a:rPr lang="en-GB" altLang="fr-FR" sz="800" dirty="0" smtClean="0">
                <a:solidFill>
                  <a:schemeClr val="bg2">
                    <a:lumMod val="10000"/>
                  </a:schemeClr>
                </a:solidFill>
                <a:latin typeface="Roboto" pitchFamily="2" charset="0"/>
                <a:ea typeface="Roboto" pitchFamily="2" charset="0"/>
              </a:rPr>
              <a:t>(</a:t>
            </a:r>
            <a:r>
              <a:rPr lang="en-GB" altLang="fr-FR" sz="800" dirty="0" smtClean="0">
                <a:latin typeface="Roboto" pitchFamily="2" charset="0"/>
                <a:ea typeface="Roboto" pitchFamily="2" charset="0"/>
              </a:rPr>
              <a:t>40 min)</a:t>
            </a:r>
            <a:endParaRPr lang="en-GB" altLang="fr-FR" sz="800" dirty="0">
              <a:solidFill>
                <a:schemeClr val="bg2">
                  <a:lumMod val="1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08" name="Rectangle 38"/>
          <p:cNvSpPr>
            <a:spLocks noChangeArrowheads="1"/>
          </p:cNvSpPr>
          <p:nvPr/>
        </p:nvSpPr>
        <p:spPr bwMode="auto">
          <a:xfrm>
            <a:off x="5868508" y="2216763"/>
            <a:ext cx="323850" cy="4302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fr-FR" sz="1050" b="1" dirty="0">
                <a:latin typeface="Roboto" pitchFamily="2" charset="0"/>
                <a:ea typeface="Roboto" pitchFamily="2" charset="0"/>
              </a:rPr>
              <a:t>DST</a:t>
            </a:r>
            <a:r>
              <a:rPr lang="en-GB" altLang="fr-FR" sz="1050" b="1" baseline="-25000" dirty="0">
                <a:latin typeface="Roboto" pitchFamily="2" charset="0"/>
                <a:ea typeface="Roboto" pitchFamily="2" charset="0"/>
              </a:rPr>
              <a:t>2</a:t>
            </a:r>
          </a:p>
        </p:txBody>
      </p:sp>
      <p:sp>
        <p:nvSpPr>
          <p:cNvPr id="109" name="Rectangle 39"/>
          <p:cNvSpPr>
            <a:spLocks noChangeArrowheads="1"/>
          </p:cNvSpPr>
          <p:nvPr/>
        </p:nvSpPr>
        <p:spPr bwMode="auto">
          <a:xfrm>
            <a:off x="5483495" y="2216763"/>
            <a:ext cx="323850" cy="430212"/>
          </a:xfrm>
          <a:prstGeom prst="rect">
            <a:avLst/>
          </a:prstGeom>
          <a:pattFill prst="pct50">
            <a:fgClr>
              <a:schemeClr val="bg2">
                <a:lumMod val="10000"/>
              </a:schemeClr>
            </a:fgClr>
            <a:bgClr>
              <a:schemeClr val="bg2">
                <a:lumMod val="50000"/>
              </a:schemeClr>
            </a:bgClr>
          </a:patt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fr-FR" sz="11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RS</a:t>
            </a:r>
            <a:r>
              <a:rPr lang="en-GB" altLang="fr-FR" sz="1100" b="1" baseline="-25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2</a:t>
            </a:r>
          </a:p>
        </p:txBody>
      </p:sp>
      <p:sp>
        <p:nvSpPr>
          <p:cNvPr id="110" name="Rectangle 46"/>
          <p:cNvSpPr>
            <a:spLocks noChangeArrowheads="1"/>
          </p:cNvSpPr>
          <p:nvPr/>
        </p:nvSpPr>
        <p:spPr bwMode="auto">
          <a:xfrm>
            <a:off x="7248856" y="2216763"/>
            <a:ext cx="323850" cy="4302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fr-FR" sz="1050" b="1" dirty="0">
                <a:latin typeface="Roboto" pitchFamily="2" charset="0"/>
                <a:ea typeface="Roboto" pitchFamily="2" charset="0"/>
              </a:rPr>
              <a:t>DST</a:t>
            </a:r>
            <a:r>
              <a:rPr lang="en-GB" altLang="fr-FR" sz="1050" b="1" baseline="-25000" dirty="0">
                <a:latin typeface="Roboto" pitchFamily="2" charset="0"/>
                <a:ea typeface="Roboto" pitchFamily="2" charset="0"/>
              </a:rPr>
              <a:t>3</a:t>
            </a:r>
          </a:p>
        </p:txBody>
      </p:sp>
      <p:sp>
        <p:nvSpPr>
          <p:cNvPr id="111" name="Rectangle 47"/>
          <p:cNvSpPr>
            <a:spLocks noChangeArrowheads="1"/>
          </p:cNvSpPr>
          <p:nvPr/>
        </p:nvSpPr>
        <p:spPr bwMode="auto">
          <a:xfrm>
            <a:off x="6843811" y="2216763"/>
            <a:ext cx="323850" cy="430212"/>
          </a:xfrm>
          <a:prstGeom prst="rect">
            <a:avLst/>
          </a:prstGeom>
          <a:pattFill prst="pct50">
            <a:fgClr>
              <a:schemeClr val="bg2">
                <a:lumMod val="10000"/>
              </a:schemeClr>
            </a:fgClr>
            <a:bgClr>
              <a:schemeClr val="bg2">
                <a:lumMod val="50000"/>
              </a:schemeClr>
            </a:bgClr>
          </a:patt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fr-FR" sz="11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RS</a:t>
            </a:r>
            <a:r>
              <a:rPr lang="en-GB" altLang="fr-FR" sz="1100" b="1" baseline="-25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3</a:t>
            </a:r>
          </a:p>
        </p:txBody>
      </p:sp>
      <p:sp>
        <p:nvSpPr>
          <p:cNvPr id="114" name="Text Box 53"/>
          <p:cNvSpPr txBox="1">
            <a:spLocks noChangeArrowheads="1"/>
          </p:cNvSpPr>
          <p:nvPr/>
        </p:nvSpPr>
        <p:spPr bwMode="auto">
          <a:xfrm>
            <a:off x="5375483" y="1958472"/>
            <a:ext cx="67037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900" dirty="0" smtClean="0">
                <a:latin typeface="Roboto" pitchFamily="2" charset="0"/>
                <a:ea typeface="Roboto" pitchFamily="2" charset="0"/>
              </a:rPr>
              <a:t>Post-nap</a:t>
            </a:r>
            <a:endParaRPr lang="en-GB" altLang="fr-FR" sz="7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21" name="Rectangle 33"/>
          <p:cNvSpPr>
            <a:spLocks noChangeArrowheads="1"/>
          </p:cNvSpPr>
          <p:nvPr/>
        </p:nvSpPr>
        <p:spPr bwMode="auto">
          <a:xfrm>
            <a:off x="7650669" y="2219504"/>
            <a:ext cx="323850" cy="429059"/>
          </a:xfrm>
          <a:prstGeom prst="rect">
            <a:avLst/>
          </a:prstGeom>
          <a:pattFill prst="pct50">
            <a:fgClr>
              <a:schemeClr val="bg2">
                <a:lumMod val="50000"/>
              </a:schemeClr>
            </a:fgClr>
            <a:bgClr>
              <a:schemeClr val="bg2">
                <a:lumMod val="90000"/>
              </a:schemeClr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fr-FR" sz="1100" b="1" dirty="0">
                <a:latin typeface="Roboto" pitchFamily="2" charset="0"/>
                <a:ea typeface="Roboto" pitchFamily="2" charset="0"/>
              </a:rPr>
              <a:t>T1</a:t>
            </a:r>
            <a:endParaRPr lang="en-GB" altLang="fr-FR" sz="1100" b="1" baseline="-25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24" name="Text Box 53"/>
          <p:cNvSpPr txBox="1">
            <a:spLocks noChangeArrowheads="1"/>
          </p:cNvSpPr>
          <p:nvPr/>
        </p:nvSpPr>
        <p:spPr bwMode="auto">
          <a:xfrm>
            <a:off x="3800605" y="2680713"/>
            <a:ext cx="40267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700" i="1" dirty="0" smtClean="0">
                <a:latin typeface="Roboto" pitchFamily="2" charset="0"/>
                <a:ea typeface="Roboto" pitchFamily="2" charset="0"/>
              </a:rPr>
              <a:t>6 min</a:t>
            </a:r>
            <a:endParaRPr lang="en-GB" altLang="fr-FR" sz="700" i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36" name="Text Box 53"/>
          <p:cNvSpPr txBox="1">
            <a:spLocks noChangeArrowheads="1"/>
          </p:cNvSpPr>
          <p:nvPr/>
        </p:nvSpPr>
        <p:spPr bwMode="auto">
          <a:xfrm>
            <a:off x="3382557" y="2683884"/>
            <a:ext cx="40267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700" i="1" dirty="0" smtClean="0">
                <a:latin typeface="Roboto" pitchFamily="2" charset="0"/>
                <a:ea typeface="Roboto" pitchFamily="2" charset="0"/>
              </a:rPr>
              <a:t>2 min</a:t>
            </a:r>
            <a:endParaRPr lang="en-GB" altLang="fr-FR" sz="700" i="1" dirty="0"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7625710" y="2672259"/>
            <a:ext cx="402674" cy="200055"/>
            <a:chOff x="7712570" y="3030028"/>
            <a:chExt cx="402674" cy="200055"/>
          </a:xfrm>
        </p:grpSpPr>
        <p:sp>
          <p:nvSpPr>
            <p:cNvPr id="137" name="Line 50"/>
            <p:cNvSpPr>
              <a:spLocks noChangeShapeType="1"/>
            </p:cNvSpPr>
            <p:nvPr/>
          </p:nvSpPr>
          <p:spPr bwMode="auto">
            <a:xfrm flipV="1">
              <a:off x="7747271" y="3068960"/>
              <a:ext cx="32385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38" name="Text Box 53"/>
            <p:cNvSpPr txBox="1">
              <a:spLocks noChangeArrowheads="1"/>
            </p:cNvSpPr>
            <p:nvPr/>
          </p:nvSpPr>
          <p:spPr bwMode="auto">
            <a:xfrm>
              <a:off x="7712570" y="3030028"/>
              <a:ext cx="402674" cy="200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fr-FR" sz="700" i="1" dirty="0" smtClean="0">
                  <a:latin typeface="Roboto" pitchFamily="2" charset="0"/>
                  <a:ea typeface="Roboto" pitchFamily="2" charset="0"/>
                </a:rPr>
                <a:t>8 min</a:t>
              </a:r>
              <a:endParaRPr lang="en-GB" altLang="fr-FR" sz="700" i="1" dirty="0">
                <a:latin typeface="Roboto" pitchFamily="2" charset="0"/>
                <a:ea typeface="Roboto" pitchFamily="2" charset="0"/>
              </a:endParaRPr>
            </a:p>
          </p:txBody>
        </p:sp>
      </p:grpSp>
      <p:sp>
        <p:nvSpPr>
          <p:cNvPr id="143" name="Text Box 53"/>
          <p:cNvSpPr txBox="1">
            <a:spLocks noChangeArrowheads="1"/>
          </p:cNvSpPr>
          <p:nvPr/>
        </p:nvSpPr>
        <p:spPr bwMode="auto">
          <a:xfrm>
            <a:off x="3325359" y="1960914"/>
            <a:ext cx="6062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900" dirty="0" smtClean="0">
                <a:latin typeface="Roboto" pitchFamily="2" charset="0"/>
                <a:ea typeface="Roboto" pitchFamily="2" charset="0"/>
              </a:rPr>
              <a:t>Pre-nap</a:t>
            </a:r>
            <a:endParaRPr lang="en-GB" altLang="fr-FR" sz="7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1" name="Text Box 21"/>
          <p:cNvSpPr txBox="1">
            <a:spLocks noChangeArrowheads="1"/>
          </p:cNvSpPr>
          <p:nvPr/>
        </p:nvSpPr>
        <p:spPr bwMode="auto">
          <a:xfrm>
            <a:off x="3311860" y="1768877"/>
            <a:ext cx="44114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1000" dirty="0" smtClean="0">
                <a:latin typeface="Roboto" pitchFamily="2" charset="0"/>
                <a:ea typeface="Roboto" pitchFamily="2" charset="0"/>
              </a:rPr>
              <a:t>1pm</a:t>
            </a:r>
            <a:endParaRPr lang="en-GB" altLang="fr-FR" sz="1000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6226348" y="2431869"/>
            <a:ext cx="468000" cy="0"/>
          </a:xfrm>
          <a:prstGeom prst="straightConnector1">
            <a:avLst/>
          </a:prstGeom>
          <a:ln w="9525">
            <a:solidFill>
              <a:schemeClr val="tx2">
                <a:lumMod val="95000"/>
                <a:lumOff val="5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 Box 53"/>
          <p:cNvSpPr txBox="1">
            <a:spLocks noChangeArrowheads="1"/>
          </p:cNvSpPr>
          <p:nvPr/>
        </p:nvSpPr>
        <p:spPr bwMode="auto">
          <a:xfrm>
            <a:off x="6313719" y="2279195"/>
            <a:ext cx="530092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fr-FR" sz="700" dirty="0" smtClean="0">
                <a:latin typeface="Roboto" pitchFamily="2" charset="0"/>
                <a:ea typeface="Roboto" pitchFamily="2" charset="0"/>
              </a:rPr>
              <a:t>15 min</a:t>
            </a:r>
            <a:endParaRPr lang="en-GB" altLang="fr-FR" sz="7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93" name="Line 13"/>
          <p:cNvSpPr>
            <a:spLocks noChangeShapeType="1"/>
          </p:cNvSpPr>
          <p:nvPr/>
        </p:nvSpPr>
        <p:spPr bwMode="auto">
          <a:xfrm>
            <a:off x="2807876" y="2504100"/>
            <a:ext cx="648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>
              <a:latin typeface="Roboto" pitchFamily="2" charset="0"/>
              <a:ea typeface="Roboto" pitchFamily="2" charset="0"/>
            </a:endParaRPr>
          </a:p>
        </p:txBody>
      </p:sp>
      <p:sp>
        <p:nvSpPr>
          <p:cNvPr id="123" name="Line 50"/>
          <p:cNvSpPr>
            <a:spLocks noChangeShapeType="1"/>
          </p:cNvSpPr>
          <p:nvPr/>
        </p:nvSpPr>
        <p:spPr bwMode="auto">
          <a:xfrm flipV="1">
            <a:off x="3828796" y="2717574"/>
            <a:ext cx="323850" cy="0"/>
          </a:xfrm>
          <a:prstGeom prst="line">
            <a:avLst/>
          </a:prstGeom>
          <a:ln w="635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fr-FR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35" name="Line 50"/>
          <p:cNvSpPr>
            <a:spLocks noChangeShapeType="1"/>
          </p:cNvSpPr>
          <p:nvPr/>
        </p:nvSpPr>
        <p:spPr bwMode="auto">
          <a:xfrm flipV="1">
            <a:off x="3414449" y="2717574"/>
            <a:ext cx="32385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5" name="Line 67"/>
          <p:cNvSpPr>
            <a:spLocks noChangeShapeType="1"/>
          </p:cNvSpPr>
          <p:nvPr/>
        </p:nvSpPr>
        <p:spPr bwMode="auto">
          <a:xfrm flipH="1" flipV="1">
            <a:off x="2843808" y="2756354"/>
            <a:ext cx="0" cy="214468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fr-FR">
              <a:latin typeface="Roboto" pitchFamily="2" charset="0"/>
              <a:ea typeface="Roboto" pitchFamily="2" charset="0"/>
            </a:endParaRPr>
          </a:p>
        </p:txBody>
      </p:sp>
      <p:sp>
        <p:nvSpPr>
          <p:cNvPr id="76" name="Text Box 70"/>
          <p:cNvSpPr txBox="1">
            <a:spLocks noChangeArrowheads="1"/>
          </p:cNvSpPr>
          <p:nvPr/>
        </p:nvSpPr>
        <p:spPr bwMode="auto">
          <a:xfrm>
            <a:off x="2715319" y="2924726"/>
            <a:ext cx="77525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9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EEG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9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i</a:t>
            </a:r>
            <a:r>
              <a:rPr lang="en-GB" altLang="fr-FR" sz="9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nstallation</a:t>
            </a:r>
            <a:endParaRPr lang="en-GB" altLang="fr-FR" sz="900" dirty="0"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113" name="Line 67"/>
          <p:cNvSpPr>
            <a:spLocks noChangeShapeType="1"/>
          </p:cNvSpPr>
          <p:nvPr/>
        </p:nvSpPr>
        <p:spPr bwMode="auto">
          <a:xfrm flipH="1" flipV="1">
            <a:off x="5392143" y="2744924"/>
            <a:ext cx="0" cy="214468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fr-FR">
              <a:latin typeface="Roboto" pitchFamily="2" charset="0"/>
              <a:ea typeface="Roboto" pitchFamily="2" charset="0"/>
            </a:endParaRPr>
          </a:p>
        </p:txBody>
      </p:sp>
      <p:sp>
        <p:nvSpPr>
          <p:cNvPr id="122" name="Text Box 70"/>
          <p:cNvSpPr txBox="1">
            <a:spLocks noChangeArrowheads="1"/>
          </p:cNvSpPr>
          <p:nvPr/>
        </p:nvSpPr>
        <p:spPr bwMode="auto">
          <a:xfrm>
            <a:off x="4689240" y="2926326"/>
            <a:ext cx="888705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9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Awakening in NREM sleep</a:t>
            </a:r>
            <a:endParaRPr lang="en-GB" altLang="fr-FR" sz="900" i="1" dirty="0"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117" name="Text Box 75"/>
          <p:cNvSpPr txBox="1">
            <a:spLocks noChangeArrowheads="1"/>
          </p:cNvSpPr>
          <p:nvPr/>
        </p:nvSpPr>
        <p:spPr bwMode="auto">
          <a:xfrm>
            <a:off x="7463297" y="3244914"/>
            <a:ext cx="8531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1000" dirty="0" smtClean="0">
                <a:latin typeface="Roboto" pitchFamily="2" charset="0"/>
                <a:ea typeface="Roboto" pitchFamily="2" charset="0"/>
              </a:rPr>
              <a:t>Functional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1000" dirty="0" smtClean="0">
                <a:latin typeface="Roboto" pitchFamily="2" charset="0"/>
                <a:ea typeface="Roboto" pitchFamily="2" charset="0"/>
              </a:rPr>
              <a:t>scans (T2*)</a:t>
            </a:r>
            <a:endParaRPr lang="en-GB" altLang="fr-FR" sz="1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83" name="Rectangle 47"/>
          <p:cNvSpPr>
            <a:spLocks noChangeArrowheads="1"/>
          </p:cNvSpPr>
          <p:nvPr/>
        </p:nvSpPr>
        <p:spPr bwMode="auto">
          <a:xfrm>
            <a:off x="7192834" y="3292542"/>
            <a:ext cx="252000" cy="324000"/>
          </a:xfrm>
          <a:prstGeom prst="rect">
            <a:avLst/>
          </a:prstGeom>
          <a:pattFill prst="pct50">
            <a:fgClr>
              <a:schemeClr val="bg2">
                <a:lumMod val="10000"/>
              </a:schemeClr>
            </a:fgClr>
            <a:bgClr>
              <a:schemeClr val="bg2">
                <a:lumMod val="50000"/>
              </a:schemeClr>
            </a:bgClr>
          </a:patt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fr-FR" sz="1600" baseline="-250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94" name="Line 67"/>
          <p:cNvSpPr>
            <a:spLocks noChangeShapeType="1"/>
          </p:cNvSpPr>
          <p:nvPr/>
        </p:nvSpPr>
        <p:spPr bwMode="auto">
          <a:xfrm flipH="1" flipV="1">
            <a:off x="663634" y="2753394"/>
            <a:ext cx="0" cy="21446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/>
            <a:tailEnd type="triangl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fr-FR">
              <a:latin typeface="Roboto" pitchFamily="2" charset="0"/>
              <a:ea typeface="Roboto" pitchFamily="2" charset="0"/>
            </a:endParaRPr>
          </a:p>
        </p:txBody>
      </p:sp>
      <p:sp>
        <p:nvSpPr>
          <p:cNvPr id="95" name="Text Box 70"/>
          <p:cNvSpPr txBox="1">
            <a:spLocks noChangeArrowheads="1"/>
          </p:cNvSpPr>
          <p:nvPr/>
        </p:nvSpPr>
        <p:spPr bwMode="auto">
          <a:xfrm>
            <a:off x="535145" y="2921766"/>
            <a:ext cx="684000" cy="369332"/>
          </a:xfrm>
          <a:prstGeom prst="rect">
            <a:avLst/>
          </a:prstGeom>
          <a:solidFill>
            <a:srgbClr val="3D3D3D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900" dirty="0" smtClean="0">
                <a:solidFill>
                  <a:schemeClr val="bg1">
                    <a:lumMod val="85000"/>
                  </a:schemeClr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900" dirty="0" smtClean="0">
                <a:solidFill>
                  <a:schemeClr val="bg1">
                    <a:lumMod val="85000"/>
                  </a:schemeClr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training</a:t>
            </a:r>
            <a:endParaRPr lang="en-GB" altLang="fr-FR" sz="900" dirty="0">
              <a:solidFill>
                <a:schemeClr val="bg1">
                  <a:lumMod val="85000"/>
                </a:schemeClr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69127" y="1376769"/>
            <a:ext cx="750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NIGHT</a:t>
            </a:r>
            <a:endParaRPr lang="en-US" sz="12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2634206" y="1371546"/>
            <a:ext cx="616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Roboto" pitchFamily="2" charset="0"/>
                <a:ea typeface="Roboto" pitchFamily="2" charset="0"/>
              </a:rPr>
              <a:t>DAY</a:t>
            </a:r>
            <a:endParaRPr lang="en-US" sz="1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627784" y="3465743"/>
            <a:ext cx="426268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Roboto" pitchFamily="2" charset="0"/>
                <a:ea typeface="Roboto" pitchFamily="2" charset="0"/>
              </a:rPr>
              <a:t>RS = Resting-State ; DST = Descending Subtraction Task ; T1 = Structural scan</a:t>
            </a:r>
            <a:endParaRPr lang="en-US" sz="9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34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7789</TotalTime>
  <Words>180</Words>
  <Application>Microsoft Office PowerPoint</Application>
  <PresentationFormat>Affichage à l'écran (4:3)</PresentationFormat>
  <Paragraphs>71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Roboto Light</vt:lpstr>
      <vt:lpstr>Roboto Medium</vt:lpstr>
      <vt:lpstr>Office Theme</vt:lpstr>
      <vt:lpstr>Présentation PowerPoint</vt:lpstr>
      <vt:lpstr>Présentation PowerPoint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</dc:creator>
  <cp:lastModifiedBy>Raphael Vallat</cp:lastModifiedBy>
  <cp:revision>2687</cp:revision>
  <dcterms:created xsi:type="dcterms:W3CDTF">2013-05-22T08:40:30Z</dcterms:created>
  <dcterms:modified xsi:type="dcterms:W3CDTF">2017-11-30T11:05:41Z</dcterms:modified>
</cp:coreProperties>
</file>