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39" userDrawn="1">
          <p15:clr>
            <a:srgbClr val="A4A3A4"/>
          </p15:clr>
        </p15:guide>
        <p15:guide id="2" orient="horz" pos="1351" userDrawn="1">
          <p15:clr>
            <a:srgbClr val="A4A3A4"/>
          </p15:clr>
        </p15:guide>
        <p15:guide id="3" orient="horz" pos="3220" userDrawn="1">
          <p15:clr>
            <a:srgbClr val="A4A3A4"/>
          </p15:clr>
        </p15:guide>
        <p15:guide id="4" orient="horz" pos="12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E8EBF0"/>
    <a:srgbClr val="DEE3EA"/>
    <a:srgbClr val="9CABC0"/>
    <a:srgbClr val="A6B3C6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6647" autoAdjust="0"/>
  </p:normalViewPr>
  <p:slideViewPr>
    <p:cSldViewPr snapToGrid="0" showGuides="1">
      <p:cViewPr>
        <p:scale>
          <a:sx n="100" d="100"/>
          <a:sy n="100" d="100"/>
        </p:scale>
        <p:origin x="1692" y="72"/>
      </p:cViewPr>
      <p:guideLst>
        <p:guide pos="3339"/>
        <p:guide orient="horz" pos="1351"/>
        <p:guide orient="horz" pos="322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36796-3BFE-4867-9ABD-08B4C222DE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2C82-51D9-4A92-8134-6523EF785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C82-51D9-4A92-8134-6523EF785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C82-51D9-4A92-8134-6523EF785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9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C82-51D9-4A92-8134-6523EF785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3A82-EC32-4B49-BF0B-8FC2564EDB6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184" y="1350328"/>
            <a:ext cx="1368000" cy="158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</a:t>
            </a:r>
          </a:p>
          <a:p>
            <a:pPr algn="ctr"/>
            <a:r>
              <a:rPr lang="en-US" sz="16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7554" y="1545646"/>
            <a:ext cx="1368000" cy="1224000"/>
          </a:xfrm>
          <a:prstGeom prst="rect">
            <a:avLst/>
          </a:prstGeom>
          <a:solidFill>
            <a:srgbClr val="9CABC0"/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 </a:t>
            </a:r>
            <a:r>
              <a:rPr lang="en-US" sz="16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Recall</a:t>
            </a:r>
            <a:endParaRPr lang="en-US" sz="16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214494" y="1748713"/>
            <a:ext cx="1368000" cy="792000"/>
          </a:xfrm>
          <a:prstGeom prst="roundRect">
            <a:avLst>
              <a:gd name="adj" fmla="val 0"/>
            </a:avLst>
          </a:prstGeom>
          <a:solidFill>
            <a:srgbClr val="E8EBF0"/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 </a:t>
            </a:r>
            <a:r>
              <a:rPr lang="en-US" sz="1600" b="1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Report</a:t>
            </a:r>
            <a:endParaRPr lang="en-US" sz="1600" b="1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226633" y="1684146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TRANSCRIPT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81686" y="2718884"/>
            <a:ext cx="48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E8EB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</a:t>
            </a:r>
            <a:endParaRPr lang="en-US" sz="800" dirty="0">
              <a:solidFill>
                <a:srgbClr val="E8EB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17359" y="154564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</a:t>
            </a:r>
          </a:p>
          <a:p>
            <a:pPr algn="ctr"/>
            <a:r>
              <a:rPr lang="en-US" sz="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ENCODING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842207" y="2036713"/>
            <a:ext cx="732893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 droite 16"/>
          <p:cNvSpPr/>
          <p:nvPr/>
        </p:nvSpPr>
        <p:spPr>
          <a:xfrm>
            <a:off x="4303577" y="2036713"/>
            <a:ext cx="732893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1714285" y="2374448"/>
            <a:ext cx="98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Forgetting</a:t>
            </a:r>
          </a:p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Reconstruction</a:t>
            </a:r>
          </a:p>
          <a:p>
            <a:pPr algn="ctr"/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Censorship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175654" y="2307981"/>
            <a:ext cx="98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 difficulties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441552" y="2554202"/>
            <a:ext cx="68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E8EB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Wake</a:t>
            </a:r>
            <a:endParaRPr lang="en-US" sz="800" dirty="0">
              <a:solidFill>
                <a:srgbClr val="E8EB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532731" y="1356011"/>
            <a:ext cx="5792538" cy="1875561"/>
            <a:chOff x="393685" y="1356011"/>
            <a:chExt cx="5792538" cy="1875561"/>
          </a:xfrm>
        </p:grpSpPr>
        <p:sp>
          <p:nvSpPr>
            <p:cNvPr id="5" name="Rectangle avec flèche vers la droite 4"/>
            <p:cNvSpPr/>
            <p:nvPr/>
          </p:nvSpPr>
          <p:spPr>
            <a:xfrm>
              <a:off x="393685" y="1356011"/>
              <a:ext cx="2224823" cy="1875561"/>
            </a:xfrm>
            <a:prstGeom prst="rightArrowCallout">
              <a:avLst>
                <a:gd name="adj1" fmla="val 17962"/>
                <a:gd name="adj2" fmla="val 18867"/>
                <a:gd name="adj3" fmla="val 16126"/>
                <a:gd name="adj4" fmla="val 5537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experience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avec flèche vers la droite 8"/>
            <p:cNvSpPr/>
            <p:nvPr/>
          </p:nvSpPr>
          <p:spPr>
            <a:xfrm>
              <a:off x="2618508" y="1545646"/>
              <a:ext cx="2224823" cy="1496290"/>
            </a:xfrm>
            <a:prstGeom prst="rightArrowCallout">
              <a:avLst>
                <a:gd name="adj1" fmla="val 16833"/>
                <a:gd name="adj2" fmla="val 18867"/>
                <a:gd name="adj3" fmla="val 20451"/>
                <a:gd name="adj4" fmla="val 5957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recall</a:t>
              </a:r>
              <a:endPara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843331" y="1759959"/>
              <a:ext cx="1342892" cy="1067664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report</a:t>
              </a:r>
              <a:endPara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670982" y="2124514"/>
              <a:ext cx="65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Memory </a:t>
              </a:r>
            </a:p>
            <a:p>
              <a:r>
                <a:rPr lang="en-US" sz="800" i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encoding</a:t>
              </a:r>
              <a:endParaRPr lang="en-US" sz="8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33756" y="2186069"/>
              <a:ext cx="8178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Transcription</a:t>
              </a:r>
              <a:endParaRPr lang="en-US" sz="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9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/>
          <p:cNvCxnSpPr/>
          <p:nvPr/>
        </p:nvCxnSpPr>
        <p:spPr>
          <a:xfrm flipH="1">
            <a:off x="3520867" y="2694551"/>
            <a:ext cx="803306" cy="170946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èche droite 3"/>
          <p:cNvSpPr/>
          <p:nvPr/>
        </p:nvSpPr>
        <p:spPr>
          <a:xfrm>
            <a:off x="2129277" y="3611421"/>
            <a:ext cx="2066711" cy="457200"/>
          </a:xfrm>
          <a:prstGeom prst="rightArrow">
            <a:avLst/>
          </a:prstGeom>
          <a:gradFill flip="none" rotWithShape="1">
            <a:gsLst>
              <a:gs pos="42000">
                <a:srgbClr val="222A35"/>
              </a:gs>
              <a:gs pos="100000">
                <a:srgbClr val="ADB9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834" y="2940021"/>
            <a:ext cx="1332000" cy="180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experience</a:t>
            </a:r>
            <a:endParaRPr lang="en-US" sz="16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1006" y="3121531"/>
            <a:ext cx="1332000" cy="14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recall</a:t>
            </a:r>
            <a:endParaRPr lang="en-US" sz="1600" dirty="0">
              <a:solidFill>
                <a:schemeClr val="tx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24851" y="3709216"/>
            <a:ext cx="207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Memory encoding</a:t>
            </a:r>
            <a:endParaRPr lang="en-US" sz="1100" i="1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092282" y="489005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9103" y="5270767"/>
            <a:ext cx="1618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Salience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Highly emotional and/or bizarre dreams will be better recalled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135012" y="2455266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96170" y="1614845"/>
            <a:ext cx="18776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Repression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Dreams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 are not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sufficiently disguised to pass the censor will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 entirely repressed and therefore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forgotten</a:t>
            </a:r>
            <a:endParaRPr lang="en-US" sz="900" i="1" dirty="0" smtClean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165791" y="3251421"/>
            <a:ext cx="0" cy="360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90727" y="1705290"/>
            <a:ext cx="1746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Stage-shift hypothesis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Better recall in REM sleep, which is functionally closer to wakefulness than NREM sleep</a:t>
            </a:r>
          </a:p>
          <a:p>
            <a:pPr algn="just"/>
            <a:r>
              <a:rPr lang="en-US" sz="1100" b="1" dirty="0" smtClean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Sleep inertia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Cognitive and memory abilities are impaired in the first minutes following awakening, especially from N3 sleep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323393" y="5001144"/>
            <a:ext cx="1786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Arousal-retrieval model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Encoding of dream content into long-term memory is possible if 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 period of wakefulness occur just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dreaming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content is salient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 interference occurs during the recall process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3165791" y="40440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253819" y="4424730"/>
            <a:ext cx="1800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memory trace remains so long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 there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(i.e. the dreamer must voluntary pay attention to the dream immediately after awakening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305244" y="2694551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40485" y="1991737"/>
            <a:ext cx="19321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Life-style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 and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thinner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boundaries result in higher dream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recall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5296698" y="46281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3973795" y="5435125"/>
            <a:ext cx="264009" cy="16237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6" idx="3"/>
          </p:cNvCxnSpPr>
          <p:nvPr/>
        </p:nvCxnSpPr>
        <p:spPr>
          <a:xfrm flipH="1">
            <a:off x="1918012" y="5597495"/>
            <a:ext cx="233299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174</Words>
  <Application>Microsoft Office PowerPoint</Application>
  <PresentationFormat>Format A4 (210 x 297 mm)</PresentationFormat>
  <Paragraphs>41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Open Sans Light</vt:lpstr>
      <vt:lpstr>Open Sans Semibold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141</cp:revision>
  <cp:lastPrinted>2017-09-13T16:26:27Z</cp:lastPrinted>
  <dcterms:created xsi:type="dcterms:W3CDTF">2017-08-10T09:13:42Z</dcterms:created>
  <dcterms:modified xsi:type="dcterms:W3CDTF">2017-10-25T21:39:33Z</dcterms:modified>
</cp:coreProperties>
</file>