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63" r:id="rId4"/>
    <p:sldId id="261" r:id="rId5"/>
    <p:sldId id="262" r:id="rId6"/>
    <p:sldId id="256" r:id="rId7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020" userDrawn="1">
          <p15:clr>
            <a:srgbClr val="A4A3A4"/>
          </p15:clr>
        </p15:guide>
        <p15:guide id="3" orient="horz" pos="777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7439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009900"/>
    <a:srgbClr val="EDEFF3"/>
    <a:srgbClr val="8A9CB4"/>
    <a:srgbClr val="9CABC0"/>
    <a:srgbClr val="607796"/>
    <a:srgbClr val="607596"/>
    <a:srgbClr val="B2BDCE"/>
    <a:srgbClr val="FFFFFF"/>
    <a:srgbClr val="465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6" autoAdjust="0"/>
    <p:restoredTop sz="95501" autoAdjust="0"/>
  </p:normalViewPr>
  <p:slideViewPr>
    <p:cSldViewPr snapToGrid="0" showGuides="1">
      <p:cViewPr>
        <p:scale>
          <a:sx n="232" d="100"/>
          <a:sy n="232" d="100"/>
        </p:scale>
        <p:origin x="-2244" y="-4668"/>
      </p:cViewPr>
      <p:guideLst>
        <p:guide orient="horz" pos="368"/>
        <p:guide pos="1020"/>
        <p:guide orient="horz" pos="777"/>
        <p:guide orient="horz" pos="1911"/>
        <p:guide pos="74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8" y="1122363"/>
            <a:ext cx="108001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8" y="3602038"/>
            <a:ext cx="1080015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365125"/>
            <a:ext cx="3105046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6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41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6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8"/>
            <a:ext cx="12420184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8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8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9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8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6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3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399" y="2241281"/>
            <a:ext cx="1368000" cy="158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</a:t>
            </a:r>
          </a:p>
          <a:p>
            <a:pPr algn="ctr"/>
            <a:r>
              <a:rPr lang="en-US" sz="1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Experience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5152" y="2345636"/>
            <a:ext cx="1368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Short-term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Memory</a:t>
            </a:r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73901" y="3609839"/>
            <a:ext cx="48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EDEF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Sleep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4032406" y="2927192"/>
            <a:ext cx="360000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èche droite 14"/>
          <p:cNvSpPr/>
          <p:nvPr/>
        </p:nvSpPr>
        <p:spPr>
          <a:xfrm>
            <a:off x="6086667" y="2925713"/>
            <a:ext cx="360000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6267910" y="3402162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665363" y="3901376"/>
            <a:ext cx="1229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Duration of awakenings</a:t>
            </a:r>
            <a:endParaRPr lang="en-US" sz="1050"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22016" y="2504888"/>
            <a:ext cx="1368000" cy="1044000"/>
          </a:xfrm>
          <a:prstGeom prst="rect">
            <a:avLst/>
          </a:prstGeom>
          <a:solidFill>
            <a:srgbClr val="9CABC0"/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 </a:t>
            </a:r>
            <a:r>
              <a:rPr lang="en-US" sz="16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Recall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9306016" y="3333444"/>
            <a:ext cx="68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222A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Wake</a:t>
            </a: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6257350" y="2241550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30567" y="1819540"/>
            <a:ext cx="12588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Encoding</a:t>
            </a:r>
          </a:p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interferences</a:t>
            </a:r>
            <a:endParaRPr lang="en-US" sz="105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6267910" y="436598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722162" y="4703104"/>
            <a:ext cx="10862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Brain </a:t>
            </a:r>
          </a:p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reactivity</a:t>
            </a:r>
            <a:endParaRPr lang="en-US" sz="1050"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534755" y="3550015"/>
            <a:ext cx="138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22A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Sleep-wake transition</a:t>
            </a:r>
            <a:endParaRPr lang="en-US" sz="800" dirty="0">
              <a:solidFill>
                <a:srgbClr val="222A3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196618" y="963043"/>
            <a:ext cx="204108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AGE, GENDER, PERSONALITY, INTEREST IN DREAMS, COGNITIVE ABILITIES</a:t>
            </a:r>
            <a:endParaRPr lang="en-US" sz="1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56" name="Connecteur droit avec flèche 55"/>
          <p:cNvCxnSpPr>
            <a:endCxn id="85" idx="0"/>
          </p:cNvCxnSpPr>
          <p:nvPr/>
        </p:nvCxnSpPr>
        <p:spPr>
          <a:xfrm flipH="1">
            <a:off x="4214955" y="1484313"/>
            <a:ext cx="286611" cy="34456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V="1">
            <a:off x="4211561" y="3402162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3464428" y="3901376"/>
            <a:ext cx="747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Sleep inertia</a:t>
            </a:r>
            <a:endParaRPr lang="en-US" sz="105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211561" y="3901376"/>
            <a:ext cx="747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Sleep</a:t>
            </a:r>
          </a:p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depth</a:t>
            </a:r>
            <a:endParaRPr lang="en-US" sz="105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4212357" y="2242462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622543" y="1828876"/>
            <a:ext cx="1184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Salience of dream content</a:t>
            </a:r>
            <a:endParaRPr lang="en-US" sz="1050"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rot="16200000" flipV="1">
            <a:off x="4212225" y="3983125"/>
            <a:ext cx="0" cy="25200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Imag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74" y="1589775"/>
            <a:ext cx="612000" cy="612000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16" y="3907900"/>
            <a:ext cx="612000" cy="612000"/>
          </a:xfrm>
          <a:prstGeom prst="rect">
            <a:avLst/>
          </a:prstGeom>
        </p:spPr>
      </p:pic>
      <p:sp>
        <p:nvSpPr>
          <p:cNvPr id="120" name="ZoneTexte 119"/>
          <p:cNvSpPr txBox="1"/>
          <p:nvPr/>
        </p:nvSpPr>
        <p:spPr>
          <a:xfrm>
            <a:off x="3423112" y="4714794"/>
            <a:ext cx="156294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DEFAULT NETWORK</a:t>
            </a:r>
          </a:p>
          <a:p>
            <a:pPr algn="ctr"/>
            <a:r>
              <a:rPr lang="en-US" sz="1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FUNCTIONING</a:t>
            </a:r>
            <a:endParaRPr lang="en-US" sz="1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24" name="Connecteur droit avec flèche 123"/>
          <p:cNvCxnSpPr/>
          <p:nvPr/>
        </p:nvCxnSpPr>
        <p:spPr>
          <a:xfrm flipV="1">
            <a:off x="3837995" y="436356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4933203" y="4915064"/>
            <a:ext cx="9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Groupe 134"/>
          <p:cNvGrpSpPr/>
          <p:nvPr/>
        </p:nvGrpSpPr>
        <p:grpSpPr>
          <a:xfrm>
            <a:off x="7733692" y="3911075"/>
            <a:ext cx="2298929" cy="845315"/>
            <a:chOff x="8060487" y="4139202"/>
            <a:chExt cx="2298929" cy="845315"/>
          </a:xfrm>
        </p:grpSpPr>
        <p:grpSp>
          <p:nvGrpSpPr>
            <p:cNvPr id="132" name="Groupe 131"/>
            <p:cNvGrpSpPr/>
            <p:nvPr/>
          </p:nvGrpSpPr>
          <p:grpSpPr>
            <a:xfrm>
              <a:off x="8060487" y="4139202"/>
              <a:ext cx="2298929" cy="845315"/>
              <a:chOff x="7950777" y="4056747"/>
              <a:chExt cx="2298929" cy="845315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7950777" y="4056747"/>
                <a:ext cx="2257754" cy="845315"/>
                <a:chOff x="8224417" y="3776041"/>
                <a:chExt cx="2227776" cy="845315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8224417" y="3776041"/>
                  <a:ext cx="2227776" cy="845315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5045" y="3994844"/>
                  <a:ext cx="216000" cy="216000"/>
                </a:xfrm>
                <a:prstGeom prst="rect">
                  <a:avLst/>
                </a:prstGeom>
              </p:spPr>
            </p:pic>
            <p:pic>
              <p:nvPicPr>
                <p:cNvPr id="44" name="Image 4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5045" y="4338081"/>
                  <a:ext cx="216000" cy="216000"/>
                </a:xfrm>
                <a:prstGeom prst="rect">
                  <a:avLst/>
                </a:prstGeom>
              </p:spPr>
            </p:pic>
          </p:grpSp>
          <p:sp>
            <p:nvSpPr>
              <p:cNvPr id="46" name="ZoneTexte 45"/>
              <p:cNvSpPr txBox="1"/>
              <p:nvPr/>
            </p:nvSpPr>
            <p:spPr>
              <a:xfrm>
                <a:off x="8163648" y="4268134"/>
                <a:ext cx="2072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Factors </a:t>
                </a:r>
                <a:r>
                  <a:rPr lang="en-US" sz="1000" b="1" dirty="0" smtClean="0"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promoting</a:t>
                </a:r>
                <a:r>
                  <a:rPr lang="en-US" sz="1000" dirty="0" smtClean="0"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0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dream recall</a:t>
                </a:r>
                <a:endPara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8163648" y="4611371"/>
                <a:ext cx="2086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Factors </a:t>
                </a:r>
                <a:r>
                  <a:rPr lang="en-US" sz="1000" b="1" dirty="0" smtClean="0">
                    <a:solidFill>
                      <a:srgbClr val="FF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preventing</a:t>
                </a:r>
                <a:r>
                  <a:rPr lang="en-US" sz="1000" b="1" dirty="0" smtClean="0"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0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dream recall</a:t>
                </a:r>
                <a:endPara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34" name="ZoneTexte 133"/>
            <p:cNvSpPr txBox="1"/>
            <p:nvPr/>
          </p:nvSpPr>
          <p:spPr>
            <a:xfrm>
              <a:off x="8060487" y="4139202"/>
              <a:ext cx="22577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LEGEND</a:t>
              </a:r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141" name="Connecteur en angle 140"/>
          <p:cNvCxnSpPr/>
          <p:nvPr/>
        </p:nvCxnSpPr>
        <p:spPr>
          <a:xfrm rot="10800000" flipV="1">
            <a:off x="2355156" y="1245484"/>
            <a:ext cx="1836000" cy="3672000"/>
          </a:xfrm>
          <a:prstGeom prst="bentConnector3">
            <a:avLst>
              <a:gd name="adj1" fmla="val 99997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endCxn id="39" idx="0"/>
          </p:cNvCxnSpPr>
          <p:nvPr/>
        </p:nvCxnSpPr>
        <p:spPr>
          <a:xfrm>
            <a:off x="5897350" y="1484313"/>
            <a:ext cx="362629" cy="3352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>
            <a:off x="2351754" y="4910958"/>
            <a:ext cx="11160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583584" y="2421713"/>
            <a:ext cx="1368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Long-term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Memory</a:t>
            </a:r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Flèche droite 49"/>
          <p:cNvSpPr/>
          <p:nvPr/>
        </p:nvSpPr>
        <p:spPr>
          <a:xfrm>
            <a:off x="8095210" y="2925281"/>
            <a:ext cx="360000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4572000" y="4375900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>
            <a:stCxn id="85" idx="3"/>
            <a:endCxn id="39" idx="1"/>
          </p:cNvCxnSpPr>
          <p:nvPr/>
        </p:nvCxnSpPr>
        <p:spPr>
          <a:xfrm flipV="1">
            <a:off x="4986833" y="2027289"/>
            <a:ext cx="1224849" cy="0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88399" y="2241281"/>
            <a:ext cx="1368000" cy="158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</a:t>
            </a:r>
          </a:p>
          <a:p>
            <a:pPr algn="ctr"/>
            <a:r>
              <a:rPr lang="en-US" sz="1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Experience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443" y="2333566"/>
            <a:ext cx="1368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Short-term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Memory</a:t>
            </a:r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73901" y="3609839"/>
            <a:ext cx="48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EDEF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Sleep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4034421" y="2927667"/>
            <a:ext cx="720000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èche droite 14"/>
          <p:cNvSpPr/>
          <p:nvPr/>
        </p:nvSpPr>
        <p:spPr>
          <a:xfrm>
            <a:off x="6478465" y="2925713"/>
            <a:ext cx="720000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6840479" y="3387414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220840" y="3901376"/>
            <a:ext cx="1229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Duration of awakenings</a:t>
            </a:r>
            <a:endParaRPr lang="en-US" sz="1050"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456501" y="2511281"/>
            <a:ext cx="1368000" cy="1044000"/>
          </a:xfrm>
          <a:prstGeom prst="rect">
            <a:avLst/>
          </a:prstGeom>
          <a:solidFill>
            <a:srgbClr val="9CABC0"/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 </a:t>
            </a:r>
            <a:r>
              <a:rPr lang="en-US" sz="16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Recall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0140501" y="3339837"/>
            <a:ext cx="68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222A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Wake</a:t>
            </a: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6838465" y="2241550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211682" y="1819540"/>
            <a:ext cx="12588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Encoding</a:t>
            </a:r>
          </a:p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interferences</a:t>
            </a:r>
            <a:endParaRPr lang="en-US" sz="105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6840479" y="436598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294731" y="4703104"/>
            <a:ext cx="10862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Brain </a:t>
            </a:r>
          </a:p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reactivity</a:t>
            </a:r>
            <a:endParaRPr lang="en-US" sz="1050"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911650" y="3557885"/>
            <a:ext cx="138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22A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Sleep-wake transition</a:t>
            </a:r>
            <a:endParaRPr lang="en-US" sz="800" dirty="0">
              <a:solidFill>
                <a:srgbClr val="222A3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521083" y="963043"/>
            <a:ext cx="204108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AGE, GENDER, PERSONALITY, INTEREST IN DREAMS, COGNITIVE ABILITIES</a:t>
            </a:r>
            <a:endParaRPr lang="en-US" sz="1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56" name="Connecteur droit avec flèche 55"/>
          <p:cNvCxnSpPr>
            <a:endCxn id="85" idx="0"/>
          </p:cNvCxnSpPr>
          <p:nvPr/>
        </p:nvCxnSpPr>
        <p:spPr>
          <a:xfrm flipH="1">
            <a:off x="4394421" y="1484313"/>
            <a:ext cx="286611" cy="34456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V="1">
            <a:off x="4391027" y="3387414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3643894" y="3901376"/>
            <a:ext cx="747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Sleep inertia</a:t>
            </a:r>
            <a:endParaRPr lang="en-US" sz="105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391027" y="3901376"/>
            <a:ext cx="747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Sleep</a:t>
            </a:r>
          </a:p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depth</a:t>
            </a:r>
            <a:endParaRPr lang="en-US" sz="105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4391823" y="2242462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802009" y="1828876"/>
            <a:ext cx="1184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Salience of dream content</a:t>
            </a:r>
            <a:endParaRPr lang="en-US" sz="1050"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rot="16200000" flipV="1">
            <a:off x="4384053" y="3965125"/>
            <a:ext cx="0" cy="28800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Imag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57" y="1589775"/>
            <a:ext cx="612000" cy="612000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049" y="3907900"/>
            <a:ext cx="612000" cy="612000"/>
          </a:xfrm>
          <a:prstGeom prst="rect">
            <a:avLst/>
          </a:prstGeom>
        </p:spPr>
      </p:pic>
      <p:sp>
        <p:nvSpPr>
          <p:cNvPr id="120" name="ZoneTexte 119"/>
          <p:cNvSpPr txBox="1"/>
          <p:nvPr/>
        </p:nvSpPr>
        <p:spPr>
          <a:xfrm>
            <a:off x="3602578" y="4704746"/>
            <a:ext cx="156294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DEFAULT NETWORK</a:t>
            </a:r>
          </a:p>
          <a:p>
            <a:pPr algn="ctr"/>
            <a:r>
              <a:rPr lang="en-US" sz="1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FUNCTIONING</a:t>
            </a:r>
            <a:endParaRPr lang="en-US" sz="1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24" name="Connecteur droit avec flèche 123"/>
          <p:cNvCxnSpPr/>
          <p:nvPr/>
        </p:nvCxnSpPr>
        <p:spPr>
          <a:xfrm flipV="1">
            <a:off x="4017461" y="436356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5155396" y="4915064"/>
            <a:ext cx="115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Groupe 134"/>
          <p:cNvGrpSpPr/>
          <p:nvPr/>
        </p:nvGrpSpPr>
        <p:grpSpPr>
          <a:xfrm>
            <a:off x="8032797" y="3911075"/>
            <a:ext cx="2298929" cy="845315"/>
            <a:chOff x="8060487" y="4139202"/>
            <a:chExt cx="2298929" cy="845315"/>
          </a:xfrm>
        </p:grpSpPr>
        <p:grpSp>
          <p:nvGrpSpPr>
            <p:cNvPr id="132" name="Groupe 131"/>
            <p:cNvGrpSpPr/>
            <p:nvPr/>
          </p:nvGrpSpPr>
          <p:grpSpPr>
            <a:xfrm>
              <a:off x="8060487" y="4139202"/>
              <a:ext cx="2298929" cy="845315"/>
              <a:chOff x="7950777" y="4056747"/>
              <a:chExt cx="2298929" cy="845315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7950777" y="4056747"/>
                <a:ext cx="2257754" cy="845315"/>
                <a:chOff x="8224417" y="3776041"/>
                <a:chExt cx="2227776" cy="845315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8224417" y="3776041"/>
                  <a:ext cx="2227776" cy="845315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5045" y="3994844"/>
                  <a:ext cx="216000" cy="216000"/>
                </a:xfrm>
                <a:prstGeom prst="rect">
                  <a:avLst/>
                </a:prstGeom>
              </p:spPr>
            </p:pic>
            <p:pic>
              <p:nvPicPr>
                <p:cNvPr id="44" name="Image 4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5045" y="4338081"/>
                  <a:ext cx="216000" cy="216000"/>
                </a:xfrm>
                <a:prstGeom prst="rect">
                  <a:avLst/>
                </a:prstGeom>
              </p:spPr>
            </p:pic>
          </p:grpSp>
          <p:sp>
            <p:nvSpPr>
              <p:cNvPr id="46" name="ZoneTexte 45"/>
              <p:cNvSpPr txBox="1"/>
              <p:nvPr/>
            </p:nvSpPr>
            <p:spPr>
              <a:xfrm>
                <a:off x="8163648" y="4268134"/>
                <a:ext cx="2072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Factors </a:t>
                </a:r>
                <a:r>
                  <a:rPr lang="en-US" sz="1000" b="1" dirty="0" smtClean="0"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promoting</a:t>
                </a:r>
                <a:r>
                  <a:rPr lang="en-US" sz="1000" dirty="0" smtClean="0"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0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dream recall</a:t>
                </a:r>
                <a:endPara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8163648" y="4611371"/>
                <a:ext cx="2086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Factors </a:t>
                </a:r>
                <a:r>
                  <a:rPr lang="en-US" sz="1000" b="1" dirty="0" smtClean="0">
                    <a:solidFill>
                      <a:srgbClr val="FF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preventing</a:t>
                </a:r>
                <a:r>
                  <a:rPr lang="en-US" sz="1000" b="1" dirty="0" smtClean="0"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0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dream recall</a:t>
                </a:r>
                <a:endPara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34" name="ZoneTexte 133"/>
            <p:cNvSpPr txBox="1"/>
            <p:nvPr/>
          </p:nvSpPr>
          <p:spPr>
            <a:xfrm>
              <a:off x="8060487" y="4139202"/>
              <a:ext cx="22577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LEGEND</a:t>
              </a:r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141" name="Connecteur en angle 140"/>
          <p:cNvCxnSpPr/>
          <p:nvPr/>
        </p:nvCxnSpPr>
        <p:spPr>
          <a:xfrm rot="10800000" flipV="1">
            <a:off x="2334370" y="1245484"/>
            <a:ext cx="2196000" cy="3672000"/>
          </a:xfrm>
          <a:prstGeom prst="bentConnector3">
            <a:avLst>
              <a:gd name="adj1" fmla="val 99997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endCxn id="39" idx="0"/>
          </p:cNvCxnSpPr>
          <p:nvPr/>
        </p:nvCxnSpPr>
        <p:spPr>
          <a:xfrm>
            <a:off x="6478465" y="1484313"/>
            <a:ext cx="362629" cy="3352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 flipV="1">
            <a:off x="4754421" y="4375900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017461" y="3819414"/>
            <a:ext cx="736960" cy="81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46871" y="3856918"/>
            <a:ext cx="903608" cy="72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eur droit avec flèche 166"/>
          <p:cNvCxnSpPr/>
          <p:nvPr/>
        </p:nvCxnSpPr>
        <p:spPr>
          <a:xfrm>
            <a:off x="2334369" y="4914295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376487" y="2421713"/>
            <a:ext cx="1368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Long-term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Memory</a:t>
            </a:r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Flèche droite 49"/>
          <p:cNvSpPr/>
          <p:nvPr/>
        </p:nvSpPr>
        <p:spPr>
          <a:xfrm>
            <a:off x="8920494" y="2925281"/>
            <a:ext cx="360000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399" y="2241281"/>
            <a:ext cx="1368000" cy="158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</a:t>
            </a:r>
          </a:p>
          <a:p>
            <a:pPr algn="ctr"/>
            <a:r>
              <a:rPr lang="en-US" sz="1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Experience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443" y="2333566"/>
            <a:ext cx="1368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Short-term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Memory</a:t>
            </a:r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73901" y="3609839"/>
            <a:ext cx="48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EDEF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Sleep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4034421" y="2927667"/>
            <a:ext cx="720000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èche droite 14"/>
          <p:cNvSpPr/>
          <p:nvPr/>
        </p:nvSpPr>
        <p:spPr>
          <a:xfrm>
            <a:off x="6478465" y="2925713"/>
            <a:ext cx="720000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6840479" y="3387414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220840" y="3901376"/>
            <a:ext cx="1229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Duration of awakenings</a:t>
            </a:r>
            <a:endParaRPr lang="en-US" sz="1050"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76487" y="2421281"/>
            <a:ext cx="1368000" cy="1224000"/>
          </a:xfrm>
          <a:prstGeom prst="rect">
            <a:avLst/>
          </a:prstGeom>
          <a:solidFill>
            <a:srgbClr val="9CABC0"/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 </a:t>
            </a:r>
            <a:r>
              <a:rPr lang="en-US" sz="16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Recall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060487" y="3429837"/>
            <a:ext cx="68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222A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Wake</a:t>
            </a: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6838465" y="2241550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211682" y="1819540"/>
            <a:ext cx="12588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Encoding</a:t>
            </a:r>
          </a:p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interferences</a:t>
            </a:r>
            <a:endParaRPr lang="en-US" sz="105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6840479" y="436598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294731" y="4703104"/>
            <a:ext cx="10862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Brain </a:t>
            </a:r>
          </a:p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reactivity</a:t>
            </a:r>
            <a:endParaRPr lang="en-US" sz="1050"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911650" y="3557885"/>
            <a:ext cx="138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222A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Sleep-wake transition</a:t>
            </a:r>
            <a:endParaRPr lang="en-US" sz="800" dirty="0">
              <a:solidFill>
                <a:srgbClr val="222A3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521083" y="963043"/>
            <a:ext cx="204108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AGE, GENDER, PERSONALITY, INTEREST IN DREAMS, COGNITIVE ABILITIES</a:t>
            </a:r>
            <a:endParaRPr lang="en-US" sz="1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56" name="Connecteur droit avec flèche 55"/>
          <p:cNvCxnSpPr>
            <a:endCxn id="85" idx="0"/>
          </p:cNvCxnSpPr>
          <p:nvPr/>
        </p:nvCxnSpPr>
        <p:spPr>
          <a:xfrm flipH="1">
            <a:off x="4394421" y="1484313"/>
            <a:ext cx="286611" cy="34456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V="1">
            <a:off x="4391027" y="3387414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3643894" y="3901376"/>
            <a:ext cx="747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Sleep inertia</a:t>
            </a:r>
            <a:endParaRPr lang="en-US" sz="105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391027" y="3901376"/>
            <a:ext cx="747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Sleep</a:t>
            </a:r>
          </a:p>
          <a:p>
            <a:pPr algn="ctr"/>
            <a:r>
              <a:rPr lang="en-US" sz="105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depth</a:t>
            </a:r>
            <a:endParaRPr lang="en-US" sz="105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4391823" y="2242462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802009" y="1828876"/>
            <a:ext cx="1184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B05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Salience of dream content</a:t>
            </a:r>
            <a:endParaRPr lang="en-US" sz="1050" dirty="0">
              <a:solidFill>
                <a:srgbClr val="00B05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rot="16200000" flipV="1">
            <a:off x="4384053" y="3965125"/>
            <a:ext cx="0" cy="28800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Imag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57" y="1589775"/>
            <a:ext cx="612000" cy="612000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049" y="3907900"/>
            <a:ext cx="612000" cy="612000"/>
          </a:xfrm>
          <a:prstGeom prst="rect">
            <a:avLst/>
          </a:prstGeom>
        </p:spPr>
      </p:pic>
      <p:sp>
        <p:nvSpPr>
          <p:cNvPr id="120" name="ZoneTexte 119"/>
          <p:cNvSpPr txBox="1"/>
          <p:nvPr/>
        </p:nvSpPr>
        <p:spPr>
          <a:xfrm>
            <a:off x="3602578" y="4704746"/>
            <a:ext cx="156294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DEFAULT NETWORK</a:t>
            </a:r>
          </a:p>
          <a:p>
            <a:pPr algn="ctr"/>
            <a:r>
              <a:rPr lang="en-US" sz="1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FUNCTIONING</a:t>
            </a:r>
            <a:endParaRPr lang="en-US" sz="1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24" name="Connecteur droit avec flèche 123"/>
          <p:cNvCxnSpPr/>
          <p:nvPr/>
        </p:nvCxnSpPr>
        <p:spPr>
          <a:xfrm flipV="1">
            <a:off x="4017461" y="436356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5155396" y="4915064"/>
            <a:ext cx="115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Groupe 134"/>
          <p:cNvGrpSpPr/>
          <p:nvPr/>
        </p:nvGrpSpPr>
        <p:grpSpPr>
          <a:xfrm>
            <a:off x="7683410" y="4203771"/>
            <a:ext cx="1411301" cy="914831"/>
            <a:chOff x="8060487" y="4139202"/>
            <a:chExt cx="1411301" cy="914831"/>
          </a:xfrm>
        </p:grpSpPr>
        <p:grpSp>
          <p:nvGrpSpPr>
            <p:cNvPr id="132" name="Groupe 131"/>
            <p:cNvGrpSpPr/>
            <p:nvPr/>
          </p:nvGrpSpPr>
          <p:grpSpPr>
            <a:xfrm>
              <a:off x="8060487" y="4139202"/>
              <a:ext cx="1411301" cy="914831"/>
              <a:chOff x="7950777" y="4056747"/>
              <a:chExt cx="1411301" cy="914831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7950777" y="4056747"/>
                <a:ext cx="1411301" cy="914831"/>
                <a:chOff x="8224417" y="3776041"/>
                <a:chExt cx="1392562" cy="914831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8224417" y="3776041"/>
                  <a:ext cx="1392562" cy="914831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5045" y="3994844"/>
                  <a:ext cx="216000" cy="216000"/>
                </a:xfrm>
                <a:prstGeom prst="rect">
                  <a:avLst/>
                </a:prstGeom>
              </p:spPr>
            </p:pic>
            <p:pic>
              <p:nvPicPr>
                <p:cNvPr id="44" name="Image 4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5045" y="4358676"/>
                  <a:ext cx="216000" cy="216000"/>
                </a:xfrm>
                <a:prstGeom prst="rect">
                  <a:avLst/>
                </a:prstGeom>
              </p:spPr>
            </p:pic>
          </p:grpSp>
          <p:sp>
            <p:nvSpPr>
              <p:cNvPr id="46" name="ZoneTexte 45"/>
              <p:cNvSpPr txBox="1"/>
              <p:nvPr/>
            </p:nvSpPr>
            <p:spPr>
              <a:xfrm>
                <a:off x="8163648" y="4232914"/>
                <a:ext cx="119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Factors </a:t>
                </a:r>
                <a:r>
                  <a:rPr lang="en-US" sz="900" b="1" dirty="0" smtClean="0"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promoting</a:t>
                </a:r>
                <a:r>
                  <a:rPr lang="en-US" sz="900" dirty="0" smtClean="0"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dream recall</a:t>
                </a:r>
                <a:endParaRPr lang="en-US" sz="9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8163648" y="4602246"/>
                <a:ext cx="119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Factors </a:t>
                </a:r>
                <a:r>
                  <a:rPr lang="en-US" sz="900" b="1" dirty="0" smtClean="0">
                    <a:solidFill>
                      <a:srgbClr val="FF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preventing</a:t>
                </a:r>
                <a:r>
                  <a:rPr lang="en-US" sz="900" b="1" dirty="0" smtClean="0">
                    <a:solidFill>
                      <a:srgbClr val="00B0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dream recall</a:t>
                </a:r>
                <a:endParaRPr lang="en-US" sz="9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34" name="ZoneTexte 133"/>
            <p:cNvSpPr txBox="1"/>
            <p:nvPr/>
          </p:nvSpPr>
          <p:spPr>
            <a:xfrm>
              <a:off x="8060487" y="4139202"/>
              <a:ext cx="14113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LEGEND</a:t>
              </a:r>
              <a:endParaRPr lang="en-US" sz="9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141" name="Connecteur en angle 140"/>
          <p:cNvCxnSpPr/>
          <p:nvPr/>
        </p:nvCxnSpPr>
        <p:spPr>
          <a:xfrm rot="10800000" flipV="1">
            <a:off x="2334370" y="1245484"/>
            <a:ext cx="2196000" cy="3672000"/>
          </a:xfrm>
          <a:prstGeom prst="bentConnector3">
            <a:avLst>
              <a:gd name="adj1" fmla="val 99997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endCxn id="39" idx="0"/>
          </p:cNvCxnSpPr>
          <p:nvPr/>
        </p:nvCxnSpPr>
        <p:spPr>
          <a:xfrm>
            <a:off x="6478465" y="1484313"/>
            <a:ext cx="362629" cy="3352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 flipV="1">
            <a:off x="4754421" y="4375900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017461" y="3819414"/>
            <a:ext cx="736960" cy="81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46871" y="3856918"/>
            <a:ext cx="903608" cy="72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eur droit avec flèche 166"/>
          <p:cNvCxnSpPr/>
          <p:nvPr/>
        </p:nvCxnSpPr>
        <p:spPr>
          <a:xfrm>
            <a:off x="2334369" y="4914295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3353029"/>
            <a:ext cx="1440000" cy="872357"/>
          </a:xfrm>
          <a:prstGeom prst="rect">
            <a:avLst/>
          </a:prstGeom>
          <a:solidFill>
            <a:srgbClr val="222A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INTRA-SLEEP AWAKENINGS</a:t>
            </a:r>
            <a:endParaRPr lang="en-US" sz="1151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4698" y="2721088"/>
            <a:ext cx="1502981" cy="872357"/>
          </a:xfrm>
          <a:prstGeom prst="rect">
            <a:avLst/>
          </a:prstGeom>
          <a:solidFill>
            <a:srgbClr val="E8ECE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tx1"/>
                </a:solidFill>
                <a:latin typeface="Helvetica Neue" panose="02000503000000020004" pitchFamily="50"/>
              </a:rPr>
              <a:t>ENCODING OF DREAM CONTENT INTO MEMORY</a:t>
            </a:r>
            <a:endParaRPr lang="en-US" sz="115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266152" y="3908758"/>
            <a:ext cx="763201" cy="47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Sleep </a:t>
            </a:r>
          </a:p>
          <a:p>
            <a:pPr algn="ctr"/>
            <a:r>
              <a:rPr lang="en-US" sz="1251" dirty="0">
                <a:latin typeface="Helvetica Neue" panose="02000503000000020004" pitchFamily="50"/>
              </a:rPr>
              <a:t>inertia</a:t>
            </a:r>
            <a:endParaRPr lang="en-US" sz="1251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90523" y="4666701"/>
            <a:ext cx="1735696" cy="28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Physiological context</a:t>
            </a:r>
            <a:endParaRPr lang="en-US" sz="1251" baseline="30000" dirty="0">
              <a:latin typeface="Helvetica Neue" panose="02000503000000020004" pitchFamily="5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6640797" y="441289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647408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36668" y="2083207"/>
            <a:ext cx="1440000" cy="872357"/>
          </a:xfrm>
          <a:prstGeom prst="rect">
            <a:avLst/>
          </a:prstGeom>
          <a:solidFill>
            <a:srgbClr val="222A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SALIENCE          OF DREAM CONTENT</a:t>
            </a:r>
            <a:endParaRPr lang="en-US" sz="1151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7157228" y="240964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404698" y="2118416"/>
            <a:ext cx="1502979" cy="28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Interference</a:t>
            </a:r>
          </a:p>
        </p:txBody>
      </p:sp>
      <p:grpSp>
        <p:nvGrpSpPr>
          <p:cNvPr id="55" name="Groupe 54"/>
          <p:cNvGrpSpPr/>
          <p:nvPr/>
        </p:nvGrpSpPr>
        <p:grpSpPr>
          <a:xfrm>
            <a:off x="8246921" y="2129987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158047" y="1859828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404698" y="1553739"/>
            <a:ext cx="1502979" cy="28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Interest in dreams</a:t>
            </a:r>
            <a:endParaRPr lang="en-US" sz="1251" baseline="30000" dirty="0"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94260" y="2511861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00927" y="2070294"/>
            <a:ext cx="1296000" cy="2159999"/>
            <a:chOff x="2379431" y="2071934"/>
            <a:chExt cx="1296000" cy="2142181"/>
          </a:xfrm>
          <a:noFill/>
        </p:grpSpPr>
        <p:grpSp>
          <p:nvGrpSpPr>
            <p:cNvPr id="2" name="Groupe 1"/>
            <p:cNvGrpSpPr/>
            <p:nvPr/>
          </p:nvGrpSpPr>
          <p:grpSpPr>
            <a:xfrm>
              <a:off x="2379431" y="2071934"/>
              <a:ext cx="1296000" cy="2142181"/>
              <a:chOff x="2256769" y="2709936"/>
              <a:chExt cx="1502981" cy="2142181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>
                <a:off x="2256770" y="2709936"/>
                <a:ext cx="1502980" cy="872358"/>
              </a:xfrm>
              <a:prstGeom prst="rect">
                <a:avLst/>
              </a:prstGeom>
              <a:grpFill/>
              <a:ln w="12700">
                <a:solidFill>
                  <a:srgbClr val="D3DB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1" dirty="0">
                    <a:solidFill>
                      <a:schemeClr val="tx1"/>
                    </a:solidFill>
                    <a:latin typeface="Helvetica Neue" panose="02000503000000020004" pitchFamily="50"/>
                  </a:rPr>
                  <a:t>PERSONALITY, LIFE-STYLE, CREATIVITY</a:t>
                </a:r>
                <a:endParaRPr lang="en-US" sz="115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56769" y="3979759"/>
                <a:ext cx="1502980" cy="872358"/>
              </a:xfrm>
              <a:prstGeom prst="rect">
                <a:avLst/>
              </a:prstGeom>
              <a:grpFill/>
              <a:ln w="12700">
                <a:solidFill>
                  <a:srgbClr val="D3DB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1" dirty="0">
                    <a:solidFill>
                      <a:schemeClr val="tx1"/>
                    </a:solidFill>
                    <a:latin typeface="Helvetica Neue" panose="02000503000000020004" pitchFamily="50"/>
                  </a:rPr>
                  <a:t>DEFAULT NETWORK FUNCTIONING</a:t>
                </a:r>
                <a:endParaRPr lang="en-US" sz="115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>
            <a:xfrm flipV="1">
              <a:off x="3027430" y="2979638"/>
              <a:ext cx="0" cy="326773"/>
            </a:xfrm>
            <a:prstGeom prst="straightConnector1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Connecteur droit avec flèche 15"/>
          <p:cNvCxnSpPr/>
          <p:nvPr/>
        </p:nvCxnSpPr>
        <p:spPr>
          <a:xfrm>
            <a:off x="7982858" y="3151599"/>
            <a:ext cx="324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961483" y="2517642"/>
            <a:ext cx="370622" cy="19156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342962" y="3908760"/>
            <a:ext cx="763201" cy="47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Stage shift</a:t>
            </a:r>
            <a:endParaRPr lang="en-US" sz="1251" baseline="30000" dirty="0">
              <a:latin typeface="Helvetica Neue" panose="02000503000000020004" pitchFamily="50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7724217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16200000" flipV="1">
            <a:off x="7204503" y="3922983"/>
            <a:ext cx="0" cy="432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724217" y="441289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21423" y="2721638"/>
            <a:ext cx="866945" cy="87961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Helvetica Neue" panose="02000503000000020004" pitchFamily="50"/>
              </a:rPr>
              <a:t>AGE, 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Helvetica Neue" panose="02000503000000020004" pitchFamily="50"/>
              </a:rPr>
              <a:t>SEX</a:t>
            </a:r>
            <a:endParaRPr lang="en-US" sz="120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115548" y="2709210"/>
            <a:ext cx="361079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113372" y="3421864"/>
            <a:ext cx="361079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994260" y="3788683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961483" y="3593447"/>
            <a:ext cx="370622" cy="19156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3999876" y="3018077"/>
            <a:ext cx="356224" cy="3048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986934" y="3016775"/>
            <a:ext cx="356224" cy="3048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1589055" y="4724761"/>
            <a:ext cx="2307871" cy="360000"/>
            <a:chOff x="2286000" y="4735281"/>
            <a:chExt cx="2307872" cy="360000"/>
          </a:xfrm>
        </p:grpSpPr>
        <p:sp>
          <p:nvSpPr>
            <p:cNvPr id="46" name="Rectangle 45"/>
            <p:cNvSpPr/>
            <p:nvPr/>
          </p:nvSpPr>
          <p:spPr>
            <a:xfrm>
              <a:off x="2388023" y="4807710"/>
              <a:ext cx="216000" cy="216000"/>
            </a:xfrm>
            <a:prstGeom prst="rect">
              <a:avLst/>
            </a:prstGeom>
            <a:solidFill>
              <a:srgbClr val="222A29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1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617899" y="4777211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SLEEP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89663" y="4807710"/>
              <a:ext cx="216000" cy="216000"/>
            </a:xfrm>
            <a:prstGeom prst="rect">
              <a:avLst/>
            </a:prstGeom>
            <a:solidFill>
              <a:srgbClr val="E8ECEB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1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3519539" y="4777211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AWAKENING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0" y="4735281"/>
              <a:ext cx="2307872" cy="360000"/>
            </a:xfrm>
            <a:prstGeom prst="rect">
              <a:avLst/>
            </a:prstGeom>
            <a:noFill/>
            <a:ln w="12700">
              <a:solidFill>
                <a:srgbClr val="343F3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7" y="2709936"/>
            <a:ext cx="1502981" cy="872357"/>
          </a:xfrm>
          <a:prstGeom prst="rect">
            <a:avLst/>
          </a:prstGeom>
          <a:solidFill>
            <a:srgbClr val="6EBC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>
                <a:solidFill>
                  <a:schemeClr val="tx1"/>
                </a:solidFill>
                <a:latin typeface="Helvetica Neue" panose="02000503000000020004" pitchFamily="50"/>
              </a:rPr>
              <a:t>INTRA-SLEEP AWAKENINGS</a:t>
            </a:r>
            <a:endParaRPr lang="en-US" sz="115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567" y="2709936"/>
            <a:ext cx="1502981" cy="872357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ENCODING OF DREAM IN LONG TERM MEMORY</a:t>
            </a:r>
            <a:endParaRPr lang="en-US" sz="1151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6568" y="3897607"/>
            <a:ext cx="1502979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latin typeface="Helvetica Neue" panose="02000503000000020004" pitchFamily="50"/>
              </a:rPr>
              <a:t>Sleep inertia</a:t>
            </a:r>
            <a:endParaRPr lang="en-US" sz="1151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02392" y="4432813"/>
            <a:ext cx="1735696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latin typeface="Helvetica Neue" panose="02000503000000020004" pitchFamily="50"/>
              </a:rPr>
              <a:t>Physiological context</a:t>
            </a:r>
            <a:endParaRPr lang="en-US" sz="1151" baseline="30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8265064" y="3151599"/>
            <a:ext cx="43092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368056" y="417901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68058" y="3655863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7" y="3979759"/>
            <a:ext cx="1502981" cy="872357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tx1"/>
                </a:solidFill>
                <a:latin typeface="Helvetica Neue" panose="02000503000000020004" pitchFamily="50"/>
              </a:rPr>
              <a:t>BRAIN REACTIVITY TO STIMULI</a:t>
            </a:r>
            <a:endParaRPr lang="en-US" sz="115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7" y="1440114"/>
            <a:ext cx="1502981" cy="872357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tx1"/>
                </a:solidFill>
                <a:latin typeface="Helvetica Neue" panose="02000503000000020004" pitchFamily="50"/>
              </a:rPr>
              <a:t>SALIENCE OF DREAM CONTENT</a:t>
            </a:r>
            <a:endParaRPr lang="en-US" sz="115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049314" y="3143025"/>
            <a:ext cx="43092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369098" y="239849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616567" y="2107266"/>
            <a:ext cx="1502979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latin typeface="Helvetica Neue" panose="02000503000000020004" pitchFamily="50"/>
              </a:rPr>
              <a:t>Interference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7" y="3637864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796469" y="2118836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369916" y="184867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16567" y="1542588"/>
            <a:ext cx="1502979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latin typeface="Helvetica Neue" panose="02000503000000020004" pitchFamily="50"/>
              </a:rPr>
              <a:t>Interest in dreams</a:t>
            </a:r>
            <a:endParaRPr lang="en-US" sz="1151" baseline="30000" dirty="0">
              <a:latin typeface="Helvetica Neue" panose="02000503000000020004" pitchFamily="5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48236" y="2398491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3860447" y="3150294"/>
            <a:ext cx="43092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859370" y="3655864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859370" y="2366691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256771" y="2071935"/>
            <a:ext cx="1502981" cy="2142181"/>
            <a:chOff x="2256769" y="2709936"/>
            <a:chExt cx="1502981" cy="2142181"/>
          </a:xfrm>
        </p:grpSpPr>
        <p:sp>
          <p:nvSpPr>
            <p:cNvPr id="63" name="Rectangle 62"/>
            <p:cNvSpPr/>
            <p:nvPr/>
          </p:nvSpPr>
          <p:spPr>
            <a:xfrm>
              <a:off x="2256770" y="2709936"/>
              <a:ext cx="1502980" cy="872358"/>
            </a:xfrm>
            <a:prstGeom prst="rect">
              <a:avLst/>
            </a:prstGeom>
            <a:solidFill>
              <a:srgbClr val="E9F2B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1" dirty="0">
                  <a:solidFill>
                    <a:schemeClr val="tx1"/>
                  </a:solidFill>
                  <a:latin typeface="Helvetica Neue" panose="02000503000000020004" pitchFamily="50"/>
                </a:rPr>
                <a:t>PERSONALITY, LIFE-STYLE, CREATIVITY</a:t>
              </a:r>
              <a:endParaRPr lang="en-US" sz="1151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56769" y="3979759"/>
              <a:ext cx="1502980" cy="872358"/>
            </a:xfrm>
            <a:prstGeom prst="rect">
              <a:avLst/>
            </a:prstGeom>
            <a:solidFill>
              <a:srgbClr val="C7E7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1" dirty="0">
                  <a:solidFill>
                    <a:schemeClr val="tx1"/>
                  </a:solidFill>
                  <a:latin typeface="Helvetica Neue" panose="02000503000000020004" pitchFamily="50"/>
                </a:rPr>
                <a:t>BRAIN FUNCTIONING</a:t>
              </a:r>
              <a:endParaRPr lang="en-US" sz="1151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29" name="Connecteur droit avec flèche 28"/>
          <p:cNvCxnSpPr/>
          <p:nvPr/>
        </p:nvCxnSpPr>
        <p:spPr>
          <a:xfrm flipV="1">
            <a:off x="2999365" y="3007288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7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74" y="2900854"/>
            <a:ext cx="1502981" cy="872357"/>
          </a:xfrm>
          <a:prstGeom prst="rect">
            <a:avLst/>
          </a:prstGeom>
          <a:solidFill>
            <a:srgbClr val="D6DEB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1" dirty="0">
                <a:solidFill>
                  <a:schemeClr val="tx1"/>
                </a:solidFill>
                <a:latin typeface="Helvetica Neue" panose="02000503000000020004" pitchFamily="50"/>
              </a:rPr>
              <a:t>Larger brain responses to external stimuli</a:t>
            </a:r>
            <a:r>
              <a:rPr lang="en-US" sz="1151" baseline="30000" dirty="0">
                <a:solidFill>
                  <a:schemeClr val="tx1"/>
                </a:solidFill>
                <a:latin typeface="Helvetica Neue" panose="02000503000000020004" pitchFamily="5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2957" y="2900855"/>
            <a:ext cx="1502981" cy="872357"/>
          </a:xfrm>
          <a:prstGeom prst="rect">
            <a:avLst/>
          </a:prstGeom>
          <a:solidFill>
            <a:srgbClr val="49838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Longer awakenings during sleep</a:t>
            </a:r>
            <a:r>
              <a:rPr lang="en-US" sz="1151" baseline="30000" dirty="0">
                <a:solidFill>
                  <a:schemeClr val="bg1"/>
                </a:solidFill>
                <a:latin typeface="Helvetica Neue" panose="02000503000000020004" pitchFamily="50"/>
              </a:rPr>
              <a:t>1,2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8238" y="2900855"/>
            <a:ext cx="1502981" cy="872357"/>
          </a:xfrm>
          <a:prstGeom prst="rect">
            <a:avLst/>
          </a:prstGeom>
          <a:solidFill>
            <a:srgbClr val="3E5F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Better encoding of dreams in memory</a:t>
            </a:r>
            <a:r>
              <a:rPr lang="en-US" sz="1151" baseline="30000" dirty="0">
                <a:solidFill>
                  <a:schemeClr val="bg1"/>
                </a:solidFill>
                <a:latin typeface="Helvetica Neue" panose="02000503000000020004" pitchFamily="50"/>
              </a:rPr>
              <a:t>6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98242" y="408852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Less interference</a:t>
            </a:r>
            <a:r>
              <a:rPr lang="en-US" sz="1200" baseline="30000" dirty="0">
                <a:latin typeface="Helvetica" pitchFamily="2" charset="0"/>
              </a:rPr>
              <a:t>7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98242" y="4680836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interest in dreams</a:t>
            </a:r>
            <a:r>
              <a:rPr lang="en-US" sz="1200" baseline="30000" dirty="0">
                <a:latin typeface="Helvetica" pitchFamily="2" charset="0"/>
              </a:rPr>
              <a:t>8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54734" y="3337033"/>
            <a:ext cx="430923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93743" y="3337033"/>
            <a:ext cx="430923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0397878" y="3323895"/>
            <a:ext cx="430923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449729" y="4418073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449729" y="3846783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81005" y="4320211"/>
            <a:ext cx="4883747" cy="2357655"/>
          </a:xfrm>
          <a:prstGeom prst="rect">
            <a:avLst/>
          </a:prstGeom>
          <a:solidFill>
            <a:srgbClr val="696D7D"/>
          </a:solidFill>
        </p:spPr>
        <p:txBody>
          <a:bodyPr wrap="square" numCol="2" spcCol="72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chemeClr val="bg1"/>
                </a:solidFill>
                <a:latin typeface="Helvetica" pitchFamily="2" charset="0"/>
              </a:rPr>
              <a:t>References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1: Eichenlaub et al. 2014a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2: Study I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(Vallat et al. 2017)</a:t>
            </a:r>
            <a:endParaRPr lang="en-US" sz="1100" b="1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3: Nielsen 2000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4: Conduit et al. 2004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5: Study II.2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(in prep)</a:t>
            </a:r>
            <a:endParaRPr lang="en-US" sz="1100" b="1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6: Koulack et Goodenough 1976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7: Cohen et Wolfe 1973</a:t>
            </a:r>
          </a:p>
          <a:p>
            <a:pPr>
              <a:lnSpc>
                <a:spcPct val="110000"/>
              </a:lnSpc>
            </a:pP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8: Schredl et al. 2003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9: Schonbar 1965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10: Cohen et MacNeilage 1974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11: Schredl 1995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12: Study II.3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(in prep)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13: Eichenlaub et al. 2014b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7449729" y="5142498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698242" y="5436792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“Inner-acceptant” life-style</a:t>
            </a:r>
            <a:r>
              <a:rPr lang="en-US" sz="1200" baseline="30000" dirty="0">
                <a:latin typeface="Helvetica" pitchFamily="2" charset="0"/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3521" y="2900854"/>
            <a:ext cx="1502981" cy="872357"/>
          </a:xfrm>
          <a:prstGeom prst="rect">
            <a:avLst/>
          </a:prstGeom>
          <a:solidFill>
            <a:srgbClr val="383C65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Salient dream content / clues</a:t>
            </a:r>
            <a:r>
              <a:rPr lang="en-US" sz="1151" baseline="30000" dirty="0">
                <a:solidFill>
                  <a:schemeClr val="bg1"/>
                </a:solidFill>
                <a:latin typeface="Helvetica Neue" panose="02000503000000020004" pitchFamily="50"/>
              </a:rPr>
              <a:t>6,10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280048" y="3337033"/>
            <a:ext cx="430923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697831" y="4088525"/>
            <a:ext cx="163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creativity</a:t>
            </a:r>
            <a:r>
              <a:rPr lang="en-US" sz="1200" baseline="30000" dirty="0">
                <a:latin typeface="Helvetica" pitchFamily="2" charset="0"/>
              </a:rPr>
              <a:t>11,12</a:t>
            </a:r>
            <a:r>
              <a:rPr lang="en-US" sz="1200" dirty="0">
                <a:latin typeface="Helvetica" pitchFamily="2" charset="0"/>
              </a:rPr>
              <a:t> 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9515008" y="3846783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763523" y="4715845"/>
            <a:ext cx="1502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rCBF</a:t>
            </a:r>
            <a:r>
              <a:rPr lang="en-US" sz="1200" baseline="30000" dirty="0">
                <a:latin typeface="Helvetica" pitchFamily="2" charset="0"/>
              </a:rPr>
              <a:t>13</a:t>
            </a:r>
            <a:r>
              <a:rPr lang="en-US" sz="1200" dirty="0">
                <a:latin typeface="Helvetica" pitchFamily="2" charset="0"/>
              </a:rPr>
              <a:t> and functional connectivity</a:t>
            </a:r>
            <a:r>
              <a:rPr lang="en-US" sz="1200" baseline="30000" dirty="0">
                <a:latin typeface="Helvetica" pitchFamily="2" charset="0"/>
              </a:rPr>
              <a:t>12 </a:t>
            </a:r>
            <a:r>
              <a:rPr lang="en-US" sz="1200" dirty="0">
                <a:latin typeface="Helvetica" pitchFamily="2" charset="0"/>
              </a:rPr>
              <a:t>in the default network during resting-state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9515008" y="4400072"/>
            <a:ext cx="0" cy="28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201219" y="5562914"/>
            <a:ext cx="5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450769" y="2559266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708751" y="1859398"/>
            <a:ext cx="15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brain connectivity at awakening</a:t>
            </a:r>
            <a:r>
              <a:rPr lang="en-US" sz="1200" baseline="30000" dirty="0">
                <a:latin typeface="Helvetica" pitchFamily="2" charset="0"/>
              </a:rPr>
              <a:t>5</a:t>
            </a:r>
            <a:r>
              <a:rPr lang="en-US" sz="1200" dirty="0">
                <a:latin typeface="Helvetica" pitchFamily="2" charset="0"/>
              </a:rPr>
              <a:t> 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7450769" y="1607398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699280" y="1108697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Better memory performances</a:t>
            </a:r>
            <a:r>
              <a:rPr lang="en-US" sz="1200" baseline="30000" dirty="0">
                <a:latin typeface="Helvetica" pitchFamily="2" charset="0"/>
              </a:rPr>
              <a:t>4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450769" y="856697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700236" y="368479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REM sleep awakening</a:t>
            </a:r>
            <a:r>
              <a:rPr lang="en-US" sz="1200" baseline="30000" dirty="0">
                <a:latin typeface="Helvetica" pitchFamily="2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28801" y="3031033"/>
            <a:ext cx="1224000" cy="61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SUCCESSFUL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RECALL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666791" y="2383325"/>
            <a:ext cx="1311519" cy="1463458"/>
            <a:chOff x="10828802" y="1497165"/>
            <a:chExt cx="1311519" cy="1463458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C82829"/>
                  </a:solidFill>
                  <a:latin typeface="Helvetica Neue" panose="02000503000000020004" pitchFamily="50"/>
                </a:rPr>
                <a:t>HIGH DREAM</a:t>
              </a:r>
            </a:p>
            <a:p>
              <a:pPr algn="ctr"/>
              <a:r>
                <a:rPr lang="en-US" sz="1200" b="1" dirty="0">
                  <a:solidFill>
                    <a:srgbClr val="C82829"/>
                  </a:solidFill>
                  <a:latin typeface="Helvetica Neue" panose="02000503000000020004" pitchFamily="50"/>
                </a:rPr>
                <a:t>RECALLERS</a:t>
              </a:r>
            </a:p>
          </p:txBody>
        </p:sp>
      </p:grpSp>
      <p:cxnSp>
        <p:nvCxnSpPr>
          <p:cNvPr id="54" name="Connecteur droit avec flèche 53"/>
          <p:cNvCxnSpPr/>
          <p:nvPr/>
        </p:nvCxnSpPr>
        <p:spPr>
          <a:xfrm>
            <a:off x="1890789" y="3337033"/>
            <a:ext cx="504000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72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369</Words>
  <Application>Microsoft Office PowerPoint</Application>
  <PresentationFormat>Personnalisé</PresentationFormat>
  <Paragraphs>132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Neue</vt:lpstr>
      <vt:lpstr>Open Sans</vt:lpstr>
      <vt:lpstr>Open Sans Light</vt:lpstr>
      <vt:lpstr>Open Sans Semibold</vt:lpstr>
      <vt:lpstr>Roboto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443</cp:revision>
  <dcterms:created xsi:type="dcterms:W3CDTF">2017-10-19T07:51:08Z</dcterms:created>
  <dcterms:modified xsi:type="dcterms:W3CDTF">2017-10-28T17:11:58Z</dcterms:modified>
</cp:coreProperties>
</file>