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4" r:id="rId3"/>
    <p:sldId id="263" r:id="rId4"/>
    <p:sldId id="262" r:id="rId5"/>
    <p:sldId id="256" r:id="rId6"/>
    <p:sldId id="258" r:id="rId7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2540" userDrawn="1">
          <p15:clr>
            <a:srgbClr val="A4A3A4"/>
          </p15:clr>
        </p15:guide>
        <p15:guide id="3" orient="horz" pos="3203" userDrawn="1">
          <p15:clr>
            <a:srgbClr val="A4A3A4"/>
          </p15:clr>
        </p15:guide>
        <p15:guide id="4" pos="6713" userDrawn="1">
          <p15:clr>
            <a:srgbClr val="A4A3A4"/>
          </p15:clr>
        </p15:guide>
        <p15:guide id="5" pos="2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29"/>
    <a:srgbClr val="D3DBD9"/>
    <a:srgbClr val="E8ECEB"/>
    <a:srgbClr val="343F3E"/>
    <a:srgbClr val="DFE5E4"/>
    <a:srgbClr val="E0F0EA"/>
    <a:srgbClr val="C5E2D7"/>
    <a:srgbClr val="83A7C1"/>
    <a:srgbClr val="C6FFF8"/>
    <a:srgbClr val="CDD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84" d="100"/>
          <a:sy n="84" d="100"/>
        </p:scale>
        <p:origin x="60" y="138"/>
      </p:cViewPr>
      <p:guideLst>
        <p:guide orient="horz" pos="1979"/>
        <p:guide pos="2540"/>
        <p:guide orient="horz" pos="3203"/>
        <p:guide pos="6713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9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5FEC-1300-4CA0-95F5-21250F10457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3353029"/>
            <a:ext cx="1440000" cy="872358"/>
          </a:xfrm>
          <a:prstGeom prst="rect">
            <a:avLst/>
          </a:prstGeom>
          <a:solidFill>
            <a:srgbClr val="222A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INTRA-SLEEP AWAKENINGS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4699" y="2721087"/>
            <a:ext cx="1502980" cy="872358"/>
          </a:xfrm>
          <a:prstGeom prst="rect">
            <a:avLst/>
          </a:prstGeom>
          <a:solidFill>
            <a:srgbClr val="E8ECE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ENCODING OF DREAM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CONTENT INTO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MEMORY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266152" y="3908758"/>
            <a:ext cx="763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 smtClean="0">
                <a:latin typeface="Helvetica Neue" panose="02000503000000020004" pitchFamily="50"/>
              </a:rPr>
              <a:t>Sleep </a:t>
            </a:r>
          </a:p>
          <a:p>
            <a:pPr algn="ctr"/>
            <a:r>
              <a:rPr lang="en-US" sz="1250" dirty="0" smtClean="0">
                <a:latin typeface="Helvetica Neue" panose="02000503000000020004" pitchFamily="50"/>
              </a:rPr>
              <a:t>inertia</a:t>
            </a:r>
            <a:endParaRPr lang="en-US" sz="125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90523" y="4666701"/>
            <a:ext cx="173569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 smtClean="0">
                <a:latin typeface="Helvetica Neue" panose="02000503000000020004" pitchFamily="50"/>
              </a:rPr>
              <a:t>Physiological context</a:t>
            </a:r>
            <a:endParaRPr lang="en-US" sz="1250" baseline="30000" dirty="0">
              <a:latin typeface="Helvetica Neue" panose="02000503000000020004" pitchFamily="5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6640797" y="4412898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647408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36668" y="2083206"/>
            <a:ext cx="1440000" cy="872358"/>
          </a:xfrm>
          <a:prstGeom prst="rect">
            <a:avLst/>
          </a:prstGeom>
          <a:solidFill>
            <a:srgbClr val="222A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SALIENCE </a:t>
            </a:r>
            <a:r>
              <a:rPr lang="en-US" sz="1150" dirty="0">
                <a:solidFill>
                  <a:schemeClr val="bg1"/>
                </a:solidFill>
                <a:latin typeface="Helvetica Neue" panose="02000503000000020004" pitchFamily="50"/>
              </a:rPr>
              <a:t> </a:t>
            </a: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        OF DREAM CONTENT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7157229" y="240964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404697" y="2118416"/>
            <a:ext cx="150297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 smtClean="0">
                <a:latin typeface="Helvetica Neue" panose="02000503000000020004" pitchFamily="50"/>
              </a:rPr>
              <a:t>Interference</a:t>
            </a:r>
            <a:endParaRPr lang="en-US" sz="1250" dirty="0">
              <a:latin typeface="Helvetica Neue" panose="02000503000000020004" pitchFamily="5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8246920" y="2129987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158047" y="185982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404697" y="1553739"/>
            <a:ext cx="150297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 smtClean="0">
                <a:latin typeface="Helvetica Neue" panose="02000503000000020004" pitchFamily="50"/>
              </a:rPr>
              <a:t>Interest in dreams</a:t>
            </a:r>
            <a:endParaRPr lang="en-US" sz="1250" baseline="30000" dirty="0"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94260" y="2511861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00927" y="2070294"/>
            <a:ext cx="1296000" cy="2160000"/>
            <a:chOff x="2379431" y="2071934"/>
            <a:chExt cx="1296000" cy="2142181"/>
          </a:xfrm>
          <a:noFill/>
        </p:grpSpPr>
        <p:grpSp>
          <p:nvGrpSpPr>
            <p:cNvPr id="2" name="Groupe 1"/>
            <p:cNvGrpSpPr/>
            <p:nvPr/>
          </p:nvGrpSpPr>
          <p:grpSpPr>
            <a:xfrm>
              <a:off x="2379431" y="2071934"/>
              <a:ext cx="1296000" cy="2142181"/>
              <a:chOff x="2256769" y="2709936"/>
              <a:chExt cx="1502981" cy="2142181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>
                <a:off x="2256770" y="2709936"/>
                <a:ext cx="1502980" cy="872358"/>
              </a:xfrm>
              <a:prstGeom prst="rect">
                <a:avLst/>
              </a:prstGeom>
              <a:grpFill/>
              <a:ln w="12700">
                <a:solidFill>
                  <a:srgbClr val="D3DB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PERSONALITY, LIFE-STYLE, CREATIVITY</a:t>
                </a:r>
                <a:endParaRPr lang="en-US" sz="1150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56769" y="3979759"/>
                <a:ext cx="1502980" cy="872358"/>
              </a:xfrm>
              <a:prstGeom prst="rect">
                <a:avLst/>
              </a:prstGeom>
              <a:grpFill/>
              <a:ln w="12700">
                <a:solidFill>
                  <a:srgbClr val="D3DB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DEFAULT NETWORK FUNCTIONING</a:t>
                </a:r>
                <a:endParaRPr lang="en-US" sz="1150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>
            <a:xfrm flipV="1">
              <a:off x="3027430" y="2979638"/>
              <a:ext cx="0" cy="326773"/>
            </a:xfrm>
            <a:prstGeom prst="straightConnector1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Connecteur droit avec flèche 15"/>
          <p:cNvCxnSpPr/>
          <p:nvPr/>
        </p:nvCxnSpPr>
        <p:spPr>
          <a:xfrm>
            <a:off x="7982857" y="3151599"/>
            <a:ext cx="324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961483" y="2517641"/>
            <a:ext cx="370622" cy="19156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342961" y="3908758"/>
            <a:ext cx="763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 smtClean="0">
                <a:latin typeface="Helvetica Neue" panose="02000503000000020004" pitchFamily="50"/>
              </a:rPr>
              <a:t>Stage shift</a:t>
            </a:r>
            <a:endParaRPr lang="en-US" sz="1250" baseline="30000" dirty="0">
              <a:latin typeface="Helvetica Neue" panose="02000503000000020004" pitchFamily="50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7724217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16200000" flipV="1">
            <a:off x="7204503" y="3922984"/>
            <a:ext cx="0" cy="432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724217" y="4412898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21421" y="2721638"/>
            <a:ext cx="866945" cy="87961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Helvetica Neue" panose="02000503000000020004" pitchFamily="50"/>
              </a:rPr>
              <a:t>AGE, 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Helvetica Neue" panose="02000503000000020004" pitchFamily="50"/>
              </a:rPr>
              <a:t>SEX</a:t>
            </a:r>
            <a:endParaRPr lang="en-US" sz="120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115548" y="2709210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113372" y="3421864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994260" y="3788683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961483" y="3593445"/>
            <a:ext cx="370622" cy="19156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3999876" y="3018077"/>
            <a:ext cx="356224" cy="30485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986935" y="3016774"/>
            <a:ext cx="356224" cy="30485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1589054" y="4724763"/>
            <a:ext cx="2307872" cy="360000"/>
            <a:chOff x="2286000" y="4735281"/>
            <a:chExt cx="2307872" cy="360000"/>
          </a:xfrm>
        </p:grpSpPr>
        <p:sp>
          <p:nvSpPr>
            <p:cNvPr id="46" name="Rectangle 45"/>
            <p:cNvSpPr/>
            <p:nvPr/>
          </p:nvSpPr>
          <p:spPr>
            <a:xfrm>
              <a:off x="2388023" y="4807710"/>
              <a:ext cx="216000" cy="216000"/>
            </a:xfrm>
            <a:prstGeom prst="rect">
              <a:avLst/>
            </a:prstGeom>
            <a:solidFill>
              <a:srgbClr val="222A29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1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617899" y="4777210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Roboto Medium" panose="02000000000000000000" pitchFamily="2" charset="0"/>
                  <a:ea typeface="Roboto Medium" panose="02000000000000000000" pitchFamily="2" charset="0"/>
                </a:rPr>
                <a:t>SLEEP</a:t>
              </a:r>
              <a:endParaRPr lang="en-US" sz="11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89663" y="4807710"/>
              <a:ext cx="216000" cy="216000"/>
            </a:xfrm>
            <a:prstGeom prst="rect">
              <a:avLst/>
            </a:prstGeom>
            <a:solidFill>
              <a:srgbClr val="E8ECEB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1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3519539" y="4777210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Roboto Medium" panose="02000000000000000000" pitchFamily="2" charset="0"/>
                  <a:ea typeface="Roboto Medium" panose="02000000000000000000" pitchFamily="2" charset="0"/>
                </a:rPr>
                <a:t>AWAKENING</a:t>
              </a:r>
              <a:endParaRPr lang="en-US" sz="11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0" y="4735281"/>
              <a:ext cx="2307872" cy="360000"/>
            </a:xfrm>
            <a:prstGeom prst="rect">
              <a:avLst/>
            </a:prstGeom>
            <a:noFill/>
            <a:ln w="12700">
              <a:solidFill>
                <a:srgbClr val="343F3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3353029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INTRA-SLEEP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AWAKENINGS</a:t>
            </a:r>
            <a:endParaRPr lang="en-US" sz="1150" b="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4699" y="2721087"/>
            <a:ext cx="150298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ENCODING</a:t>
            </a:r>
            <a:r>
              <a:rPr lang="en-US" sz="1100" dirty="0" smtClean="0">
                <a:solidFill>
                  <a:schemeClr val="tx1"/>
                </a:solidFill>
                <a:latin typeface="Helvetica Neue" panose="02000503000000020004" pitchFamily="50"/>
              </a:rPr>
              <a:t> OF DREAM IN LONG TERM MEMORY</a:t>
            </a:r>
            <a:endParaRPr lang="en-US" sz="110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266152" y="3908758"/>
            <a:ext cx="76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Sleep </a:t>
            </a:r>
          </a:p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inertia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90523" y="4666701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Physiological context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6640797" y="4412898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647408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36668" y="2083206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</a:t>
            </a:r>
            <a:r>
              <a:rPr lang="en-US" sz="1150" b="1" dirty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       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7157229" y="240964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404697" y="2118416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Interference</a:t>
            </a:r>
            <a:endParaRPr lang="en-US" sz="1200" dirty="0">
              <a:latin typeface="Helvetica Neue" panose="02000503000000020004" pitchFamily="5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8246920" y="2129987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158047" y="185982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404697" y="1553739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Interest in dreams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94260" y="2511861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00927" y="2070294"/>
            <a:ext cx="1296000" cy="2160000"/>
            <a:chOff x="2379431" y="2071934"/>
            <a:chExt cx="1296000" cy="2142181"/>
          </a:xfrm>
        </p:grpSpPr>
        <p:grpSp>
          <p:nvGrpSpPr>
            <p:cNvPr id="2" name="Groupe 1"/>
            <p:cNvGrpSpPr/>
            <p:nvPr/>
          </p:nvGrpSpPr>
          <p:grpSpPr>
            <a:xfrm>
              <a:off x="2379431" y="2071934"/>
              <a:ext cx="1296000" cy="2142181"/>
              <a:chOff x="2256769" y="2709936"/>
              <a:chExt cx="1502981" cy="214218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256770" y="2709936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PERSONALITY, LIFE-STYLE, CREATIVITY</a:t>
                </a:r>
                <a:endParaRPr lang="en-US" sz="1150" b="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56769" y="3979759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DEFAULT NETWORK </a:t>
                </a:r>
                <a:r>
                  <a:rPr lang="en-US" sz="1150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FUNCTIONING</a:t>
                </a:r>
                <a:endParaRPr lang="en-US" sz="1150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>
            <a:xfrm flipV="1">
              <a:off x="3027430" y="2979638"/>
              <a:ext cx="0" cy="32677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Connecteur droit avec flèche 15"/>
          <p:cNvCxnSpPr/>
          <p:nvPr/>
        </p:nvCxnSpPr>
        <p:spPr>
          <a:xfrm>
            <a:off x="7982857" y="3151599"/>
            <a:ext cx="324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961483" y="2517641"/>
            <a:ext cx="370622" cy="19156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342961" y="3908758"/>
            <a:ext cx="76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Stage shift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7724217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16200000" flipV="1">
            <a:off x="7204503" y="3922984"/>
            <a:ext cx="0" cy="432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724217" y="4412898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21421" y="2721638"/>
            <a:ext cx="866945" cy="87961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AGE, </a:t>
            </a:r>
          </a:p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SEX</a:t>
            </a:r>
            <a:endParaRPr lang="en-US" sz="1150" b="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115548" y="2709210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113372" y="3421864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994260" y="3788683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961483" y="3593445"/>
            <a:ext cx="370622" cy="19156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3999876" y="3018077"/>
            <a:ext cx="356224" cy="30485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986935" y="3016774"/>
            <a:ext cx="356224" cy="30485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2709936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INTRA-SLEEP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AWAKENINGS</a:t>
            </a:r>
            <a:endParaRPr lang="en-US" sz="1150" b="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4699" y="2721087"/>
            <a:ext cx="150298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ENCODING</a:t>
            </a:r>
            <a:r>
              <a:rPr lang="en-US" sz="1100" dirty="0" smtClean="0">
                <a:solidFill>
                  <a:schemeClr val="tx1"/>
                </a:solidFill>
                <a:latin typeface="Helvetica Neue" panose="02000503000000020004" pitchFamily="50"/>
              </a:rPr>
              <a:t> OF DREAM IN LONG TERM MEMORY</a:t>
            </a:r>
            <a:endParaRPr lang="en-US" sz="110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04698" y="3908758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Sleep inertia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90523" y="4443964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Physiological context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7156187" y="419016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156188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8" y="3979759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BRAIN REACTIVITY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TO STIMULI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8" y="1440113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</a:t>
            </a:r>
            <a:r>
              <a:rPr lang="en-US" sz="1150" b="1" dirty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       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960106" y="3154176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157229" y="240964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404697" y="2118416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Interference</a:t>
            </a:r>
            <a:endParaRPr lang="en-US" sz="1200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8" y="3637864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246920" y="2129987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158047" y="185982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404697" y="1553739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Interest in dreams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94260" y="3150294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993182" y="2276264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00927" y="2070294"/>
            <a:ext cx="1296000" cy="2160000"/>
            <a:chOff x="2379431" y="2071934"/>
            <a:chExt cx="1296000" cy="2142181"/>
          </a:xfrm>
        </p:grpSpPr>
        <p:grpSp>
          <p:nvGrpSpPr>
            <p:cNvPr id="2" name="Groupe 1"/>
            <p:cNvGrpSpPr/>
            <p:nvPr/>
          </p:nvGrpSpPr>
          <p:grpSpPr>
            <a:xfrm>
              <a:off x="2379431" y="2071934"/>
              <a:ext cx="1296000" cy="2142181"/>
              <a:chOff x="2256769" y="2709936"/>
              <a:chExt cx="1502981" cy="214218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256770" y="2709936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PERSONALITY, LIFE-STYLE, CREATIVITY</a:t>
                </a:r>
                <a:endParaRPr lang="en-US" sz="1150" b="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56769" y="3979759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BRAIN FUNCTIONING</a:t>
                </a:r>
                <a:endParaRPr lang="en-US" sz="1150" b="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>
            <a:xfrm flipV="1">
              <a:off x="3027430" y="2979638"/>
              <a:ext cx="0" cy="32677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Connecteur droit avec flèche 15"/>
          <p:cNvCxnSpPr/>
          <p:nvPr/>
        </p:nvCxnSpPr>
        <p:spPr>
          <a:xfrm>
            <a:off x="7982857" y="3151599"/>
            <a:ext cx="324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987020" y="3789607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956085" y="2312471"/>
            <a:ext cx="345492" cy="25918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6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2709936"/>
            <a:ext cx="1502980" cy="872358"/>
          </a:xfrm>
          <a:prstGeom prst="rect">
            <a:avLst/>
          </a:prstGeom>
          <a:solidFill>
            <a:srgbClr val="6EBC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smtClean="0">
                <a:solidFill>
                  <a:schemeClr val="tx1"/>
                </a:solidFill>
                <a:latin typeface="Helvetica Neue" panose="02000503000000020004" pitchFamily="50"/>
              </a:rPr>
              <a:t>INTRA-SLEEP AWAKENINGS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568" y="2709936"/>
            <a:ext cx="1502980" cy="872358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ENCODING OF DREAM IN LONG TERM MEMORY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6567" y="3897607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Sleep inertia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02392" y="4432813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Physiological context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8265064" y="3151599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368056" y="417901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68057" y="3655863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8" y="3979759"/>
            <a:ext cx="1502980" cy="872358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BRAIN REACTIVITY TO STIMULI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8" y="1440113"/>
            <a:ext cx="1502980" cy="872358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049314" y="3143025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369098" y="239849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616566" y="210726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Interference</a:t>
            </a:r>
            <a:endParaRPr lang="en-US" sz="1150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8" y="3637864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796468" y="2118836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369916" y="1848676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16566" y="1542588"/>
            <a:ext cx="150297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Interest in dreams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48236" y="23984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3860448" y="3150294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859370" y="3655863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859370" y="23666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256770" y="2071934"/>
            <a:ext cx="1502981" cy="2142181"/>
            <a:chOff x="2256769" y="2709936"/>
            <a:chExt cx="1502981" cy="2142181"/>
          </a:xfrm>
        </p:grpSpPr>
        <p:sp>
          <p:nvSpPr>
            <p:cNvPr id="63" name="Rectangle 62"/>
            <p:cNvSpPr/>
            <p:nvPr/>
          </p:nvSpPr>
          <p:spPr>
            <a:xfrm>
              <a:off x="2256770" y="2709936"/>
              <a:ext cx="1502980" cy="872358"/>
            </a:xfrm>
            <a:prstGeom prst="rect">
              <a:avLst/>
            </a:prstGeom>
            <a:solidFill>
              <a:srgbClr val="E9F2B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0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PERSONALITY, LIFE-STYLE, CREATIVITY</a:t>
              </a:r>
              <a:endParaRPr lang="en-US" sz="1150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56769" y="3979759"/>
              <a:ext cx="1502980" cy="872358"/>
            </a:xfrm>
            <a:prstGeom prst="rect">
              <a:avLst/>
            </a:prstGeom>
            <a:solidFill>
              <a:srgbClr val="C7E7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0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BRAIN FUNCTIONING</a:t>
              </a:r>
              <a:endParaRPr lang="en-US" sz="1150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29" name="Connecteur droit avec flèche 28"/>
          <p:cNvCxnSpPr/>
          <p:nvPr/>
        </p:nvCxnSpPr>
        <p:spPr>
          <a:xfrm flipV="1">
            <a:off x="2999365" y="3007288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75" y="2900854"/>
            <a:ext cx="1502980" cy="872358"/>
          </a:xfrm>
          <a:prstGeom prst="rect">
            <a:avLst/>
          </a:prstGeom>
          <a:solidFill>
            <a:srgbClr val="D6DEB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Helvetica Neue" panose="02000503000000020004" pitchFamily="50"/>
              </a:rPr>
              <a:t>Larger brain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responses to external stimuli</a:t>
            </a:r>
            <a:r>
              <a:rPr lang="en-US" sz="1150" baseline="30000" dirty="0" smtClean="0">
                <a:solidFill>
                  <a:schemeClr val="tx1"/>
                </a:solidFill>
                <a:latin typeface="Helvetica Neue" panose="02000503000000020004" pitchFamily="50"/>
              </a:rPr>
              <a:t>1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2957" y="2900855"/>
            <a:ext cx="1502980" cy="872358"/>
          </a:xfrm>
          <a:prstGeom prst="rect">
            <a:avLst/>
          </a:prstGeom>
          <a:solidFill>
            <a:srgbClr val="49838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bg1"/>
                </a:solidFill>
                <a:latin typeface="Helvetica Neue" panose="02000503000000020004" pitchFamily="50"/>
              </a:rPr>
              <a:t>Longer awakenings </a:t>
            </a: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during sleep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1,2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8239" y="2900855"/>
            <a:ext cx="1502980" cy="872358"/>
          </a:xfrm>
          <a:prstGeom prst="rect">
            <a:avLst/>
          </a:prstGeom>
          <a:solidFill>
            <a:srgbClr val="3E5F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Better encoding of dreams in memory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6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98241" y="408852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Less </a:t>
            </a:r>
            <a:r>
              <a:rPr lang="en-US" sz="1200" dirty="0" smtClean="0">
                <a:latin typeface="Helvetica" pitchFamily="2" charset="0"/>
              </a:rPr>
              <a:t>interference</a:t>
            </a:r>
            <a:r>
              <a:rPr lang="en-US" sz="1200" baseline="30000" dirty="0">
                <a:latin typeface="Helvetica" pitchFamily="2" charset="0"/>
              </a:rPr>
              <a:t>7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98241" y="4680835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interest in </a:t>
            </a:r>
            <a:r>
              <a:rPr lang="en-US" sz="1200" dirty="0" smtClean="0">
                <a:latin typeface="Helvetica" pitchFamily="2" charset="0"/>
              </a:rPr>
              <a:t>dreams</a:t>
            </a:r>
            <a:r>
              <a:rPr lang="en-US" sz="1200" baseline="30000" dirty="0">
                <a:latin typeface="Helvetica" pitchFamily="2" charset="0"/>
              </a:rPr>
              <a:t>8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54735" y="3337032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93744" y="3337033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0397879" y="3323895"/>
            <a:ext cx="430922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449729" y="441807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449728" y="384678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81005" y="4320211"/>
            <a:ext cx="4883747" cy="1581972"/>
          </a:xfrm>
          <a:prstGeom prst="rect">
            <a:avLst/>
          </a:prstGeom>
          <a:solidFill>
            <a:srgbClr val="696D7D"/>
          </a:solidFill>
        </p:spPr>
        <p:txBody>
          <a:bodyPr wrap="square" numCol="2" spcCol="72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 smtClean="0">
                <a:solidFill>
                  <a:schemeClr val="bg1"/>
                </a:solidFill>
                <a:latin typeface="Helvetica" pitchFamily="2" charset="0"/>
              </a:rPr>
              <a:t>References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: Eichenlaub et al. 2014a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2: 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Study I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(Vallat et al. 2017)</a:t>
            </a:r>
            <a:endParaRPr lang="en-US" sz="1100" b="1" i="1" dirty="0" smtClean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3: Nielsen 2000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4: Conduit et al. 2004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5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: Study II.2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(in prep)</a:t>
            </a:r>
            <a:endParaRPr lang="en-US" sz="1100" b="1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6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Koulack et Goodenough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1976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7: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Cohen et Wolfe 1973</a:t>
            </a:r>
          </a:p>
          <a:p>
            <a:pPr>
              <a:lnSpc>
                <a:spcPct val="110000"/>
              </a:lnSpc>
            </a:pPr>
            <a:endParaRPr lang="en-US" sz="1100" i="1" dirty="0" smtClean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8: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Schredl et al. 2003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9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Schonbar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1965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10: Cohen et MacNeilage 1974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11: Schredl 1995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12: </a:t>
            </a: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Study 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II.3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(in prep)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13: Eichenlaub et al. 2014b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7449728" y="5142498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698241" y="5436791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“Inner-acceptant” </a:t>
            </a:r>
            <a:r>
              <a:rPr lang="en-US" sz="1200" dirty="0" smtClean="0">
                <a:latin typeface="Helvetica" pitchFamily="2" charset="0"/>
              </a:rPr>
              <a:t>life-style</a:t>
            </a:r>
            <a:r>
              <a:rPr lang="en-US" sz="1200" baseline="30000" dirty="0">
                <a:latin typeface="Helvetica" pitchFamily="2" charset="0"/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3521" y="2900854"/>
            <a:ext cx="1502980" cy="872358"/>
          </a:xfrm>
          <a:prstGeom prst="rect">
            <a:avLst/>
          </a:prstGeom>
          <a:solidFill>
            <a:srgbClr val="383C65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Salient dream content / clues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6,10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280049" y="3337033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697830" y="4088525"/>
            <a:ext cx="163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creativity</a:t>
            </a:r>
            <a:r>
              <a:rPr lang="en-US" sz="1200" baseline="30000" dirty="0" smtClean="0">
                <a:latin typeface="Helvetica" pitchFamily="2" charset="0"/>
              </a:rPr>
              <a:t>11,12</a:t>
            </a:r>
            <a:r>
              <a:rPr lang="en-US" sz="1200" dirty="0" smtClean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9515009" y="384678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763522" y="4715844"/>
            <a:ext cx="1502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rCBF</a:t>
            </a:r>
            <a:r>
              <a:rPr lang="en-US" sz="1200" baseline="30000" dirty="0" smtClean="0">
                <a:latin typeface="Helvetica" pitchFamily="2" charset="0"/>
              </a:rPr>
              <a:t>13</a:t>
            </a:r>
            <a:r>
              <a:rPr lang="en-US" sz="1200" dirty="0" smtClean="0">
                <a:latin typeface="Helvetica" pitchFamily="2" charset="0"/>
              </a:rPr>
              <a:t> and functional connectivity</a:t>
            </a:r>
            <a:r>
              <a:rPr lang="en-US" sz="1200" baseline="30000" dirty="0" smtClean="0">
                <a:latin typeface="Helvetica" pitchFamily="2" charset="0"/>
              </a:rPr>
              <a:t>12 </a:t>
            </a:r>
            <a:r>
              <a:rPr lang="en-US" sz="1200" dirty="0" smtClean="0">
                <a:latin typeface="Helvetica" pitchFamily="2" charset="0"/>
              </a:rPr>
              <a:t>in the default network during resting-state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9515009" y="4400072"/>
            <a:ext cx="0" cy="28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201219" y="5562915"/>
            <a:ext cx="5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450769" y="2559265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708750" y="1859397"/>
            <a:ext cx="15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brain connectivity at awakening</a:t>
            </a:r>
            <a:r>
              <a:rPr lang="en-US" sz="1200" baseline="30000" dirty="0" smtClean="0">
                <a:latin typeface="Helvetica" pitchFamily="2" charset="0"/>
              </a:rPr>
              <a:t>5</a:t>
            </a:r>
            <a:r>
              <a:rPr lang="en-US" sz="1200" dirty="0" smtClean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7450769" y="1607397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699279" y="1108696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Better memory performances</a:t>
            </a:r>
            <a:r>
              <a:rPr lang="en-US" sz="1200" baseline="30000" dirty="0" smtClean="0">
                <a:latin typeface="Helvetica" pitchFamily="2" charset="0"/>
              </a:rPr>
              <a:t>4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450769" y="856696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700235" y="368479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REM sleep awakening</a:t>
            </a:r>
            <a:r>
              <a:rPr lang="en-US" sz="1200" baseline="30000" dirty="0" smtClean="0">
                <a:latin typeface="Helvetica" pitchFamily="2" charset="0"/>
              </a:rPr>
              <a:t>3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28801" y="3031032"/>
            <a:ext cx="1224000" cy="61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SUCCESSFUL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  <a:endParaRPr lang="en-US" sz="1200" b="1" dirty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RECALL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666789" y="2383324"/>
            <a:ext cx="1311519" cy="1463458"/>
            <a:chOff x="10828802" y="1497165"/>
            <a:chExt cx="1311519" cy="1463458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HIGH DREAM</a:t>
              </a:r>
            </a:p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RECALLERS</a:t>
              </a:r>
              <a:endParaRPr lang="en-US" sz="12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4" name="Connecteur droit avec flèche 53"/>
          <p:cNvCxnSpPr/>
          <p:nvPr/>
        </p:nvCxnSpPr>
        <p:spPr>
          <a:xfrm>
            <a:off x="1890789" y="3337032"/>
            <a:ext cx="504000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7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55560" y="2349500"/>
            <a:ext cx="2150347" cy="1165608"/>
          </a:xfrm>
          <a:prstGeom prst="rect">
            <a:avLst/>
          </a:prstGeom>
          <a:solidFill>
            <a:srgbClr val="E9F2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DAY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Personality traits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Creativity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DMN functioning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620" y="2349500"/>
            <a:ext cx="2150347" cy="1165608"/>
          </a:xfrm>
          <a:prstGeom prst="rect">
            <a:avLst/>
          </a:prstGeom>
          <a:solidFill>
            <a:srgbClr val="6EBC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Sleep inertia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Interference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Brain functioning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44943" y="2349500"/>
            <a:ext cx="1968641" cy="1165608"/>
          </a:xfrm>
          <a:prstGeom prst="rect">
            <a:avLst/>
          </a:prstGeom>
          <a:solidFill>
            <a:srgbClr val="4B84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Physiological state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Sleep stages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9942003" y="2051650"/>
            <a:ext cx="1311519" cy="1463458"/>
            <a:chOff x="10828802" y="1497165"/>
            <a:chExt cx="1311519" cy="1463458"/>
          </a:xfrm>
        </p:grpSpPr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DREAM RECALL</a:t>
              </a:r>
              <a:endParaRPr lang="en-US" sz="14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sp>
        <p:nvSpPr>
          <p:cNvPr id="12" name="Flèche droite 11"/>
          <p:cNvSpPr/>
          <p:nvPr/>
        </p:nvSpPr>
        <p:spPr>
          <a:xfrm>
            <a:off x="3423974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 droite 44"/>
          <p:cNvSpPr/>
          <p:nvPr/>
        </p:nvSpPr>
        <p:spPr>
          <a:xfrm>
            <a:off x="6231651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 droite 45"/>
          <p:cNvSpPr/>
          <p:nvPr/>
        </p:nvSpPr>
        <p:spPr>
          <a:xfrm>
            <a:off x="9251583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0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308</Words>
  <Application>Microsoft Office PowerPoint</Application>
  <PresentationFormat>Personnalisé</PresentationFormat>
  <Paragraphs>97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Neue</vt:lpstr>
      <vt:lpstr>Roboto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286</cp:revision>
  <dcterms:created xsi:type="dcterms:W3CDTF">2017-10-19T07:51:08Z</dcterms:created>
  <dcterms:modified xsi:type="dcterms:W3CDTF">2017-10-24T16:14:16Z</dcterms:modified>
</cp:coreProperties>
</file>