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4"/>
  </p:notesMasterIdLst>
  <p:sldIdLst>
    <p:sldId id="314" r:id="rId2"/>
    <p:sldId id="315" r:id="rId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1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3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5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6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5874" algn="l" defTabSz="9143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050" algn="l" defTabSz="9143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224" algn="l" defTabSz="9143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399" algn="l" defTabSz="9143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FEC200"/>
    <a:srgbClr val="9999FF"/>
    <a:srgbClr val="9966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3977" autoAdjust="0"/>
  </p:normalViewPr>
  <p:slideViewPr>
    <p:cSldViewPr>
      <p:cViewPr>
        <p:scale>
          <a:sx n="73" d="100"/>
          <a:sy n="73" d="100"/>
        </p:scale>
        <p:origin x="2766" y="9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BBE8E1-1B48-49FD-9634-413D98ED2595}" type="slidenum">
              <a:rPr lang="en-GB" altLang="en-US"/>
              <a:pPr/>
              <a:t>‹N°›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208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1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3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5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6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5874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0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24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99" algn="l" defTabSz="45717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32" indent="0" algn="ctr">
              <a:buNone/>
              <a:defRPr sz="1500"/>
            </a:lvl2pPr>
            <a:lvl3pPr marL="685863" indent="0" algn="ctr">
              <a:buNone/>
              <a:defRPr sz="1350"/>
            </a:lvl3pPr>
            <a:lvl4pPr marL="1028795" indent="0" algn="ctr">
              <a:buNone/>
              <a:defRPr sz="1200"/>
            </a:lvl4pPr>
            <a:lvl5pPr marL="1371727" indent="0" algn="ctr">
              <a:buNone/>
              <a:defRPr sz="1200"/>
            </a:lvl5pPr>
            <a:lvl6pPr marL="1714659" indent="0" algn="ctr">
              <a:buNone/>
              <a:defRPr sz="1200"/>
            </a:lvl6pPr>
            <a:lvl7pPr marL="2057589" indent="0" algn="ctr">
              <a:buNone/>
              <a:defRPr sz="1200"/>
            </a:lvl7pPr>
            <a:lvl8pPr marL="2400521" indent="0" algn="ctr">
              <a:buNone/>
              <a:defRPr sz="1200"/>
            </a:lvl8pPr>
            <a:lvl9pPr marL="2743454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4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43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9" y="365127"/>
            <a:ext cx="1971674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4" y="365127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1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1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6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2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5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45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37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7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5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0" y="365128"/>
            <a:ext cx="7886701" cy="1325564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4" y="1681162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2" indent="0">
              <a:buNone/>
              <a:defRPr sz="1500" b="1"/>
            </a:lvl2pPr>
            <a:lvl3pPr marL="685863" indent="0">
              <a:buNone/>
              <a:defRPr sz="1350" b="1"/>
            </a:lvl3pPr>
            <a:lvl4pPr marL="1028795" indent="0">
              <a:buNone/>
              <a:defRPr sz="1200" b="1"/>
            </a:lvl4pPr>
            <a:lvl5pPr marL="1371727" indent="0">
              <a:buNone/>
              <a:defRPr sz="1200" b="1"/>
            </a:lvl5pPr>
            <a:lvl6pPr marL="1714659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1" indent="0">
              <a:buNone/>
              <a:defRPr sz="1200" b="1"/>
            </a:lvl8pPr>
            <a:lvl9pPr marL="2743454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4" y="2505075"/>
            <a:ext cx="3868340" cy="368458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1" y="1681162"/>
            <a:ext cx="388739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32" indent="0">
              <a:buNone/>
              <a:defRPr sz="1500" b="1"/>
            </a:lvl2pPr>
            <a:lvl3pPr marL="685863" indent="0">
              <a:buNone/>
              <a:defRPr sz="1350" b="1"/>
            </a:lvl3pPr>
            <a:lvl4pPr marL="1028795" indent="0">
              <a:buNone/>
              <a:defRPr sz="1200" b="1"/>
            </a:lvl4pPr>
            <a:lvl5pPr marL="1371727" indent="0">
              <a:buNone/>
              <a:defRPr sz="1200" b="1"/>
            </a:lvl5pPr>
            <a:lvl6pPr marL="1714659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1" indent="0">
              <a:buNone/>
              <a:defRPr sz="1200" b="1"/>
            </a:lvl8pPr>
            <a:lvl9pPr marL="2743454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0" cy="368458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49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739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3" y="457201"/>
            <a:ext cx="2949179" cy="16002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0" y="987429"/>
            <a:ext cx="4629151" cy="4873625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9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32" indent="0">
              <a:buNone/>
              <a:defRPr sz="1049"/>
            </a:lvl2pPr>
            <a:lvl3pPr marL="685863" indent="0">
              <a:buNone/>
              <a:defRPr sz="900"/>
            </a:lvl3pPr>
            <a:lvl4pPr marL="1028795" indent="0">
              <a:buNone/>
              <a:defRPr sz="749"/>
            </a:lvl4pPr>
            <a:lvl5pPr marL="1371727" indent="0">
              <a:buNone/>
              <a:defRPr sz="749"/>
            </a:lvl5pPr>
            <a:lvl6pPr marL="1714659" indent="0">
              <a:buNone/>
              <a:defRPr sz="749"/>
            </a:lvl6pPr>
            <a:lvl7pPr marL="2057589" indent="0">
              <a:buNone/>
              <a:defRPr sz="749"/>
            </a:lvl7pPr>
            <a:lvl8pPr marL="2400521" indent="0">
              <a:buNone/>
              <a:defRPr sz="749"/>
            </a:lvl8pPr>
            <a:lvl9pPr marL="2743454" indent="0">
              <a:buNone/>
              <a:defRPr sz="749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99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3" y="457201"/>
            <a:ext cx="2949179" cy="1600200"/>
          </a:xfrm>
        </p:spPr>
        <p:txBody>
          <a:bodyPr anchor="b"/>
          <a:lstStyle>
            <a:lvl1pPr>
              <a:defRPr sz="240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0" y="987429"/>
            <a:ext cx="4629151" cy="4873625"/>
          </a:xfrm>
        </p:spPr>
        <p:txBody>
          <a:bodyPr/>
          <a:lstStyle>
            <a:lvl1pPr marL="0" indent="0">
              <a:buNone/>
              <a:defRPr sz="2401"/>
            </a:lvl1pPr>
            <a:lvl2pPr marL="342932" indent="0">
              <a:buNone/>
              <a:defRPr sz="2101"/>
            </a:lvl2pPr>
            <a:lvl3pPr marL="685863" indent="0">
              <a:buNone/>
              <a:defRPr sz="1800"/>
            </a:lvl3pPr>
            <a:lvl4pPr marL="1028795" indent="0">
              <a:buNone/>
              <a:defRPr sz="1500"/>
            </a:lvl4pPr>
            <a:lvl5pPr marL="1371727" indent="0">
              <a:buNone/>
              <a:defRPr sz="1500"/>
            </a:lvl5pPr>
            <a:lvl6pPr marL="1714659" indent="0">
              <a:buNone/>
              <a:defRPr sz="1500"/>
            </a:lvl6pPr>
            <a:lvl7pPr marL="2057589" indent="0">
              <a:buNone/>
              <a:defRPr sz="1500"/>
            </a:lvl7pPr>
            <a:lvl8pPr marL="2400521" indent="0">
              <a:buNone/>
              <a:defRPr sz="1500"/>
            </a:lvl8pPr>
            <a:lvl9pPr marL="274345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3" y="2057400"/>
            <a:ext cx="2949179" cy="3811589"/>
          </a:xfrm>
        </p:spPr>
        <p:txBody>
          <a:bodyPr/>
          <a:lstStyle>
            <a:lvl1pPr marL="0" indent="0">
              <a:buNone/>
              <a:defRPr sz="1200"/>
            </a:lvl1pPr>
            <a:lvl2pPr marL="342932" indent="0">
              <a:buNone/>
              <a:defRPr sz="1049"/>
            </a:lvl2pPr>
            <a:lvl3pPr marL="685863" indent="0">
              <a:buNone/>
              <a:defRPr sz="900"/>
            </a:lvl3pPr>
            <a:lvl4pPr marL="1028795" indent="0">
              <a:buNone/>
              <a:defRPr sz="749"/>
            </a:lvl4pPr>
            <a:lvl5pPr marL="1371727" indent="0">
              <a:buNone/>
              <a:defRPr sz="749"/>
            </a:lvl5pPr>
            <a:lvl6pPr marL="1714659" indent="0">
              <a:buNone/>
              <a:defRPr sz="749"/>
            </a:lvl6pPr>
            <a:lvl7pPr marL="2057589" indent="0">
              <a:buNone/>
              <a:defRPr sz="749"/>
            </a:lvl7pPr>
            <a:lvl8pPr marL="2400521" indent="0">
              <a:buNone/>
              <a:defRPr sz="749"/>
            </a:lvl8pPr>
            <a:lvl9pPr marL="2743454" indent="0">
              <a:buNone/>
              <a:defRPr sz="749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1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8867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2" y="6356353"/>
            <a:ext cx="30860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EBD38-ED91-411F-8141-D0AB91350FE0}" type="slidenum">
              <a:rPr lang="en-US" altLang="en-US" smtClean="0"/>
              <a:pPr/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789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685863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5" indent="-171465" algn="l" defTabSz="685863" rtl="0" eaLnBrk="1" latinLnBrk="0" hangingPunct="1">
        <a:lnSpc>
          <a:spcPct val="90000"/>
        </a:lnSpc>
        <a:spcBef>
          <a:spcPts val="749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97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29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60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92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24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56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87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919" indent="-171465" algn="l" defTabSz="6858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2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3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95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27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59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89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21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54" algn="l" defTabSz="6858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4" y="176690"/>
            <a:ext cx="1094287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ANATOMICAL MRI DATA</a:t>
            </a:r>
            <a:endParaRPr lang="en-US" sz="1200" b="1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2503" y="280563"/>
            <a:ext cx="113162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SEGMENTATION</a:t>
            </a:r>
            <a:endParaRPr lang="en-US" sz="1049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8914" y="118981"/>
            <a:ext cx="1207785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NORMALIZATION</a:t>
            </a:r>
          </a:p>
          <a:p>
            <a:pPr algn="ctr"/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ART, </a:t>
            </a:r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SyN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DARTEL, FNIRT, …</a:t>
            </a:r>
            <a:endParaRPr lang="en-US" sz="1049" i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4" y="1798900"/>
            <a:ext cx="1094287" cy="461665"/>
          </a:xfrm>
          <a:prstGeom prst="rect">
            <a:avLst/>
          </a:prstGeom>
          <a:noFill/>
          <a:ln w="1905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3300"/>
                </a:solidFill>
                <a:latin typeface="Candara" pitchFamily="34" charset="0"/>
              </a:rPr>
              <a:t>FUNCTIONAL MRI DATA</a:t>
            </a:r>
            <a:endParaRPr lang="en-US" sz="1200" b="1" dirty="0">
              <a:solidFill>
                <a:srgbClr val="CC3300"/>
              </a:solidFill>
              <a:latin typeface="Candara" pitchFamily="34" charset="0"/>
            </a:endParaRPr>
          </a:p>
        </p:txBody>
      </p:sp>
      <p:cxnSp>
        <p:nvCxnSpPr>
          <p:cNvPr id="9" name="Straight Arrow Connector 8"/>
          <p:cNvCxnSpPr>
            <a:stCxn id="24" idx="3"/>
            <a:endCxn id="28" idx="1"/>
          </p:cNvCxnSpPr>
          <p:nvPr/>
        </p:nvCxnSpPr>
        <p:spPr>
          <a:xfrm flipV="1">
            <a:off x="1273801" y="407457"/>
            <a:ext cx="398702" cy="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/>
          <p:cNvGrpSpPr/>
          <p:nvPr/>
        </p:nvGrpSpPr>
        <p:grpSpPr>
          <a:xfrm>
            <a:off x="1576443" y="1058858"/>
            <a:ext cx="1316646" cy="1941745"/>
            <a:chOff x="1743186" y="4327212"/>
            <a:chExt cx="1316646" cy="1941745"/>
          </a:xfrm>
        </p:grpSpPr>
        <p:sp>
          <p:nvSpPr>
            <p:cNvPr id="1034" name="Rectangle 1033"/>
            <p:cNvSpPr/>
            <p:nvPr/>
          </p:nvSpPr>
          <p:spPr>
            <a:xfrm>
              <a:off x="1743186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3" name="Group 1032"/>
            <p:cNvGrpSpPr/>
            <p:nvPr/>
          </p:nvGrpSpPr>
          <p:grpSpPr>
            <a:xfrm>
              <a:off x="1797616" y="4581128"/>
              <a:ext cx="1207786" cy="1687700"/>
              <a:chOff x="1797616" y="4581128"/>
              <a:chExt cx="1207786" cy="168770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97616" y="4581128"/>
                <a:ext cx="1207786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BIAS FIELD CORRECTION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97616" y="5020396"/>
                <a:ext cx="1207786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SLICE TIMING CORRECTION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97616" y="5459666"/>
                <a:ext cx="1207786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COREGISTRATION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19346" y="6015041"/>
                <a:ext cx="1164326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SMOOTHING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3362" y="5737353"/>
                <a:ext cx="876294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FILTERING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743186" y="4327212"/>
              <a:ext cx="1316646" cy="253787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PREPROCESSING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2398681" y="5005614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398681" y="5459666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398681" y="57388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398681" y="6015041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218948" y="1058862"/>
            <a:ext cx="1316932" cy="1941746"/>
            <a:chOff x="3320294" y="4327212"/>
            <a:chExt cx="1316932" cy="1941745"/>
          </a:xfrm>
        </p:grpSpPr>
        <p:sp>
          <p:nvSpPr>
            <p:cNvPr id="30" name="TextBox 29"/>
            <p:cNvSpPr txBox="1"/>
            <p:nvPr/>
          </p:nvSpPr>
          <p:spPr>
            <a:xfrm>
              <a:off x="3337315" y="4581128"/>
              <a:ext cx="1299911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GENERAL LINEAR MODEL</a:t>
              </a:r>
              <a:endParaRPr lang="en-US" sz="1049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0294" y="5365831"/>
              <a:ext cx="1316932" cy="899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THRESHOLDING</a:t>
              </a:r>
            </a:p>
            <a:p>
              <a:pPr algn="ctr"/>
              <a:r>
                <a:rPr lang="en-US" sz="1049" i="1" dirty="0">
                  <a:solidFill>
                    <a:schemeClr val="accent2">
                      <a:lumMod val="75000"/>
                    </a:schemeClr>
                  </a:solidFill>
                  <a:latin typeface="Candara" pitchFamily="34" charset="0"/>
                </a:rPr>
                <a:t>Random Gaussian Fields, Monte Carlo, permutation-based, …</a:t>
              </a:r>
              <a:endParaRPr lang="en-US" sz="1049" i="1" dirty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20294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7315" y="5054271"/>
              <a:ext cx="1299911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STATISTIC</a:t>
              </a:r>
              <a:endParaRPr lang="en-US" sz="1049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20580" y="4327212"/>
              <a:ext cx="1316646" cy="253787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ACTIVATION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990711" y="53350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990711" y="5020397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stCxn id="36" idx="3"/>
            <a:endCxn id="1034" idx="1"/>
          </p:cNvCxnSpPr>
          <p:nvPr/>
        </p:nvCxnSpPr>
        <p:spPr>
          <a:xfrm flipV="1">
            <a:off x="1273801" y="2029731"/>
            <a:ext cx="302642" cy="2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4" idx="3"/>
            <a:endCxn id="79" idx="1"/>
          </p:cNvCxnSpPr>
          <p:nvPr/>
        </p:nvCxnSpPr>
        <p:spPr>
          <a:xfrm>
            <a:off x="2893089" y="2029733"/>
            <a:ext cx="325858" cy="0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242" idx="2"/>
          </p:cNvCxnSpPr>
          <p:nvPr/>
        </p:nvCxnSpPr>
        <p:spPr>
          <a:xfrm>
            <a:off x="2234766" y="3000606"/>
            <a:ext cx="5786393" cy="218440"/>
          </a:xfrm>
          <a:prstGeom prst="bentConnector4">
            <a:avLst>
              <a:gd name="adj1" fmla="val -13"/>
              <a:gd name="adj2" fmla="val 204651"/>
            </a:avLst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9" idx="1"/>
          </p:cNvCxnSpPr>
          <p:nvPr/>
        </p:nvCxnSpPr>
        <p:spPr>
          <a:xfrm rot="10800000" flipV="1">
            <a:off x="2893094" y="407330"/>
            <a:ext cx="395821" cy="778487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9" idx="3"/>
          </p:cNvCxnSpPr>
          <p:nvPr/>
        </p:nvCxnSpPr>
        <p:spPr>
          <a:xfrm>
            <a:off x="4496697" y="407329"/>
            <a:ext cx="39182" cy="778490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860035" y="908718"/>
            <a:ext cx="1959951" cy="2310326"/>
            <a:chOff x="9003022" y="3601325"/>
            <a:chExt cx="1959951" cy="2310327"/>
          </a:xfrm>
        </p:grpSpPr>
        <p:sp>
          <p:nvSpPr>
            <p:cNvPr id="230" name="TextBox 229"/>
            <p:cNvSpPr txBox="1"/>
            <p:nvPr/>
          </p:nvSpPr>
          <p:spPr>
            <a:xfrm>
              <a:off x="9244336" y="3920283"/>
              <a:ext cx="147732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GRANGER CAUSALITY</a:t>
              </a:r>
              <a:endParaRPr lang="en-US" sz="1049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003022" y="4315438"/>
              <a:ext cx="1959949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DYNAMIC CAUSAL MODELING (DCM)</a:t>
              </a:r>
              <a:endParaRPr lang="en-US" sz="1049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293865" y="5172988"/>
              <a:ext cx="1378264" cy="73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SELECTION &amp; AVERAGING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AIC,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Bayes factor,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BIC, likelihood-ratio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003022" y="3601325"/>
              <a:ext cx="1959534" cy="231032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003024" y="3605413"/>
              <a:ext cx="1959949" cy="2537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EFFECTIVE CONNECTIVITY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9982559" y="5100704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9003022" y="4233602"/>
              <a:ext cx="19595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092524" y="4785828"/>
              <a:ext cx="178094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SPACE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49053" y="908986"/>
            <a:ext cx="1950228" cy="2310062"/>
            <a:chOff x="11000868" y="3242593"/>
            <a:chExt cx="1620872" cy="2310061"/>
          </a:xfrm>
        </p:grpSpPr>
        <p:sp>
          <p:nvSpPr>
            <p:cNvPr id="238" name="TextBox 237"/>
            <p:cNvSpPr txBox="1"/>
            <p:nvPr/>
          </p:nvSpPr>
          <p:spPr>
            <a:xfrm>
              <a:off x="11382814" y="4153355"/>
              <a:ext cx="851985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GRAPH-BASED</a:t>
              </a:r>
              <a:endParaRPr lang="en-US" sz="1049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000868" y="5137156"/>
              <a:ext cx="1620872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CLUSTERING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greedy, spectral,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hierarchical,…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235683" y="3520057"/>
              <a:ext cx="1146245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ICA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1230450" y="3820441"/>
              <a:ext cx="116432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ROI/SEED-BASED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000868" y="3242593"/>
              <a:ext cx="1615874" cy="23100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1000868" y="3242593"/>
              <a:ext cx="1615874" cy="2537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FUNCTIONAL CONNECTIVITY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11000868" y="3786218"/>
              <a:ext cx="1615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1000868" y="4110760"/>
              <a:ext cx="162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1812596" y="5076790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1052720" y="4450184"/>
              <a:ext cx="1512171" cy="57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CONNECTIVITY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(partial) correlation,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PLI, (imaginary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)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coherence,…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 flipH="1" flipV="1">
            <a:off x="5940587" y="3219046"/>
            <a:ext cx="208" cy="209954"/>
          </a:xfrm>
          <a:prstGeom prst="straightConnector1">
            <a:avLst/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065845" y="118981"/>
            <a:ext cx="1843830" cy="5766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PARCELLATION</a:t>
            </a:r>
          </a:p>
          <a:p>
            <a:pPr algn="ctr"/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Talairach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Harvard-Oxford, 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AAL, </a:t>
            </a:r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Destrieux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Craddock,…</a:t>
            </a:r>
            <a:endParaRPr lang="en-US" sz="1049" i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205" name="Elbow Connector 204"/>
          <p:cNvCxnSpPr/>
          <p:nvPr/>
        </p:nvCxnSpPr>
        <p:spPr>
          <a:xfrm rot="5400000">
            <a:off x="6403535" y="871201"/>
            <a:ext cx="658574" cy="308301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75" idx="2"/>
            <a:endCxn id="238" idx="1"/>
          </p:cNvCxnSpPr>
          <p:nvPr/>
        </p:nvCxnSpPr>
        <p:spPr>
          <a:xfrm rot="16200000" flipH="1">
            <a:off x="6622704" y="1060736"/>
            <a:ext cx="1250965" cy="520849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96700" y="354416"/>
            <a:ext cx="165947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8" idx="3"/>
            <a:endCxn id="29" idx="1"/>
          </p:cNvCxnSpPr>
          <p:nvPr/>
        </p:nvCxnSpPr>
        <p:spPr>
          <a:xfrm flipV="1">
            <a:off x="2804131" y="407329"/>
            <a:ext cx="484783" cy="12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83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22"/>
          <p:cNvSpPr/>
          <p:nvPr/>
        </p:nvSpPr>
        <p:spPr>
          <a:xfrm>
            <a:off x="-4316" y="-1372"/>
            <a:ext cx="9144000" cy="75655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0" y="23935"/>
            <a:ext cx="9139684" cy="731244"/>
          </a:xfrm>
          <a:prstGeom prst="rect">
            <a:avLst/>
          </a:prstGeom>
        </p:spPr>
        <p:txBody>
          <a:bodyPr vert="horz" lIns="91441" tIns="45720" rIns="91441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fr-FR" sz="3001" dirty="0">
                <a:solidFill>
                  <a:schemeClr val="bg1"/>
                </a:solidFill>
                <a:latin typeface="Candara" pitchFamily="34" charset="0"/>
              </a:rPr>
              <a:t>Principales étapes de construction d’une « image »</a:t>
            </a:r>
            <a:endParaRPr lang="fr-FR" sz="300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514" y="1373908"/>
            <a:ext cx="1094287" cy="461665"/>
          </a:xfrm>
          <a:prstGeom prst="rect">
            <a:avLst/>
          </a:prstGeom>
          <a:noFill/>
          <a:ln w="19050"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rPr>
              <a:t>EEG/MEG DATA</a:t>
            </a:r>
            <a:endParaRPr lang="en-US" sz="1200" b="1" dirty="0">
              <a:solidFill>
                <a:schemeClr val="accent5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514" y="2690900"/>
            <a:ext cx="1094287" cy="46166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ANATOMICAL MRI DATA</a:t>
            </a:r>
            <a:endParaRPr lang="en-US" sz="1200" b="1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72503" y="2794773"/>
            <a:ext cx="113162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SEGMENTATION</a:t>
            </a:r>
            <a:endParaRPr lang="en-US" sz="1049" dirty="0">
              <a:solidFill>
                <a:schemeClr val="accent4">
                  <a:lumMod val="75000"/>
                </a:schemeClr>
              </a:solidFill>
              <a:latin typeface="Candar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88914" y="2633191"/>
            <a:ext cx="1207785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NORMALIZATION</a:t>
            </a:r>
          </a:p>
          <a:p>
            <a:pPr algn="ctr"/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ART, </a:t>
            </a:r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SyN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DARTEL, FNIRT, …</a:t>
            </a:r>
            <a:endParaRPr lang="en-US" sz="1049" i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9514" y="4313110"/>
            <a:ext cx="1094287" cy="461665"/>
          </a:xfrm>
          <a:prstGeom prst="rect">
            <a:avLst/>
          </a:prstGeom>
          <a:noFill/>
          <a:ln w="19050">
            <a:solidFill>
              <a:srgbClr val="CC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3300"/>
                </a:solidFill>
                <a:latin typeface="Candara" pitchFamily="34" charset="0"/>
              </a:rPr>
              <a:t>FUNCTIONAL MRI DATA</a:t>
            </a:r>
            <a:endParaRPr lang="en-US" sz="1200" b="1" dirty="0">
              <a:solidFill>
                <a:srgbClr val="CC3300"/>
              </a:solidFill>
              <a:latin typeface="Candara" pitchFamily="34" charset="0"/>
            </a:endParaRPr>
          </a:p>
        </p:txBody>
      </p:sp>
      <p:cxnSp>
        <p:nvCxnSpPr>
          <p:cNvPr id="9" name="Straight Arrow Connector 8"/>
          <p:cNvCxnSpPr>
            <a:stCxn id="24" idx="3"/>
            <a:endCxn id="28" idx="1"/>
          </p:cNvCxnSpPr>
          <p:nvPr/>
        </p:nvCxnSpPr>
        <p:spPr>
          <a:xfrm flipV="1">
            <a:off x="1273801" y="2921667"/>
            <a:ext cx="398702" cy="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/>
          <p:cNvGrpSpPr/>
          <p:nvPr/>
        </p:nvGrpSpPr>
        <p:grpSpPr>
          <a:xfrm>
            <a:off x="1576443" y="3573068"/>
            <a:ext cx="1316646" cy="1941745"/>
            <a:chOff x="1743186" y="4327212"/>
            <a:chExt cx="1316646" cy="1941745"/>
          </a:xfrm>
        </p:grpSpPr>
        <p:sp>
          <p:nvSpPr>
            <p:cNvPr id="1034" name="Rectangle 1033"/>
            <p:cNvSpPr/>
            <p:nvPr/>
          </p:nvSpPr>
          <p:spPr>
            <a:xfrm>
              <a:off x="1743186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33" name="Group 1032"/>
            <p:cNvGrpSpPr/>
            <p:nvPr/>
          </p:nvGrpSpPr>
          <p:grpSpPr>
            <a:xfrm>
              <a:off x="1797616" y="4581128"/>
              <a:ext cx="1207786" cy="1687700"/>
              <a:chOff x="1797616" y="4581128"/>
              <a:chExt cx="1207786" cy="168770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797616" y="4581128"/>
                <a:ext cx="1207786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BIAS FIELD CORRECTION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797616" y="5020396"/>
                <a:ext cx="1207786" cy="415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SLICE TIMING CORRECTION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97616" y="5459666"/>
                <a:ext cx="1207786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COREGISTRATION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19346" y="6015041"/>
                <a:ext cx="1164326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SMOOTHING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963362" y="5737353"/>
                <a:ext cx="876294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49" dirty="0">
                    <a:solidFill>
                      <a:srgbClr val="CC3300"/>
                    </a:solidFill>
                    <a:latin typeface="Candara" pitchFamily="34" charset="0"/>
                  </a:rPr>
                  <a:t>FILTERING</a:t>
                </a:r>
                <a:endParaRPr lang="en-US" sz="1049" dirty="0">
                  <a:solidFill>
                    <a:srgbClr val="CC3300"/>
                  </a:solidFill>
                  <a:latin typeface="Candara" pitchFamily="34" charset="0"/>
                </a:endParaRP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743186" y="4327212"/>
              <a:ext cx="1316646" cy="253787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PREPROCESSING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2398681" y="5005614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2398681" y="5459666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2398681" y="57388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2398681" y="6015041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7" name="Group 1046"/>
          <p:cNvGrpSpPr/>
          <p:nvPr/>
        </p:nvGrpSpPr>
        <p:grpSpPr>
          <a:xfrm>
            <a:off x="3218948" y="3573072"/>
            <a:ext cx="1316932" cy="1941746"/>
            <a:chOff x="3320294" y="4327212"/>
            <a:chExt cx="1316932" cy="1941745"/>
          </a:xfrm>
        </p:grpSpPr>
        <p:sp>
          <p:nvSpPr>
            <p:cNvPr id="30" name="TextBox 29"/>
            <p:cNvSpPr txBox="1"/>
            <p:nvPr/>
          </p:nvSpPr>
          <p:spPr>
            <a:xfrm>
              <a:off x="3337315" y="4581128"/>
              <a:ext cx="1299911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GENERAL LINEAR MODEL</a:t>
              </a:r>
              <a:endParaRPr lang="en-US" sz="1049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0294" y="5365831"/>
              <a:ext cx="1316932" cy="899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THRESHOLDING</a:t>
              </a:r>
            </a:p>
            <a:p>
              <a:pPr algn="ctr"/>
              <a:r>
                <a:rPr lang="en-US" sz="1049" i="1" dirty="0">
                  <a:solidFill>
                    <a:schemeClr val="accent2">
                      <a:lumMod val="75000"/>
                    </a:schemeClr>
                  </a:solidFill>
                  <a:latin typeface="Candara" pitchFamily="34" charset="0"/>
                </a:rPr>
                <a:t>Random Gaussian Fields, Monte Carlo, permutation-based, …</a:t>
              </a:r>
              <a:endParaRPr lang="en-US" sz="1049" i="1" dirty="0">
                <a:solidFill>
                  <a:schemeClr val="accent2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320294" y="4327212"/>
              <a:ext cx="1316646" cy="1941745"/>
            </a:xfrm>
            <a:prstGeom prst="rect">
              <a:avLst/>
            </a:prstGeom>
            <a:noFill/>
            <a:ln>
              <a:solidFill>
                <a:srgbClr val="CC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37315" y="5054271"/>
              <a:ext cx="1299911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rgbClr val="CC3300"/>
                  </a:solidFill>
                  <a:latin typeface="Candara" pitchFamily="34" charset="0"/>
                </a:rPr>
                <a:t>STATISTIC</a:t>
              </a:r>
              <a:endParaRPr lang="en-US" sz="1049" dirty="0">
                <a:solidFill>
                  <a:srgbClr val="CC3300"/>
                </a:solidFill>
                <a:latin typeface="Candara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320580" y="4327212"/>
              <a:ext cx="1316646" cy="253787"/>
            </a:xfrm>
            <a:prstGeom prst="rect">
              <a:avLst/>
            </a:prstGeom>
            <a:solidFill>
              <a:srgbClr val="CC3300"/>
            </a:solidFill>
            <a:ln>
              <a:solidFill>
                <a:srgbClr val="CC33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ACTIVATION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3990711" y="5335040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990711" y="5020397"/>
              <a:ext cx="0" cy="36004"/>
            </a:xfrm>
            <a:prstGeom prst="straightConnector1">
              <a:avLst/>
            </a:prstGeom>
            <a:ln w="12700">
              <a:solidFill>
                <a:srgbClr val="CC33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630872" y="1013609"/>
            <a:ext cx="1191142" cy="1182263"/>
            <a:chOff x="1726542" y="807603"/>
            <a:chExt cx="1333290" cy="1182264"/>
          </a:xfrm>
        </p:grpSpPr>
        <p:sp>
          <p:nvSpPr>
            <p:cNvPr id="17" name="TextBox 16"/>
            <p:cNvSpPr txBox="1"/>
            <p:nvPr/>
          </p:nvSpPr>
          <p:spPr>
            <a:xfrm>
              <a:off x="1963362" y="1084602"/>
              <a:ext cx="876292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FILTERING</a:t>
              </a:r>
              <a:endParaRPr lang="en-US" sz="1049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43187" y="1412786"/>
              <a:ext cx="1316645" cy="57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DENOISING</a:t>
              </a:r>
            </a:p>
            <a:p>
              <a:pPr algn="ctr"/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a</a:t>
              </a: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rtifact rejection, ICA,…</a:t>
              </a:r>
              <a:endParaRPr lang="en-US" sz="1049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726542" y="807603"/>
              <a:ext cx="1316645" cy="1182264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726829" y="807603"/>
              <a:ext cx="1316645" cy="253787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PREPROCESSING</a:t>
              </a:r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>
              <a:off x="2396959" y="1376772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3160619" y="908721"/>
            <a:ext cx="1457490" cy="1390012"/>
            <a:chOff x="3258526" y="807603"/>
            <a:chExt cx="1457490" cy="1390013"/>
          </a:xfrm>
        </p:grpSpPr>
        <p:sp>
          <p:nvSpPr>
            <p:cNvPr id="21" name="TextBox 20"/>
            <p:cNvSpPr txBox="1"/>
            <p:nvPr/>
          </p:nvSpPr>
          <p:spPr>
            <a:xfrm>
              <a:off x="3549123" y="1084602"/>
              <a:ext cx="876293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AVERAGING</a:t>
              </a:r>
              <a:endParaRPr lang="en-US" sz="1049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8526" y="1412786"/>
              <a:ext cx="1457490" cy="73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SPECTRAL</a:t>
              </a:r>
              <a:b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DECOMPOSITION</a:t>
              </a:r>
            </a:p>
            <a:p>
              <a:pPr algn="ctr"/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Fourier, wavelet, </a:t>
              </a:r>
              <a:r>
                <a:rPr lang="en-US" sz="1049" i="1" dirty="0" err="1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multitaper</a:t>
              </a: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, </a:t>
              </a:r>
              <a:r>
                <a:rPr lang="en-US" sz="1049" i="1" dirty="0" err="1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Stockwell</a:t>
              </a:r>
              <a:endParaRPr lang="en-US" sz="1049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20294" y="807604"/>
              <a:ext cx="1316646" cy="1390012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320579" y="807603"/>
              <a:ext cx="1316646" cy="253787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ANALYSIS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3908380" y="1376772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V="1">
              <a:off x="4063048" y="1343941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/>
          <p:cNvCxnSpPr>
            <a:stCxn id="36" idx="3"/>
            <a:endCxn id="1034" idx="1"/>
          </p:cNvCxnSpPr>
          <p:nvPr/>
        </p:nvCxnSpPr>
        <p:spPr>
          <a:xfrm flipV="1">
            <a:off x="1273801" y="4543941"/>
            <a:ext cx="302642" cy="2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34" idx="3"/>
            <a:endCxn id="79" idx="1"/>
          </p:cNvCxnSpPr>
          <p:nvPr/>
        </p:nvCxnSpPr>
        <p:spPr>
          <a:xfrm>
            <a:off x="2893089" y="4543943"/>
            <a:ext cx="325858" cy="0"/>
          </a:xfrm>
          <a:prstGeom prst="straightConnector1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8" idx="3"/>
          </p:cNvCxnSpPr>
          <p:nvPr/>
        </p:nvCxnSpPr>
        <p:spPr>
          <a:xfrm>
            <a:off x="1273801" y="1604741"/>
            <a:ext cx="357074" cy="0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2807145" y="1603727"/>
            <a:ext cx="415242" cy="1015"/>
          </a:xfrm>
          <a:prstGeom prst="straightConnector1">
            <a:avLst/>
          </a:prstGeom>
          <a:ln w="12700">
            <a:solidFill>
              <a:srgbClr val="003366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5407522" y="1352578"/>
            <a:ext cx="3083845" cy="992068"/>
            <a:chOff x="5482503" y="1133277"/>
            <a:chExt cx="3083845" cy="992067"/>
          </a:xfrm>
        </p:grpSpPr>
        <p:sp>
          <p:nvSpPr>
            <p:cNvPr id="38" name="TextBox 37"/>
            <p:cNvSpPr txBox="1"/>
            <p:nvPr/>
          </p:nvSpPr>
          <p:spPr>
            <a:xfrm>
              <a:off x="6598836" y="1386709"/>
              <a:ext cx="944161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LEAD-FIELD</a:t>
              </a:r>
              <a:b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ESTIMATION</a:t>
              </a:r>
              <a:endParaRPr lang="en-US" sz="1049" dirty="0">
                <a:solidFill>
                  <a:schemeClr val="accent5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553458" y="1387193"/>
              <a:ext cx="1012890" cy="73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INVERSION</a:t>
              </a:r>
            </a:p>
            <a:p>
              <a:pPr algn="ctr"/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MNE/</a:t>
              </a:r>
              <a:r>
                <a:rPr lang="en-US" sz="1049" i="1" dirty="0" err="1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dSPM</a:t>
              </a: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, (s)LORETA, LCMV/</a:t>
              </a: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 </a:t>
              </a: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DICS,…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84672" y="1387193"/>
              <a:ext cx="1072106" cy="57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accent5">
                      <a:lumMod val="75000"/>
                    </a:schemeClr>
                  </a:solidFill>
                  <a:latin typeface="Candara" pitchFamily="34" charset="0"/>
                </a:rPr>
                <a:t>SOURCE SPACE</a:t>
              </a:r>
            </a:p>
            <a:p>
              <a:pPr algn="ctr"/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dipoles,</a:t>
              </a:r>
              <a:b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</a:br>
              <a:r>
                <a:rPr lang="en-US" sz="1049" i="1" dirty="0">
                  <a:solidFill>
                    <a:schemeClr val="accent1">
                      <a:lumMod val="75000"/>
                    </a:schemeClr>
                  </a:solidFill>
                  <a:latin typeface="Candara" pitchFamily="34" charset="0"/>
                </a:rPr>
                <a:t>continuous</a:t>
              </a:r>
              <a:endParaRPr lang="en-US" sz="1049" i="1" dirty="0">
                <a:solidFill>
                  <a:schemeClr val="accent1">
                    <a:lumMod val="7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482503" y="1133279"/>
              <a:ext cx="3083845" cy="961478"/>
            </a:xfrm>
            <a:prstGeom prst="rect">
              <a:avLst/>
            </a:prstGeom>
            <a:noFill/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484672" y="1133277"/>
              <a:ext cx="3081676" cy="253787"/>
            </a:xfrm>
            <a:prstGeom prst="rect">
              <a:avLst/>
            </a:prstGeom>
            <a:solidFill>
              <a:srgbClr val="003366"/>
            </a:solidFill>
            <a:ln>
              <a:solidFill>
                <a:srgbClr val="00336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SOURCE RECONSTRUCTION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 rot="5400000" flipV="1">
              <a:off x="6601040" y="1576894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rot="5400000" flipV="1">
              <a:off x="7602433" y="1576894"/>
              <a:ext cx="0" cy="36004"/>
            </a:xfrm>
            <a:prstGeom prst="straightConnector1">
              <a:avLst/>
            </a:prstGeom>
            <a:ln w="12700">
              <a:solidFill>
                <a:srgbClr val="003366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5407521" y="908722"/>
            <a:ext cx="1316646" cy="253787"/>
          </a:xfrm>
          <a:prstGeom prst="rect">
            <a:avLst/>
          </a:prstGeom>
          <a:solidFill>
            <a:srgbClr val="003366"/>
          </a:solidFill>
          <a:ln w="19050"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49" b="1" i="1" dirty="0">
                <a:solidFill>
                  <a:schemeClr val="bg1"/>
                </a:solidFill>
                <a:latin typeface="Candara" pitchFamily="34" charset="0"/>
              </a:rPr>
              <a:t>STATISTICS</a:t>
            </a:r>
            <a:endParaRPr lang="en-US" sz="1049" b="1" i="1" dirty="0">
              <a:solidFill>
                <a:schemeClr val="bg1"/>
              </a:solidFill>
              <a:latin typeface="Candara" pitchFamily="34" charset="0"/>
            </a:endParaRPr>
          </a:p>
        </p:txBody>
      </p:sp>
      <p:cxnSp>
        <p:nvCxnSpPr>
          <p:cNvPr id="117" name="Elbow Connector 116"/>
          <p:cNvCxnSpPr>
            <a:stCxn id="100" idx="2"/>
            <a:endCxn id="146" idx="1"/>
          </p:cNvCxnSpPr>
          <p:nvPr/>
        </p:nvCxnSpPr>
        <p:spPr>
          <a:xfrm rot="5400000" flipH="1" flipV="1">
            <a:off x="3631989" y="420340"/>
            <a:ext cx="362555" cy="3188512"/>
          </a:xfrm>
          <a:prstGeom prst="bentConnector4">
            <a:avLst>
              <a:gd name="adj1" fmla="val -63053"/>
              <a:gd name="adj2" fmla="val 87005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endCxn id="242" idx="2"/>
          </p:cNvCxnSpPr>
          <p:nvPr/>
        </p:nvCxnSpPr>
        <p:spPr>
          <a:xfrm>
            <a:off x="2234766" y="5514816"/>
            <a:ext cx="5786393" cy="218440"/>
          </a:xfrm>
          <a:prstGeom prst="bentConnector4">
            <a:avLst>
              <a:gd name="adj1" fmla="val -13"/>
              <a:gd name="adj2" fmla="val 204651"/>
            </a:avLst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06" idx="3"/>
            <a:endCxn id="160" idx="1"/>
          </p:cNvCxnSpPr>
          <p:nvPr/>
        </p:nvCxnSpPr>
        <p:spPr>
          <a:xfrm>
            <a:off x="4539318" y="1035615"/>
            <a:ext cx="868203" cy="1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160" idx="2"/>
          </p:cNvCxnSpPr>
          <p:nvPr/>
        </p:nvCxnSpPr>
        <p:spPr>
          <a:xfrm flipV="1">
            <a:off x="6065844" y="1162509"/>
            <a:ext cx="0" cy="190073"/>
          </a:xfrm>
          <a:prstGeom prst="straightConnector1">
            <a:avLst/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/>
          <p:nvPr/>
        </p:nvCxnSpPr>
        <p:spPr>
          <a:xfrm flipV="1">
            <a:off x="4496700" y="2183575"/>
            <a:ext cx="1155423" cy="611200"/>
          </a:xfrm>
          <a:prstGeom prst="bentConnector3">
            <a:avLst>
              <a:gd name="adj1" fmla="val 100287"/>
            </a:avLst>
          </a:prstGeom>
          <a:ln w="12700">
            <a:solidFill>
              <a:srgbClr val="00336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9" idx="1"/>
          </p:cNvCxnSpPr>
          <p:nvPr/>
        </p:nvCxnSpPr>
        <p:spPr>
          <a:xfrm rot="10800000" flipV="1">
            <a:off x="2893094" y="2921540"/>
            <a:ext cx="395821" cy="778487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9" idx="3"/>
          </p:cNvCxnSpPr>
          <p:nvPr/>
        </p:nvCxnSpPr>
        <p:spPr>
          <a:xfrm>
            <a:off x="4496697" y="2921539"/>
            <a:ext cx="39182" cy="778490"/>
          </a:xfrm>
          <a:prstGeom prst="bentConnector2">
            <a:avLst/>
          </a:prstGeom>
          <a:ln w="12700">
            <a:solidFill>
              <a:srgbClr val="CC33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endCxn id="242" idx="0"/>
          </p:cNvCxnSpPr>
          <p:nvPr/>
        </p:nvCxnSpPr>
        <p:spPr>
          <a:xfrm rot="16200000" flipH="1">
            <a:off x="6954041" y="2356075"/>
            <a:ext cx="1109137" cy="1025104"/>
          </a:xfrm>
          <a:prstGeom prst="bentConnector3">
            <a:avLst>
              <a:gd name="adj1" fmla="val 18225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/>
          <p:cNvCxnSpPr>
            <a:endCxn id="233" idx="0"/>
          </p:cNvCxnSpPr>
          <p:nvPr/>
        </p:nvCxnSpPr>
        <p:spPr>
          <a:xfrm rot="5400000">
            <a:off x="5813102" y="2340763"/>
            <a:ext cx="1108871" cy="1055469"/>
          </a:xfrm>
          <a:prstGeom prst="bentConnector3">
            <a:avLst>
              <a:gd name="adj1" fmla="val 18217"/>
            </a:avLst>
          </a:prstGeom>
          <a:ln w="12700">
            <a:solidFill>
              <a:srgbClr val="003366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179514" y="6095038"/>
            <a:ext cx="1094287" cy="64633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DIFFUSION 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WEIGHTED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MRI DATA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3229060" y="6210455"/>
            <a:ext cx="990782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TENSOR ESTIMATION</a:t>
            </a:r>
            <a:endParaRPr lang="en-US" sz="1049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693764" y="6291245"/>
            <a:ext cx="114624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TRACTOGRAPHY</a:t>
            </a:r>
            <a:endParaRPr lang="en-US" sz="1049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744511" y="6210455"/>
            <a:ext cx="987610" cy="41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MOTION</a:t>
            </a:r>
            <a:br>
              <a:rPr lang="en-US" sz="1049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</a:br>
            <a:r>
              <a:rPr lang="en-US" sz="1049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CORRECTION</a:t>
            </a:r>
            <a:endParaRPr lang="en-US" sz="1049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226" name="Straight Arrow Connector 225"/>
          <p:cNvCxnSpPr>
            <a:stCxn id="222" idx="3"/>
            <a:endCxn id="225" idx="1"/>
          </p:cNvCxnSpPr>
          <p:nvPr/>
        </p:nvCxnSpPr>
        <p:spPr>
          <a:xfrm flipV="1">
            <a:off x="1273801" y="6418076"/>
            <a:ext cx="470710" cy="1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stCxn id="225" idx="3"/>
            <a:endCxn id="223" idx="1"/>
          </p:cNvCxnSpPr>
          <p:nvPr/>
        </p:nvCxnSpPr>
        <p:spPr>
          <a:xfrm>
            <a:off x="2732121" y="6418076"/>
            <a:ext cx="496939" cy="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3" idx="3"/>
            <a:endCxn id="224" idx="1"/>
          </p:cNvCxnSpPr>
          <p:nvPr/>
        </p:nvCxnSpPr>
        <p:spPr>
          <a:xfrm>
            <a:off x="4219842" y="6418076"/>
            <a:ext cx="473922" cy="6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4860035" y="3422928"/>
            <a:ext cx="1959951" cy="2310326"/>
            <a:chOff x="9003022" y="3601325"/>
            <a:chExt cx="1959951" cy="2310327"/>
          </a:xfrm>
        </p:grpSpPr>
        <p:sp>
          <p:nvSpPr>
            <p:cNvPr id="230" name="TextBox 229"/>
            <p:cNvSpPr txBox="1"/>
            <p:nvPr/>
          </p:nvSpPr>
          <p:spPr>
            <a:xfrm>
              <a:off x="9244336" y="3920283"/>
              <a:ext cx="147732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GRANGER CAUSALITY</a:t>
              </a:r>
              <a:endParaRPr lang="en-US" sz="1049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9003022" y="4315438"/>
              <a:ext cx="1959949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DYNAMIC CAUSAL MODELING (DCM)</a:t>
              </a:r>
              <a:endParaRPr lang="en-US" sz="1049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9293865" y="5172988"/>
              <a:ext cx="1378264" cy="738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SELECTION &amp; AVERAGING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AIC,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Bayes factor,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BIC, likelihood-ratio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9003022" y="3601325"/>
              <a:ext cx="1959534" cy="231032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9003024" y="3605413"/>
              <a:ext cx="1959949" cy="2537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EFFECTIVE CONNECTIVITY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36" name="Straight Arrow Connector 235"/>
            <p:cNvCxnSpPr/>
            <p:nvPr/>
          </p:nvCxnSpPr>
          <p:spPr>
            <a:xfrm>
              <a:off x="9982559" y="5100704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9003022" y="4233602"/>
              <a:ext cx="19595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/>
            <p:cNvSpPr txBox="1"/>
            <p:nvPr/>
          </p:nvSpPr>
          <p:spPr>
            <a:xfrm>
              <a:off x="9092524" y="4785828"/>
              <a:ext cx="178094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MODEL SPACE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049053" y="3423196"/>
            <a:ext cx="1950228" cy="2310062"/>
            <a:chOff x="11000868" y="3242593"/>
            <a:chExt cx="1620872" cy="2310061"/>
          </a:xfrm>
        </p:grpSpPr>
        <p:sp>
          <p:nvSpPr>
            <p:cNvPr id="238" name="TextBox 237"/>
            <p:cNvSpPr txBox="1"/>
            <p:nvPr/>
          </p:nvSpPr>
          <p:spPr>
            <a:xfrm>
              <a:off x="11382814" y="4153355"/>
              <a:ext cx="851985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GRAPH-BASED</a:t>
              </a:r>
              <a:endParaRPr lang="en-US" sz="1049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11000868" y="5137156"/>
              <a:ext cx="1620872" cy="41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CLUSTERING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greedy, spectral,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hierarchical,…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1235683" y="3520057"/>
              <a:ext cx="1146245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ICA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1230450" y="3820441"/>
              <a:ext cx="1164326" cy="253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u="sng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ROI/SEED-BASED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1000868" y="3242593"/>
              <a:ext cx="1615874" cy="2310061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1000868" y="3242593"/>
              <a:ext cx="1615874" cy="25378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b="1" i="1" dirty="0">
                  <a:solidFill>
                    <a:schemeClr val="bg1"/>
                  </a:solidFill>
                  <a:latin typeface="Candara" pitchFamily="34" charset="0"/>
                </a:rPr>
                <a:t>FUNCTIONAL CONNECTIVITY</a:t>
              </a:r>
              <a:endParaRPr lang="en-US" sz="1049" b="1" i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>
              <a:off x="11000868" y="3786218"/>
              <a:ext cx="161587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11000868" y="4110760"/>
              <a:ext cx="162087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11812596" y="5076790"/>
              <a:ext cx="0" cy="36004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1052720" y="4450184"/>
              <a:ext cx="1512171" cy="57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49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ndara" pitchFamily="34" charset="0"/>
                </a:rPr>
                <a:t>CONNECTIVITY</a:t>
              </a:r>
            </a:p>
            <a:p>
              <a:pPr algn="ctr"/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(partial) correlation,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PLI, (imaginary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) </a:t>
              </a:r>
              <a:r>
                <a:rPr lang="en-US" sz="1049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pitchFamily="34" charset="0"/>
                </a:rPr>
                <a:t>coherence,…</a:t>
              </a:r>
              <a:endParaRPr lang="en-US" sz="1049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pitchFamily="34" charset="0"/>
              </a:endParaRPr>
            </a:p>
          </p:txBody>
        </p:sp>
      </p:grpSp>
      <p:cxnSp>
        <p:nvCxnSpPr>
          <p:cNvPr id="136" name="Straight Arrow Connector 135"/>
          <p:cNvCxnSpPr/>
          <p:nvPr/>
        </p:nvCxnSpPr>
        <p:spPr>
          <a:xfrm flipH="1" flipV="1">
            <a:off x="5940587" y="5733256"/>
            <a:ext cx="208" cy="209954"/>
          </a:xfrm>
          <a:prstGeom prst="straightConnector1">
            <a:avLst/>
          </a:prstGeom>
          <a:ln w="12700">
            <a:solidFill>
              <a:srgbClr val="CC3300"/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065845" y="2633191"/>
            <a:ext cx="1843830" cy="57669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049" dirty="0">
                <a:solidFill>
                  <a:schemeClr val="accent4">
                    <a:lumMod val="75000"/>
                  </a:schemeClr>
                </a:solidFill>
                <a:latin typeface="Candara" pitchFamily="34" charset="0"/>
              </a:rPr>
              <a:t>PARCELLATION</a:t>
            </a:r>
          </a:p>
          <a:p>
            <a:pPr algn="ctr"/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Talairach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Harvard-Oxford, 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AAL, </a:t>
            </a:r>
            <a:r>
              <a:rPr lang="en-US" sz="1049" i="1" dirty="0" err="1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Destrieux</a:t>
            </a:r>
            <a:r>
              <a:rPr lang="en-US" sz="1049" i="1" dirty="0">
                <a:solidFill>
                  <a:schemeClr val="accent4">
                    <a:lumMod val="50000"/>
                  </a:schemeClr>
                </a:solidFill>
                <a:latin typeface="Candara" pitchFamily="34" charset="0"/>
              </a:rPr>
              <a:t>, Craddock,…</a:t>
            </a:r>
            <a:endParaRPr lang="en-US" sz="1049" i="1" dirty="0">
              <a:solidFill>
                <a:schemeClr val="accent4">
                  <a:lumMod val="50000"/>
                </a:schemeClr>
              </a:solidFill>
              <a:latin typeface="Candara" pitchFamily="34" charset="0"/>
            </a:endParaRPr>
          </a:p>
        </p:txBody>
      </p:sp>
      <p:cxnSp>
        <p:nvCxnSpPr>
          <p:cNvPr id="205" name="Elbow Connector 204"/>
          <p:cNvCxnSpPr/>
          <p:nvPr/>
        </p:nvCxnSpPr>
        <p:spPr>
          <a:xfrm rot="5400000">
            <a:off x="6403535" y="3385411"/>
            <a:ext cx="658574" cy="308301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75" idx="2"/>
            <a:endCxn id="238" idx="1"/>
          </p:cNvCxnSpPr>
          <p:nvPr/>
        </p:nvCxnSpPr>
        <p:spPr>
          <a:xfrm rot="16200000" flipH="1">
            <a:off x="6622704" y="3574946"/>
            <a:ext cx="1250965" cy="520849"/>
          </a:xfrm>
          <a:prstGeom prst="bentConnector2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miter lim="800000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496700" y="2868626"/>
            <a:ext cx="1659479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stCxn id="28" idx="3"/>
            <a:endCxn id="29" idx="1"/>
          </p:cNvCxnSpPr>
          <p:nvPr/>
        </p:nvCxnSpPr>
        <p:spPr>
          <a:xfrm flipV="1">
            <a:off x="2804131" y="2921539"/>
            <a:ext cx="484783" cy="128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08058" y="6119336"/>
            <a:ext cx="2525654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49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And also:</a:t>
            </a:r>
          </a:p>
          <a:p>
            <a:pPr algn="r"/>
            <a:r>
              <a:rPr lang="en-US" sz="1049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VBM (voxel-based </a:t>
            </a:r>
            <a:r>
              <a:rPr lang="en-US" sz="1049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morphometry</a:t>
            </a:r>
            <a:r>
              <a:rPr lang="en-US" sz="1049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),</a:t>
            </a:r>
          </a:p>
          <a:p>
            <a:pPr algn="r"/>
            <a:r>
              <a:rPr lang="en-US" sz="1049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PPI (psychophysiological interaction),</a:t>
            </a:r>
          </a:p>
          <a:p>
            <a:pPr algn="r"/>
            <a:r>
              <a:rPr lang="en-US" sz="1049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MVPA (multivariate pattern analysis) …</a:t>
            </a:r>
            <a:endParaRPr lang="en-US" sz="1049" i="1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10267</TotalTime>
  <Words>268</Words>
  <Application>Microsoft Office PowerPoint</Application>
  <PresentationFormat>Affichage à l'écran (4:3)</PresentationFormat>
  <Paragraphs>89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Calibri Light</vt:lpstr>
      <vt:lpstr>Candara</vt:lpstr>
      <vt:lpstr>Tema di Office</vt:lpstr>
      <vt:lpstr>Présentation PowerPoint</vt:lpstr>
      <vt:lpstr>Présentation PowerPoint</vt:lpstr>
    </vt:vector>
  </TitlesOfParts>
  <Company>Institute of Psychiatry, KCL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Biostatistics and Computing</dc:creator>
  <cp:lastModifiedBy>Raphael Vallat</cp:lastModifiedBy>
  <cp:revision>528</cp:revision>
  <cp:lastPrinted>2017-02-01T16:26:07Z</cp:lastPrinted>
  <dcterms:created xsi:type="dcterms:W3CDTF">2004-02-18T16:41:01Z</dcterms:created>
  <dcterms:modified xsi:type="dcterms:W3CDTF">2017-08-22T11:42:21Z</dcterms:modified>
</cp:coreProperties>
</file>