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5"/>
  </p:notesMasterIdLst>
  <p:sldIdLst>
    <p:sldId id="256" r:id="rId3"/>
    <p:sldId id="272" r:id="rId4"/>
    <p:sldId id="269" r:id="rId5"/>
    <p:sldId id="262" r:id="rId6"/>
    <p:sldId id="268" r:id="rId7"/>
    <p:sldId id="271" r:id="rId8"/>
    <p:sldId id="270" r:id="rId9"/>
    <p:sldId id="263" r:id="rId10"/>
    <p:sldId id="264" r:id="rId11"/>
    <p:sldId id="267" r:id="rId12"/>
    <p:sldId id="266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375" userDrawn="1">
          <p15:clr>
            <a:srgbClr val="A4A3A4"/>
          </p15:clr>
        </p15:guide>
        <p15:guide id="7" pos="2880" userDrawn="1">
          <p15:clr>
            <a:srgbClr val="A4A3A4"/>
          </p15:clr>
        </p15:guide>
        <p15:guide id="12" pos="385" userDrawn="1">
          <p15:clr>
            <a:srgbClr val="A4A3A4"/>
          </p15:clr>
        </p15:guide>
        <p15:guide id="14" orient="horz" pos="504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  <p15:guide id="16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495E"/>
    <a:srgbClr val="2980B9"/>
    <a:srgbClr val="2C3E50"/>
    <a:srgbClr val="95A5A6"/>
    <a:srgbClr val="16A085"/>
    <a:srgbClr val="8E44AD"/>
    <a:srgbClr val="7F8C8D"/>
    <a:srgbClr val="BDC3C7"/>
    <a:srgbClr val="ECF0F1"/>
    <a:srgbClr val="233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501" autoAdjust="0"/>
  </p:normalViewPr>
  <p:slideViewPr>
    <p:cSldViewPr snapToGrid="0" showGuides="1">
      <p:cViewPr varScale="1">
        <p:scale>
          <a:sx n="88" d="100"/>
          <a:sy n="88" d="100"/>
        </p:scale>
        <p:origin x="1386" y="96"/>
      </p:cViewPr>
      <p:guideLst>
        <p:guide pos="5375"/>
        <p:guide pos="2880"/>
        <p:guide pos="385"/>
        <p:guide orient="horz" pos="504"/>
        <p:guide orient="horz" pos="2160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32354-32FA-4E6A-B814-26266AE6F353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9528B-31E4-4315-AFFE-E46C625133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52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9528B-31E4-4315-AFFE-E46C625133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29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9528B-31E4-4315-AFFE-E46C625133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08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9528B-31E4-4315-AFFE-E46C625133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14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9528B-31E4-4315-AFFE-E46C625133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42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C585-A983-4D29-A701-9EF3CFE70FBF}" type="datetime1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9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5203-BC7C-42C2-89E4-02366F891280}" type="datetime1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4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3051-F935-4999-BFBE-212236356A8A}" type="datetime1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92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5461-1E70-4229-80DB-853BCB51875B}" type="datetime1">
              <a:rPr lang="en-US" smtClean="0"/>
              <a:t>11/13/2017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0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ADC5-FB6A-4DCC-AB51-D77886120822}" type="datetime1">
              <a:rPr lang="en-US" smtClean="0"/>
              <a:t>11/13/2017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2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4621-15DA-4B45-88C5-BECF2E40AC9B}" type="datetime1">
              <a:rPr lang="en-US" smtClean="0"/>
              <a:t>11/13/2017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99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4746-6956-4EA4-991F-9D1531476F93}" type="datetime1">
              <a:rPr lang="en-US" smtClean="0"/>
              <a:t>11/13/2017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40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0A16-EB34-4043-B83D-499281663695}" type="datetime1">
              <a:rPr lang="en-US" smtClean="0"/>
              <a:t>11/13/2017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58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39BD-9303-492F-A561-94B0326944D4}" type="datetime1">
              <a:rPr lang="en-US" smtClean="0"/>
              <a:t>11/13/2017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943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9AAD-3125-47FF-B1D7-D42B954F5039}" type="datetime1">
              <a:rPr lang="en-US" smtClean="0"/>
              <a:t>11/13/2017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37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5BEB-1141-4F9F-908C-BD8E737F9C5F}" type="datetime1">
              <a:rPr lang="en-US" smtClean="0"/>
              <a:t>11/13/2017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1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5FD6-B3F0-4913-AF4E-91B2558E2D08}" type="datetime1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803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DB24-2C19-44F1-A737-961FAAE5907A}" type="datetime1">
              <a:rPr lang="en-US" smtClean="0"/>
              <a:t>11/13/2017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67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351E-CFBA-488B-ADA5-28317BCE17F6}" type="datetime1">
              <a:rPr lang="en-US" smtClean="0"/>
              <a:t>11/13/2017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912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A93E-67A5-4629-9ACE-4E7AE6772B60}" type="datetime1">
              <a:rPr lang="en-US" smtClean="0"/>
              <a:t>11/13/2017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9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A088-F3ED-45FD-9B60-6A8E24D4BDA9}" type="datetime1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2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EAEB-10C1-49D0-A5DC-442D745E8FED}" type="datetime1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8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6B4D-0C06-4066-BE55-C5DC19397E83}" type="datetime1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68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4C4-47F4-4F0B-B861-24178AF4F882}" type="datetime1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2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C1A3D-B811-45A7-AE31-D8748560452F}" type="datetime1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5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42D6-16DD-4A95-80C3-F6FBF97DD9B4}" type="datetime1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FADF-0E41-41CE-BA51-5C4EDEC3FC01}" type="datetime1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9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148A423-D151-4948-9C16-2DC5199FF080}" type="datetime1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2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87425-1F8A-4A62-90D5-DC2B7946C9CD}" type="datetime1">
              <a:rPr lang="en-US" smtClean="0"/>
              <a:t>11/13/2017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2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1188" y="1882951"/>
            <a:ext cx="7921626" cy="3981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  <a:spcAft>
                <a:spcPts val="600"/>
              </a:spcAft>
            </a:pPr>
            <a:r>
              <a:rPr lang="fr-FR" sz="2000" dirty="0">
                <a:solidFill>
                  <a:srgbClr val="2C3E50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CONTENU ET FRÉQUENCE DU RAPPORT DE RÊVE.</a:t>
            </a:r>
          </a:p>
          <a:p>
            <a:pPr algn="ctr">
              <a:lnSpc>
                <a:spcPct val="114000"/>
              </a:lnSpc>
              <a:spcAft>
                <a:spcPts val="4200"/>
              </a:spcAft>
            </a:pPr>
            <a:r>
              <a:rPr lang="fr-FR" sz="2000" dirty="0" smtClean="0">
                <a:solidFill>
                  <a:srgbClr val="2C3E50"/>
                </a:solidFill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Approches comportementales et neurophysiologiques.</a:t>
            </a:r>
          </a:p>
          <a:p>
            <a:pPr algn="ctr">
              <a:lnSpc>
                <a:spcPct val="114000"/>
              </a:lnSpc>
              <a:spcAft>
                <a:spcPts val="2400"/>
              </a:spcAft>
            </a:pPr>
            <a:r>
              <a:rPr lang="fr-FR" sz="2000" dirty="0" smtClean="0">
                <a:solidFill>
                  <a:srgbClr val="2980B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ExtraBold" panose="020B0906030804020204" pitchFamily="34" charset="0"/>
              </a:rPr>
              <a:t>Raphaël Vallat</a:t>
            </a:r>
          </a:p>
          <a:p>
            <a:pPr algn="ctr">
              <a:lnSpc>
                <a:spcPct val="114000"/>
              </a:lnSpc>
            </a:pPr>
            <a:r>
              <a:rPr lang="fr-FR" sz="1400" i="1" dirty="0" smtClean="0">
                <a:solidFill>
                  <a:srgbClr val="7F8C8D"/>
                </a:solidFill>
                <a:latin typeface="Roboto" pitchFamily="2" charset="0"/>
                <a:ea typeface="Roboto" pitchFamily="2" charset="0"/>
                <a:cs typeface="Open Sans ExtraBold" panose="020B0906030804020204" pitchFamily="34" charset="0"/>
              </a:rPr>
              <a:t>Université Claude Bernard Lyon 1,</a:t>
            </a:r>
          </a:p>
          <a:p>
            <a:pPr algn="ctr">
              <a:lnSpc>
                <a:spcPct val="114000"/>
              </a:lnSpc>
            </a:pPr>
            <a:r>
              <a:rPr lang="fr-FR" sz="1400" i="1" dirty="0" smtClean="0">
                <a:solidFill>
                  <a:srgbClr val="7F8C8D"/>
                </a:solidFill>
                <a:latin typeface="Roboto" pitchFamily="2" charset="0"/>
                <a:ea typeface="Roboto" pitchFamily="2" charset="0"/>
                <a:cs typeface="Open Sans ExtraBold" panose="020B0906030804020204" pitchFamily="34" charset="0"/>
              </a:rPr>
              <a:t>Centre de Recherche en Neurosciences de Lyon,</a:t>
            </a:r>
          </a:p>
          <a:p>
            <a:pPr algn="ctr">
              <a:lnSpc>
                <a:spcPct val="114000"/>
              </a:lnSpc>
              <a:spcAft>
                <a:spcPts val="3600"/>
              </a:spcAft>
            </a:pPr>
            <a:r>
              <a:rPr lang="fr-FR" sz="1400" i="1" dirty="0" smtClean="0">
                <a:solidFill>
                  <a:srgbClr val="7F8C8D"/>
                </a:solidFill>
                <a:latin typeface="Roboto" pitchFamily="2" charset="0"/>
                <a:ea typeface="Roboto" pitchFamily="2" charset="0"/>
                <a:cs typeface="Open Sans ExtraBold" panose="020B0906030804020204" pitchFamily="34" charset="0"/>
              </a:rPr>
              <a:t>Équipe Dynamique Cérébrale et Cognition </a:t>
            </a:r>
          </a:p>
          <a:p>
            <a:pPr algn="ctr">
              <a:lnSpc>
                <a:spcPct val="114000"/>
              </a:lnSpc>
              <a:spcAft>
                <a:spcPts val="600"/>
              </a:spcAft>
            </a:pPr>
            <a:r>
              <a:rPr lang="fr-FR" sz="1600" dirty="0" smtClean="0">
                <a:solidFill>
                  <a:srgbClr val="2C3E5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Times New Roman" panose="02020603050405020304" pitchFamily="18" charset="0"/>
              </a:rPr>
              <a:t>Soutenance de thèse</a:t>
            </a:r>
          </a:p>
          <a:p>
            <a:pPr algn="ctr">
              <a:lnSpc>
                <a:spcPct val="114000"/>
              </a:lnSpc>
              <a:spcAft>
                <a:spcPts val="3600"/>
              </a:spcAft>
            </a:pPr>
            <a:r>
              <a:rPr lang="fr-FR" sz="1600" i="1" dirty="0" smtClean="0">
                <a:solidFill>
                  <a:srgbClr val="2C3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8 décembre 2017</a:t>
            </a:r>
            <a:endParaRPr lang="fr-FR" sz="1600" i="1" dirty="0">
              <a:solidFill>
                <a:srgbClr val="2C3E50"/>
              </a:solidFill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816" y="186361"/>
            <a:ext cx="2357033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2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11188" y="800100"/>
            <a:ext cx="7921625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1800"/>
              </a:spcAft>
            </a:pPr>
            <a:r>
              <a:rPr lang="en-US" b="1" dirty="0" smtClean="0">
                <a:solidFill>
                  <a:srgbClr val="34495E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Outline</a:t>
            </a:r>
            <a:endParaRPr lang="en-US" b="1" dirty="0">
              <a:solidFill>
                <a:srgbClr val="34495E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57250" lvl="1" indent="-400050">
              <a:spcAft>
                <a:spcPts val="1800"/>
              </a:spcAft>
              <a:buFont typeface="+mj-lt"/>
              <a:buAutoNum type="romanUcPeriod"/>
            </a:pPr>
            <a:r>
              <a:rPr lang="en-US" sz="1600" dirty="0" smtClean="0">
                <a:solidFill>
                  <a:srgbClr val="95A5A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General introduction</a:t>
            </a:r>
          </a:p>
          <a:p>
            <a:pPr marL="857250" lvl="1" indent="-400050">
              <a:spcAft>
                <a:spcPts val="600"/>
              </a:spcAft>
              <a:buFont typeface="+mj-lt"/>
              <a:buAutoNum type="romanUcPeriod"/>
            </a:pPr>
            <a:r>
              <a:rPr lang="en-US" sz="1600" b="1" dirty="0" smtClean="0">
                <a:solidFill>
                  <a:srgbClr val="34495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Mechanisms of dream recall frequency (DRF)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95A5A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Study 1: DRF and arousals	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34495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Study 2: DRF and sleep inertia</a:t>
            </a:r>
            <a:r>
              <a:rPr lang="en-US" sz="1600" dirty="0" smtClean="0">
                <a:solidFill>
                  <a:srgbClr val="34495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  <a:r>
              <a:rPr lang="en-US" sz="1600" i="1" dirty="0" smtClean="0">
                <a:solidFill>
                  <a:srgbClr val="34495E"/>
                </a:solidFill>
                <a:latin typeface="HelveticaNeueLT Std Lt" panose="020B0403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95A5A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Study 3: DRF and the default mode network			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95A5A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Study 4: DRF in the student population </a:t>
            </a:r>
          </a:p>
          <a:p>
            <a:pPr marL="1200150" lvl="2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95A5A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Conclusion		</a:t>
            </a:r>
          </a:p>
          <a:p>
            <a:pPr marL="857250" lvl="1" indent="-400050">
              <a:spcAft>
                <a:spcPts val="600"/>
              </a:spcAft>
              <a:buFont typeface="+mj-lt"/>
              <a:buAutoNum type="romanUcPeriod"/>
            </a:pPr>
            <a:r>
              <a:rPr lang="en-US" sz="1600" dirty="0" smtClean="0">
                <a:solidFill>
                  <a:srgbClr val="95A5A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Dream content and dream function</a:t>
            </a:r>
          </a:p>
          <a:p>
            <a:pPr marL="1200150" lvl="2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95A5A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Study 5: The link between waking-life and dream content </a:t>
            </a:r>
          </a:p>
          <a:p>
            <a:pPr marL="857250" lvl="1" indent="-400050">
              <a:spcAft>
                <a:spcPts val="600"/>
              </a:spcAft>
              <a:buFont typeface="+mj-lt"/>
              <a:buAutoNum type="romanUcPeriod"/>
            </a:pPr>
            <a:r>
              <a:rPr lang="en-US" sz="1600" dirty="0" smtClean="0">
                <a:solidFill>
                  <a:srgbClr val="95A5A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Methodological development</a:t>
            </a:r>
          </a:p>
          <a:p>
            <a:pPr marL="1200150" lvl="2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95A5A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Study 6: An open source software for sleep scoring and analysis</a:t>
            </a:r>
          </a:p>
          <a:p>
            <a:pPr marL="857250" lvl="1" indent="-400050">
              <a:spcAft>
                <a:spcPts val="1800"/>
              </a:spcAft>
              <a:buFont typeface="+mj-lt"/>
              <a:buAutoNum type="romanUcPeriod"/>
            </a:pPr>
            <a:r>
              <a:rPr lang="en-US" sz="1600" dirty="0" smtClean="0">
                <a:solidFill>
                  <a:srgbClr val="95A5A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General conclusion</a:t>
            </a:r>
          </a:p>
          <a:p>
            <a:pPr>
              <a:spcAft>
                <a:spcPts val="1200"/>
              </a:spcAft>
            </a:pPr>
            <a:endParaRPr lang="en-US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259200"/>
          </a:xfrm>
          <a:prstGeom prst="rect">
            <a:avLst/>
          </a:prstGeom>
          <a:solidFill>
            <a:srgbClr val="4560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0" y="259200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>
                <a:solidFill>
                  <a:srgbClr val="34495E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Introduction</a:t>
            </a:r>
            <a:endParaRPr lang="en-US" sz="1100" b="1" i="1" dirty="0">
              <a:solidFill>
                <a:srgbClr val="34495E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8288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Dream recall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6576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Dream content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54864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Software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73152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Conclusion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2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32813" y="6420123"/>
            <a:ext cx="611187" cy="365125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rgbClr val="7F8C8D"/>
                </a:solidFill>
              </a:rPr>
              <a:t>5</a:t>
            </a:r>
            <a:endParaRPr lang="en-US" sz="1100" dirty="0">
              <a:solidFill>
                <a:srgbClr val="7F8C8D"/>
              </a:solidFill>
            </a:endParaRPr>
          </a:p>
        </p:txBody>
      </p:sp>
      <p:cxnSp>
        <p:nvCxnSpPr>
          <p:cNvPr id="23" name="Connecteur droit 22"/>
          <p:cNvCxnSpPr/>
          <p:nvPr/>
        </p:nvCxnSpPr>
        <p:spPr>
          <a:xfrm flipH="1" flipV="1">
            <a:off x="8521927" y="6318000"/>
            <a:ext cx="0" cy="540000"/>
          </a:xfrm>
          <a:prstGeom prst="line">
            <a:avLst/>
          </a:prstGeom>
          <a:ln w="28575">
            <a:solidFill>
              <a:srgbClr val="7F8C8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4572000" y="6471881"/>
            <a:ext cx="3893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F8C8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Outline</a:t>
            </a:r>
            <a:endParaRPr lang="en-US" sz="1100" dirty="0">
              <a:solidFill>
                <a:srgbClr val="7F8C8D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84615" y="6471880"/>
            <a:ext cx="3893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7F8C8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R. Vallat – Ph.D. Oral Defense – December 8</a:t>
            </a:r>
            <a:r>
              <a:rPr lang="en-US" sz="1100" baseline="30000" dirty="0" smtClean="0">
                <a:solidFill>
                  <a:srgbClr val="7F8C8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</a:t>
            </a:r>
            <a:r>
              <a:rPr lang="en-US" sz="1100" dirty="0" smtClean="0">
                <a:solidFill>
                  <a:srgbClr val="7F8C8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2017</a:t>
            </a:r>
            <a:endParaRPr lang="en-US" sz="1100" dirty="0">
              <a:solidFill>
                <a:srgbClr val="7F8C8D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81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11188" y="800100"/>
            <a:ext cx="7921625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srgbClr val="2C3E50"/>
                </a:solidFill>
                <a:latin typeface="+mj-lt"/>
              </a:rPr>
              <a:t>EEG-fMRI Paradigm</a:t>
            </a:r>
          </a:p>
          <a:p>
            <a:pPr algn="just">
              <a:spcAft>
                <a:spcPts val="1200"/>
              </a:spcAft>
            </a:pPr>
            <a:endParaRPr lang="en-US" b="1" dirty="0" smtClean="0">
              <a:solidFill>
                <a:srgbClr val="2C3E50"/>
              </a:solidFill>
              <a:latin typeface="+mj-lt"/>
            </a:endParaRPr>
          </a:p>
          <a:p>
            <a:pPr algn="just">
              <a:spcAft>
                <a:spcPts val="1200"/>
              </a:spcAft>
            </a:pPr>
            <a:endParaRPr lang="en-US" sz="1600" i="1" dirty="0" smtClean="0">
              <a:solidFill>
                <a:srgbClr val="10171E"/>
              </a:solidFill>
            </a:endParaRPr>
          </a:p>
          <a:p>
            <a:pPr algn="just">
              <a:spcAft>
                <a:spcPts val="1200"/>
              </a:spcAft>
            </a:pPr>
            <a:endParaRPr lang="en-US" sz="1600" i="1" dirty="0">
              <a:solidFill>
                <a:srgbClr val="10171E"/>
              </a:solidFill>
            </a:endParaRPr>
          </a:p>
          <a:p>
            <a:pPr algn="just">
              <a:spcAft>
                <a:spcPts val="1200"/>
              </a:spcAft>
            </a:pPr>
            <a:endParaRPr lang="en-US" sz="1600" i="1" dirty="0" smtClean="0">
              <a:solidFill>
                <a:srgbClr val="10171E"/>
              </a:solidFill>
            </a:endParaRPr>
          </a:p>
          <a:p>
            <a:pPr algn="just">
              <a:spcAft>
                <a:spcPts val="1200"/>
              </a:spcAft>
            </a:pPr>
            <a:endParaRPr lang="en-US" sz="1600" i="1" dirty="0">
              <a:solidFill>
                <a:srgbClr val="10171E"/>
              </a:solidFill>
            </a:endParaRPr>
          </a:p>
          <a:p>
            <a:pPr algn="just">
              <a:spcAft>
                <a:spcPts val="1200"/>
              </a:spcAft>
            </a:pPr>
            <a:endParaRPr lang="en-US" sz="1600" i="1" dirty="0" smtClean="0">
              <a:solidFill>
                <a:srgbClr val="10171E"/>
              </a:solidFill>
            </a:endParaRPr>
          </a:p>
          <a:p>
            <a:pPr algn="just">
              <a:spcAft>
                <a:spcPts val="1200"/>
              </a:spcAft>
            </a:pPr>
            <a:endParaRPr lang="en-US" sz="1600" dirty="0" smtClean="0">
              <a:solidFill>
                <a:srgbClr val="10171E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32813" y="6420123"/>
            <a:ext cx="611187" cy="365125"/>
          </a:xfrm>
        </p:spPr>
        <p:txBody>
          <a:bodyPr/>
          <a:lstStyle/>
          <a:p>
            <a:pPr algn="ctr"/>
            <a:fld id="{35FF5DC1-B1C3-4575-9516-BF75EB359694}" type="slidenum">
              <a:rPr lang="en-US" sz="1100" smtClean="0">
                <a:solidFill>
                  <a:srgbClr val="7F8C8D"/>
                </a:solidFill>
              </a:rPr>
              <a:pPr algn="ctr"/>
              <a:t>11</a:t>
            </a:fld>
            <a:endParaRPr lang="en-US" sz="1100" dirty="0">
              <a:solidFill>
                <a:srgbClr val="7F8C8D"/>
              </a:solidFill>
            </a:endParaRPr>
          </a:p>
        </p:txBody>
      </p:sp>
      <p:cxnSp>
        <p:nvCxnSpPr>
          <p:cNvPr id="6" name="Connecteur droit 5"/>
          <p:cNvCxnSpPr/>
          <p:nvPr/>
        </p:nvCxnSpPr>
        <p:spPr>
          <a:xfrm flipH="1" flipV="1">
            <a:off x="8521927" y="6318000"/>
            <a:ext cx="0" cy="540000"/>
          </a:xfrm>
          <a:prstGeom prst="line">
            <a:avLst/>
          </a:prstGeom>
          <a:ln w="28575">
            <a:solidFill>
              <a:srgbClr val="7F8C8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4572000" y="6471881"/>
            <a:ext cx="3893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F8C8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II. Mechanisms of dream recall frequency – </a:t>
            </a:r>
            <a:r>
              <a:rPr lang="en-US" sz="1100" dirty="0" smtClean="0">
                <a:solidFill>
                  <a:srgbClr val="7F8C8D"/>
                </a:solidFill>
                <a:latin typeface="Roboto" pitchFamily="2" charset="0"/>
                <a:ea typeface="Roboto" pitchFamily="2" charset="0"/>
              </a:rPr>
              <a:t>Study 2</a:t>
            </a:r>
            <a:endParaRPr lang="en-US" sz="1100" dirty="0">
              <a:solidFill>
                <a:srgbClr val="7F8C8D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259200"/>
          </a:xfrm>
          <a:prstGeom prst="rect">
            <a:avLst/>
          </a:prstGeom>
          <a:solidFill>
            <a:srgbClr val="4560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84615" y="6471880"/>
            <a:ext cx="3893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7F8C8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R. Vallat – Ph.D. Oral Defense – December 8</a:t>
            </a:r>
            <a:r>
              <a:rPr lang="en-US" sz="1100" baseline="30000" dirty="0" smtClean="0">
                <a:solidFill>
                  <a:srgbClr val="7F8C8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</a:t>
            </a:r>
            <a:r>
              <a:rPr lang="en-US" sz="1100" dirty="0" smtClean="0">
                <a:solidFill>
                  <a:srgbClr val="7F8C8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2017</a:t>
            </a:r>
            <a:endParaRPr lang="en-US" sz="1100" dirty="0">
              <a:solidFill>
                <a:srgbClr val="7F8C8D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0" y="259200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Introduction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8288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>
                <a:solidFill>
                  <a:srgbClr val="34495E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Dream recall</a:t>
            </a:r>
            <a:endParaRPr lang="en-US" sz="1100" b="1" i="1" dirty="0">
              <a:solidFill>
                <a:srgbClr val="34495E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6576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Dream content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4864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Software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73152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Conclusion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79" y="1155778"/>
            <a:ext cx="8005039" cy="2952000"/>
          </a:xfrm>
          <a:prstGeom prst="rect">
            <a:avLst/>
          </a:prstGeom>
        </p:spPr>
      </p:pic>
      <p:pic>
        <p:nvPicPr>
          <p:cNvPr id="24" name="Picture 44" descr="eeg-fmri_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58" y="4638378"/>
            <a:ext cx="1772073" cy="1181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ZoneTexte 24"/>
          <p:cNvSpPr txBox="1"/>
          <p:nvPr/>
        </p:nvSpPr>
        <p:spPr>
          <a:xfrm>
            <a:off x="611187" y="4157428"/>
            <a:ext cx="213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2C3E50"/>
                </a:solidFill>
                <a:ea typeface="Roboto" pitchFamily="2" charset="0"/>
              </a:rPr>
              <a:t>MRI-compatible EEG cap</a:t>
            </a:r>
          </a:p>
          <a:p>
            <a:pPr algn="ctr"/>
            <a:r>
              <a:rPr lang="en-US" sz="1200" dirty="0" smtClean="0">
                <a:solidFill>
                  <a:srgbClr val="2C3E50"/>
                </a:solidFill>
                <a:ea typeface="Roboto" pitchFamily="2" charset="0"/>
              </a:rPr>
              <a:t>15 channels – EasyCap</a:t>
            </a:r>
          </a:p>
        </p:txBody>
      </p:sp>
      <p:grpSp>
        <p:nvGrpSpPr>
          <p:cNvPr id="27" name="Groupe 26"/>
          <p:cNvGrpSpPr/>
          <p:nvPr/>
        </p:nvGrpSpPr>
        <p:grpSpPr>
          <a:xfrm>
            <a:off x="2746757" y="4155130"/>
            <a:ext cx="3650485" cy="2205481"/>
            <a:chOff x="4313973" y="3823018"/>
            <a:chExt cx="4054792" cy="2635405"/>
          </a:xfrm>
        </p:grpSpPr>
        <p:pic>
          <p:nvPicPr>
            <p:cNvPr id="28" name="Image 2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08" t="6915" r="12616" b="13950"/>
            <a:stretch/>
          </p:blipFill>
          <p:spPr>
            <a:xfrm>
              <a:off x="4396861" y="3823018"/>
              <a:ext cx="3889019" cy="2083745"/>
            </a:xfrm>
            <a:prstGeom prst="rect">
              <a:avLst/>
            </a:prstGeom>
            <a:ln>
              <a:noFill/>
            </a:ln>
          </p:spPr>
        </p:pic>
        <p:sp>
          <p:nvSpPr>
            <p:cNvPr id="29" name="ZoneTexte 28"/>
            <p:cNvSpPr txBox="1"/>
            <p:nvPr/>
          </p:nvSpPr>
          <p:spPr>
            <a:xfrm>
              <a:off x="4313973" y="5906764"/>
              <a:ext cx="4054792" cy="5516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2C3E50"/>
                  </a:solidFill>
                  <a:ea typeface="Roboto" pitchFamily="2" charset="0"/>
                </a:rPr>
                <a:t>Online correction of cardioballistic artefact</a:t>
              </a:r>
            </a:p>
            <a:p>
              <a:r>
                <a:rPr lang="en-US" sz="1200" dirty="0" smtClean="0">
                  <a:solidFill>
                    <a:srgbClr val="2C3E50"/>
                  </a:solidFill>
                  <a:ea typeface="Roboto" pitchFamily="2" charset="0"/>
                </a:rPr>
                <a:t>20 sec window – N3 sleep – BrainVision RecView</a:t>
              </a:r>
              <a:endParaRPr lang="en-US" sz="1200" dirty="0">
                <a:solidFill>
                  <a:srgbClr val="2C3E50"/>
                </a:solidFill>
                <a:ea typeface="Roboto" pitchFamily="2" charset="0"/>
              </a:endParaRPr>
            </a:p>
          </p:txBody>
        </p:sp>
      </p:grpSp>
      <p:pic>
        <p:nvPicPr>
          <p:cNvPr id="30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7" t="516" r="26801" b="25397"/>
          <a:stretch/>
        </p:blipFill>
        <p:spPr bwMode="auto">
          <a:xfrm>
            <a:off x="6686486" y="4130159"/>
            <a:ext cx="1647617" cy="193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ZoneTexte 30"/>
          <p:cNvSpPr txBox="1"/>
          <p:nvPr/>
        </p:nvSpPr>
        <p:spPr>
          <a:xfrm>
            <a:off x="6348747" y="5232993"/>
            <a:ext cx="1220211" cy="1015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rgbClr val="2C3E50"/>
                </a:solidFill>
                <a:ea typeface="Roboto" pitchFamily="2" charset="0"/>
              </a:rPr>
              <a:t>Eye-Tracker</a:t>
            </a:r>
          </a:p>
          <a:p>
            <a:pPr algn="r"/>
            <a:r>
              <a:rPr lang="en-US" sz="1200" dirty="0" smtClean="0">
                <a:solidFill>
                  <a:srgbClr val="2C3E50"/>
                </a:solidFill>
                <a:ea typeface="Roboto" pitchFamily="2" charset="0"/>
              </a:rPr>
              <a:t>(SR Research, EyeLink)</a:t>
            </a:r>
          </a:p>
          <a:p>
            <a:pPr algn="r"/>
            <a:endParaRPr lang="en-US" sz="1200" dirty="0">
              <a:solidFill>
                <a:srgbClr val="2C3E50"/>
              </a:solidFill>
              <a:ea typeface="Roboto" pitchFamily="2" charset="0"/>
            </a:endParaRPr>
          </a:p>
          <a:p>
            <a:pPr algn="r"/>
            <a:endParaRPr lang="en-US" sz="1200" dirty="0">
              <a:solidFill>
                <a:srgbClr val="2C3E50"/>
              </a:solidFill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94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23094" t="65272" r="62892" b="29474"/>
          <a:stretch/>
        </p:blipFill>
        <p:spPr>
          <a:xfrm>
            <a:off x="628650" y="2030325"/>
            <a:ext cx="5553308" cy="1170878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H="1" flipV="1">
            <a:off x="5956663" y="3201203"/>
            <a:ext cx="404948" cy="56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6457950" y="3768636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text</a:t>
            </a:r>
            <a:endParaRPr lang="en-US" dirty="0"/>
          </a:p>
        </p:txBody>
      </p:sp>
      <p:cxnSp>
        <p:nvCxnSpPr>
          <p:cNvPr id="9" name="Connecteur droit avec flèche 8"/>
          <p:cNvCxnSpPr/>
          <p:nvPr/>
        </p:nvCxnSpPr>
        <p:spPr>
          <a:xfrm flipH="1" flipV="1">
            <a:off x="2098766" y="3203243"/>
            <a:ext cx="404948" cy="56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600053" y="3770676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Highlight</a:t>
            </a:r>
            <a:endParaRPr lang="en-US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H="1" flipV="1">
            <a:off x="5261630" y="3201204"/>
            <a:ext cx="145043" cy="117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363310" y="4372081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Bottom text + </a:t>
            </a:r>
            <a:r>
              <a:rPr lang="en-US" dirty="0" err="1" smtClean="0"/>
              <a:t>vline</a:t>
            </a:r>
            <a:endParaRPr lang="en-US" dirty="0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4314297" y="1599110"/>
            <a:ext cx="479774" cy="331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169726" y="1276186"/>
            <a:ext cx="227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Background </a:t>
            </a:r>
            <a:r>
              <a:rPr lang="en-US" dirty="0" err="1" smtClean="0"/>
              <a:t>nav</a:t>
            </a:r>
            <a:r>
              <a:rPr lang="en-US" dirty="0" smtClean="0"/>
              <a:t> bar</a:t>
            </a:r>
            <a:endParaRPr lang="en-US" dirty="0"/>
          </a:p>
        </p:txBody>
      </p:sp>
      <p:cxnSp>
        <p:nvCxnSpPr>
          <p:cNvPr id="18" name="Connecteur droit avec flèche 17"/>
          <p:cNvCxnSpPr/>
          <p:nvPr/>
        </p:nvCxnSpPr>
        <p:spPr>
          <a:xfrm flipH="1">
            <a:off x="5352821" y="1599110"/>
            <a:ext cx="329522" cy="338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5682343" y="1276186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 outline + </a:t>
            </a:r>
            <a:r>
              <a:rPr lang="en-US" dirty="0" err="1" smtClean="0"/>
              <a:t>nav</a:t>
            </a:r>
            <a:r>
              <a:rPr lang="en-US" dirty="0" smtClean="0"/>
              <a:t> bar</a:t>
            </a:r>
            <a:endParaRPr lang="en-US" dirty="0"/>
          </a:p>
        </p:txBody>
      </p:sp>
      <p:sp>
        <p:nvSpPr>
          <p:cNvPr id="23" name="ZoneTexte 22"/>
          <p:cNvSpPr txBox="1"/>
          <p:nvPr/>
        </p:nvSpPr>
        <p:spPr>
          <a:xfrm>
            <a:off x="628650" y="5212080"/>
            <a:ext cx="7418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Font size:</a:t>
            </a:r>
          </a:p>
          <a:p>
            <a:r>
              <a:rPr lang="en-US" dirty="0"/>
              <a:t>Title </a:t>
            </a:r>
            <a:r>
              <a:rPr lang="en-US" dirty="0" smtClean="0"/>
              <a:t>		= 18 	</a:t>
            </a:r>
            <a:r>
              <a:rPr lang="en-US" dirty="0" err="1" smtClean="0"/>
              <a:t>Helv</a:t>
            </a:r>
            <a:r>
              <a:rPr lang="en-US" dirty="0" smtClean="0"/>
              <a:t>. </a:t>
            </a:r>
            <a:r>
              <a:rPr lang="en-US" dirty="0" err="1" smtClean="0"/>
              <a:t>Neue</a:t>
            </a:r>
            <a:r>
              <a:rPr lang="en-US" dirty="0" smtClean="0"/>
              <a:t> bold</a:t>
            </a:r>
          </a:p>
          <a:p>
            <a:r>
              <a:rPr lang="en-US" dirty="0" smtClean="0"/>
              <a:t>Main text 	= 16 	</a:t>
            </a:r>
            <a:r>
              <a:rPr lang="en-US" dirty="0" err="1" smtClean="0"/>
              <a:t>Helv</a:t>
            </a:r>
            <a:r>
              <a:rPr lang="en-US" dirty="0" smtClean="0"/>
              <a:t>. </a:t>
            </a:r>
            <a:r>
              <a:rPr lang="en-US" dirty="0" err="1" smtClean="0"/>
              <a:t>Neue</a:t>
            </a:r>
            <a:endParaRPr lang="en-US" dirty="0" smtClean="0"/>
          </a:p>
          <a:p>
            <a:r>
              <a:rPr lang="en-US" dirty="0" smtClean="0"/>
              <a:t>References 	= 14 	</a:t>
            </a:r>
            <a:r>
              <a:rPr lang="en-US" dirty="0" err="1" smtClean="0"/>
              <a:t>Helv</a:t>
            </a:r>
            <a:r>
              <a:rPr lang="en-US" dirty="0" smtClean="0"/>
              <a:t>. </a:t>
            </a:r>
            <a:r>
              <a:rPr lang="en-US" dirty="0" err="1" smtClean="0"/>
              <a:t>Neue</a:t>
            </a:r>
            <a:r>
              <a:rPr lang="en-US" dirty="0" smtClean="0"/>
              <a:t> LT light</a:t>
            </a:r>
          </a:p>
          <a:p>
            <a:r>
              <a:rPr lang="en-US" dirty="0" smtClean="0"/>
              <a:t>Outline &amp; bottom 	= 11 	</a:t>
            </a:r>
            <a:r>
              <a:rPr lang="en-US" dirty="0" err="1" smtClean="0"/>
              <a:t>Roboto</a:t>
            </a:r>
            <a:r>
              <a:rPr lang="en-US" dirty="0" smtClean="0"/>
              <a:t> light (medium for chapter)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39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11188" y="800100"/>
            <a:ext cx="7921625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1800"/>
              </a:spcAft>
            </a:pPr>
            <a:r>
              <a:rPr lang="en-US" b="1" dirty="0" smtClean="0">
                <a:solidFill>
                  <a:srgbClr val="34495E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Outline</a:t>
            </a:r>
            <a:endParaRPr lang="en-US" b="1" dirty="0">
              <a:solidFill>
                <a:srgbClr val="34495E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57250" lvl="1" indent="-400050">
              <a:spcAft>
                <a:spcPts val="3000"/>
              </a:spcAft>
              <a:buFont typeface="+mj-lt"/>
              <a:buAutoNum type="romanUcPeriod"/>
            </a:pPr>
            <a:r>
              <a:rPr lang="en-US" sz="1600" dirty="0" smtClean="0">
                <a:solidFill>
                  <a:srgbClr val="34495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General introduction on dreaming</a:t>
            </a:r>
            <a:endParaRPr lang="en-US" sz="1600" dirty="0" smtClean="0">
              <a:solidFill>
                <a:srgbClr val="34495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57250" lvl="1" indent="-400050">
              <a:spcAft>
                <a:spcPts val="600"/>
              </a:spcAft>
              <a:buFont typeface="+mj-lt"/>
              <a:buAutoNum type="romanUcPeriod"/>
            </a:pPr>
            <a:r>
              <a:rPr lang="en-US" sz="1600" dirty="0" smtClean="0">
                <a:solidFill>
                  <a:srgbClr val="34495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Mechanisms of dream recall </a:t>
            </a:r>
            <a:r>
              <a:rPr lang="en-US" sz="1600" dirty="0" smtClean="0">
                <a:solidFill>
                  <a:srgbClr val="34495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frequency (DRF)</a:t>
            </a:r>
          </a:p>
          <a:p>
            <a:pPr marL="1200150" lvl="2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4495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Studies </a:t>
            </a:r>
            <a:r>
              <a:rPr lang="en-US" sz="1600" dirty="0">
                <a:solidFill>
                  <a:srgbClr val="34495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1–4 </a:t>
            </a:r>
            <a:r>
              <a:rPr lang="en-US" sz="1600" dirty="0" smtClean="0">
                <a:solidFill>
                  <a:srgbClr val="34495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</a:p>
          <a:p>
            <a:pPr marL="857250" lvl="1" indent="-400050">
              <a:spcAft>
                <a:spcPts val="600"/>
              </a:spcAft>
              <a:buFont typeface="+mj-lt"/>
              <a:buAutoNum type="romanUcPeriod"/>
            </a:pPr>
            <a:r>
              <a:rPr lang="en-US" sz="1600" dirty="0" smtClean="0">
                <a:solidFill>
                  <a:srgbClr val="34495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Dream </a:t>
            </a:r>
            <a:r>
              <a:rPr lang="en-US" sz="1600" dirty="0" smtClean="0">
                <a:solidFill>
                  <a:srgbClr val="34495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content and dream function</a:t>
            </a:r>
          </a:p>
          <a:p>
            <a:pPr marL="1200150" lvl="2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4495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Study 5</a:t>
            </a:r>
          </a:p>
          <a:p>
            <a:pPr marL="857250" lvl="1" indent="-400050">
              <a:spcAft>
                <a:spcPts val="600"/>
              </a:spcAft>
              <a:buFont typeface="+mj-lt"/>
              <a:buAutoNum type="romanUcPeriod"/>
            </a:pPr>
            <a:r>
              <a:rPr lang="en-US" sz="1600" dirty="0" smtClean="0">
                <a:solidFill>
                  <a:srgbClr val="34495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Methodological </a:t>
            </a:r>
            <a:r>
              <a:rPr lang="en-US" sz="1600" dirty="0" smtClean="0">
                <a:solidFill>
                  <a:srgbClr val="34495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development</a:t>
            </a:r>
          </a:p>
          <a:p>
            <a:pPr marL="1200150" lvl="2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4495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Study </a:t>
            </a:r>
            <a:r>
              <a:rPr lang="en-US" sz="1600" dirty="0" smtClean="0">
                <a:solidFill>
                  <a:srgbClr val="34495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</a:p>
          <a:p>
            <a:pPr marL="857250" lvl="1" indent="-400050">
              <a:spcAft>
                <a:spcPts val="1800"/>
              </a:spcAft>
              <a:buFont typeface="+mj-lt"/>
              <a:buAutoNum type="romanUcPeriod"/>
            </a:pPr>
            <a:r>
              <a:rPr lang="en-US" sz="1600" dirty="0" smtClean="0">
                <a:solidFill>
                  <a:srgbClr val="34495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General </a:t>
            </a:r>
            <a:r>
              <a:rPr lang="en-US" sz="1600" dirty="0" smtClean="0">
                <a:solidFill>
                  <a:srgbClr val="34495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</a:p>
          <a:p>
            <a:pPr>
              <a:spcAft>
                <a:spcPts val="1200"/>
              </a:spcAft>
            </a:pPr>
            <a:endParaRPr lang="en-US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259200"/>
          </a:xfrm>
          <a:prstGeom prst="rect">
            <a:avLst/>
          </a:prstGeom>
          <a:solidFill>
            <a:srgbClr val="4560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0" y="259200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Introduction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8288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Dream recall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6576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Dream content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54864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Software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73152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Conclusion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2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32813" y="6420123"/>
            <a:ext cx="611187" cy="365125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rgbClr val="7F8C8D"/>
                </a:solidFill>
              </a:rPr>
              <a:t>2</a:t>
            </a:r>
            <a:endParaRPr lang="en-US" sz="1100" dirty="0">
              <a:solidFill>
                <a:srgbClr val="7F8C8D"/>
              </a:solidFill>
            </a:endParaRPr>
          </a:p>
        </p:txBody>
      </p:sp>
      <p:cxnSp>
        <p:nvCxnSpPr>
          <p:cNvPr id="23" name="Connecteur droit 22"/>
          <p:cNvCxnSpPr/>
          <p:nvPr/>
        </p:nvCxnSpPr>
        <p:spPr>
          <a:xfrm flipH="1" flipV="1">
            <a:off x="8521927" y="6318000"/>
            <a:ext cx="0" cy="540000"/>
          </a:xfrm>
          <a:prstGeom prst="line">
            <a:avLst/>
          </a:prstGeom>
          <a:ln w="28575">
            <a:solidFill>
              <a:srgbClr val="7F8C8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4572000" y="6471881"/>
            <a:ext cx="3893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F8C8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Outline</a:t>
            </a:r>
            <a:endParaRPr lang="en-US" sz="1100" dirty="0">
              <a:solidFill>
                <a:srgbClr val="7F8C8D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84615" y="6471880"/>
            <a:ext cx="3893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7F8C8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R. Vallat – Ph.D. Oral Defense – December 8</a:t>
            </a:r>
            <a:r>
              <a:rPr lang="en-US" sz="1100" baseline="30000" dirty="0" smtClean="0">
                <a:solidFill>
                  <a:srgbClr val="7F8C8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</a:t>
            </a:r>
            <a:r>
              <a:rPr lang="en-US" sz="1100" dirty="0" smtClean="0">
                <a:solidFill>
                  <a:srgbClr val="7F8C8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2017</a:t>
            </a:r>
            <a:endParaRPr lang="en-US" sz="1100" dirty="0">
              <a:solidFill>
                <a:srgbClr val="7F8C8D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97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572000" y="2022021"/>
            <a:ext cx="3960813" cy="2813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2400"/>
              </a:spcAft>
            </a:pPr>
            <a:r>
              <a:rPr lang="en-US" b="1" dirty="0" smtClean="0">
                <a:solidFill>
                  <a:srgbClr val="34495E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endParaRPr lang="en-US" b="1" dirty="0">
              <a:solidFill>
                <a:srgbClr val="34495E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 smtClean="0">
                <a:solidFill>
                  <a:srgbClr val="34495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What is dreaming?</a:t>
            </a:r>
          </a:p>
          <a:p>
            <a:pPr marL="342900" indent="-3429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 smtClean="0">
                <a:solidFill>
                  <a:srgbClr val="34495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When does it occur during </a:t>
            </a:r>
            <a:r>
              <a:rPr lang="en-US" sz="1600" dirty="0" smtClean="0">
                <a:solidFill>
                  <a:srgbClr val="34495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sleep?</a:t>
            </a:r>
            <a:endParaRPr lang="en-US" sz="1600" dirty="0" smtClean="0">
              <a:solidFill>
                <a:srgbClr val="34495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 smtClean="0">
                <a:solidFill>
                  <a:srgbClr val="34495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Does it have a function?</a:t>
            </a:r>
            <a:endParaRPr lang="en-US" sz="1600" dirty="0" smtClean="0">
              <a:solidFill>
                <a:srgbClr val="34495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 smtClean="0">
                <a:solidFill>
                  <a:srgbClr val="34495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Why </a:t>
            </a:r>
            <a:r>
              <a:rPr lang="en-US" sz="1600" dirty="0" smtClean="0">
                <a:solidFill>
                  <a:srgbClr val="34495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such variability in dream recall?</a:t>
            </a:r>
            <a:endParaRPr lang="en-US" sz="1600" dirty="0" smtClean="0">
              <a:solidFill>
                <a:srgbClr val="34495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257300" lvl="2" indent="-342900">
              <a:spcAft>
                <a:spcPts val="1800"/>
              </a:spcAft>
              <a:buFont typeface="+mj-lt"/>
              <a:buAutoNum type="arabicPeriod"/>
            </a:pPr>
            <a:endParaRPr lang="en-US" sz="1600" dirty="0" smtClean="0">
              <a:solidFill>
                <a:srgbClr val="34495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8" y="417942"/>
            <a:ext cx="3809812" cy="5652000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749320" y="6146142"/>
            <a:ext cx="35335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rgbClr val="2C3E5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— Jean-Jacques </a:t>
            </a:r>
            <a:r>
              <a:rPr lang="fr-FR" sz="1100" dirty="0" smtClean="0">
                <a:solidFill>
                  <a:srgbClr val="2C3E5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Grandville </a:t>
            </a:r>
          </a:p>
          <a:p>
            <a:r>
              <a:rPr lang="fr-FR" sz="1100" dirty="0" smtClean="0">
                <a:solidFill>
                  <a:srgbClr val="2C3E50"/>
                </a:solidFill>
                <a:latin typeface="Roboto" pitchFamily="2" charset="0"/>
                <a:ea typeface="Roboto" pitchFamily="2" charset="0"/>
              </a:rPr>
              <a:t>Second rêve: </a:t>
            </a:r>
            <a:r>
              <a:rPr lang="fr-FR" sz="1100" i="1" dirty="0" smtClean="0">
                <a:solidFill>
                  <a:srgbClr val="2C3E50"/>
                </a:solidFill>
                <a:latin typeface="Roboto" pitchFamily="2" charset="0"/>
                <a:ea typeface="Roboto" pitchFamily="2" charset="0"/>
              </a:rPr>
              <a:t>une promenade dans le ciel</a:t>
            </a:r>
            <a:r>
              <a:rPr lang="fr-FR" sz="1100" dirty="0" smtClean="0">
                <a:solidFill>
                  <a:srgbClr val="2C3E50"/>
                </a:solidFill>
                <a:latin typeface="Roboto" pitchFamily="2" charset="0"/>
                <a:ea typeface="Roboto" pitchFamily="2" charset="0"/>
              </a:rPr>
              <a:t>. 1847</a:t>
            </a:r>
            <a:endParaRPr lang="fr-FR" sz="1100" dirty="0">
              <a:solidFill>
                <a:srgbClr val="2C3E50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03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11188" y="800100"/>
            <a:ext cx="7921625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spcAft>
                <a:spcPts val="1800"/>
              </a:spcAft>
              <a:buFont typeface="+mj-lt"/>
              <a:buAutoNum type="arabicPeriod"/>
            </a:pPr>
            <a:r>
              <a:rPr lang="en-US" b="1" dirty="0" smtClean="0">
                <a:solidFill>
                  <a:srgbClr val="2C3E50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What is dreaming?</a:t>
            </a:r>
            <a:endParaRPr lang="en-US" b="1" dirty="0">
              <a:solidFill>
                <a:srgbClr val="2C3E50"/>
              </a:solidFill>
              <a:latin typeface="Helvetica Neue" panose="02000503000000020004" pitchFamily="5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Aft>
                <a:spcPts val="1200"/>
              </a:spcAft>
              <a:buFont typeface="Lato" panose="020F0502020204030203" pitchFamily="34" charset="0"/>
              <a:buChar char="–"/>
            </a:pPr>
            <a:r>
              <a:rPr lang="en-US" sz="1600" dirty="0" smtClean="0">
                <a:solidFill>
                  <a:srgbClr val="2C3E50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Dreaming </a:t>
            </a:r>
            <a:r>
              <a:rPr lang="en-US" sz="1600" dirty="0">
                <a:solidFill>
                  <a:srgbClr val="2C3E50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is a </a:t>
            </a:r>
            <a:r>
              <a:rPr lang="en-US" sz="1600" dirty="0">
                <a:solidFill>
                  <a:srgbClr val="2980B9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mental experience during sleep </a:t>
            </a:r>
            <a:r>
              <a:rPr lang="en-US" sz="1600" dirty="0">
                <a:solidFill>
                  <a:srgbClr val="2C3E50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which can be </a:t>
            </a:r>
            <a:r>
              <a:rPr lang="en-US" sz="1600" dirty="0" smtClean="0">
                <a:solidFill>
                  <a:srgbClr val="2980B9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recalled</a:t>
            </a:r>
            <a:r>
              <a:rPr lang="en-US" sz="1600" dirty="0" smtClean="0">
                <a:solidFill>
                  <a:srgbClr val="2C3E50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1600" dirty="0">
                <a:solidFill>
                  <a:srgbClr val="2980B9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reported</a:t>
            </a:r>
            <a:r>
              <a:rPr lang="en-US" sz="1600" dirty="0">
                <a:solidFill>
                  <a:srgbClr val="2C3E50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 at wake</a:t>
            </a:r>
            <a:r>
              <a:rPr lang="en-US" sz="1600" dirty="0" smtClean="0">
                <a:solidFill>
                  <a:srgbClr val="2C3E50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1600" dirty="0">
              <a:solidFill>
                <a:srgbClr val="2C3E50"/>
              </a:solidFill>
              <a:latin typeface="Helvetica Neue" panose="02000503000000020004" pitchFamily="5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dirty="0" smtClean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>
              <a:spcAft>
                <a:spcPts val="1200"/>
              </a:spcAft>
            </a:pPr>
            <a:r>
              <a:rPr lang="en-US" sz="1400" i="1" dirty="0" smtClean="0">
                <a:solidFill>
                  <a:srgbClr val="2C3E50"/>
                </a:solidFill>
                <a:latin typeface="HelveticaNeueLT Std Lt" panose="020B0403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Guénolé 2009; Schwartz et al. 2005</a:t>
            </a:r>
            <a:endParaRPr lang="en-US" sz="1400" i="1" dirty="0">
              <a:solidFill>
                <a:srgbClr val="2C3E50"/>
              </a:solidFill>
              <a:latin typeface="HelveticaNeueLT Std Lt" panose="020B0403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0" y="259200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>
                <a:solidFill>
                  <a:srgbClr val="34495E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Introduction</a:t>
            </a:r>
            <a:endParaRPr lang="en-US" sz="1100" b="1" i="1" dirty="0">
              <a:solidFill>
                <a:srgbClr val="34495E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8288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Dream recall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6576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Dream content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4864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Software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3152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Conclusion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85" y="2563810"/>
            <a:ext cx="7315215" cy="198120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0"/>
            <a:ext cx="9144000" cy="259200"/>
          </a:xfrm>
          <a:prstGeom prst="rect">
            <a:avLst/>
          </a:prstGeom>
          <a:solidFill>
            <a:srgbClr val="4560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32813" y="6420123"/>
            <a:ext cx="611187" cy="365125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rgbClr val="7F8C8D"/>
                </a:solidFill>
              </a:rPr>
              <a:t>2</a:t>
            </a:r>
            <a:endParaRPr lang="en-US" sz="1100" dirty="0">
              <a:solidFill>
                <a:srgbClr val="7F8C8D"/>
              </a:solidFill>
            </a:endParaRPr>
          </a:p>
        </p:txBody>
      </p:sp>
      <p:cxnSp>
        <p:nvCxnSpPr>
          <p:cNvPr id="19" name="Connecteur droit 18"/>
          <p:cNvCxnSpPr/>
          <p:nvPr/>
        </p:nvCxnSpPr>
        <p:spPr>
          <a:xfrm flipH="1" flipV="1">
            <a:off x="8521927" y="6318000"/>
            <a:ext cx="0" cy="540000"/>
          </a:xfrm>
          <a:prstGeom prst="line">
            <a:avLst/>
          </a:prstGeom>
          <a:ln w="28575">
            <a:solidFill>
              <a:srgbClr val="7F8C8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4572000" y="6471881"/>
            <a:ext cx="3893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F8C8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Introduction</a:t>
            </a:r>
            <a:endParaRPr lang="en-US" sz="1100" dirty="0">
              <a:solidFill>
                <a:srgbClr val="7F8C8D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84615" y="6471880"/>
            <a:ext cx="3893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7F8C8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R. Vallat – Ph.D. Oral Defense – December 8</a:t>
            </a:r>
            <a:r>
              <a:rPr lang="en-US" sz="1100" baseline="30000" dirty="0" smtClean="0">
                <a:solidFill>
                  <a:srgbClr val="7F8C8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</a:t>
            </a:r>
            <a:r>
              <a:rPr lang="en-US" sz="1100" dirty="0" smtClean="0">
                <a:solidFill>
                  <a:srgbClr val="7F8C8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2017</a:t>
            </a:r>
            <a:endParaRPr lang="en-US" sz="1100" dirty="0">
              <a:solidFill>
                <a:srgbClr val="7F8C8D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8697" y="3827417"/>
            <a:ext cx="1018903" cy="717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486400" y="3731623"/>
            <a:ext cx="1018903" cy="717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6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11188" y="800100"/>
            <a:ext cx="7921625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spcAft>
                <a:spcPts val="1800"/>
              </a:spcAft>
              <a:buFont typeface="+mj-lt"/>
              <a:buAutoNum type="arabicPeriod" startAt="2"/>
            </a:pPr>
            <a:r>
              <a:rPr lang="en-US" b="1" dirty="0" smtClean="0">
                <a:solidFill>
                  <a:srgbClr val="2C3E50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When does it occur during the night?</a:t>
            </a:r>
            <a:endParaRPr lang="en-US" b="1" dirty="0">
              <a:solidFill>
                <a:srgbClr val="2C3E50"/>
              </a:solidFill>
              <a:latin typeface="Helvetica Neue" panose="02000503000000020004" pitchFamily="5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just">
              <a:spcAft>
                <a:spcPts val="1200"/>
              </a:spcAft>
              <a:buFont typeface="Lato" panose="020F0502020204030203" pitchFamily="34" charset="0"/>
              <a:buChar char="–"/>
            </a:pPr>
            <a:r>
              <a:rPr lang="en-US" sz="1600" dirty="0" smtClean="0">
                <a:solidFill>
                  <a:srgbClr val="2C3E50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Dreaming can occur in </a:t>
            </a:r>
            <a:r>
              <a:rPr lang="en-US" sz="1600" dirty="0" smtClean="0">
                <a:solidFill>
                  <a:srgbClr val="2980B9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all sleep stages</a:t>
            </a:r>
          </a:p>
          <a:p>
            <a:pPr>
              <a:spcAft>
                <a:spcPts val="1200"/>
              </a:spcAft>
            </a:pPr>
            <a:endParaRPr lang="en-US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0" y="259200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>
                <a:solidFill>
                  <a:srgbClr val="34495E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Introduction</a:t>
            </a:r>
            <a:endParaRPr lang="en-US" sz="1100" b="1" i="1" dirty="0">
              <a:solidFill>
                <a:srgbClr val="34495E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8288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Dream recall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6576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Dream content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4864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Software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3152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Conclusion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259200"/>
          </a:xfrm>
          <a:prstGeom prst="rect">
            <a:avLst/>
          </a:prstGeom>
          <a:solidFill>
            <a:srgbClr val="4560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32813" y="6420123"/>
            <a:ext cx="611187" cy="365125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rgbClr val="7F8C8D"/>
                </a:solidFill>
              </a:rPr>
              <a:t>3</a:t>
            </a:r>
            <a:endParaRPr lang="en-US" sz="1100" dirty="0">
              <a:solidFill>
                <a:srgbClr val="7F8C8D"/>
              </a:solidFill>
            </a:endParaRPr>
          </a:p>
        </p:txBody>
      </p:sp>
      <p:cxnSp>
        <p:nvCxnSpPr>
          <p:cNvPr id="19" name="Connecteur droit 18"/>
          <p:cNvCxnSpPr/>
          <p:nvPr/>
        </p:nvCxnSpPr>
        <p:spPr>
          <a:xfrm flipH="1" flipV="1">
            <a:off x="8521927" y="6318000"/>
            <a:ext cx="0" cy="540000"/>
          </a:xfrm>
          <a:prstGeom prst="line">
            <a:avLst/>
          </a:prstGeom>
          <a:ln w="28575">
            <a:solidFill>
              <a:srgbClr val="7F8C8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4572000" y="6471881"/>
            <a:ext cx="3893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F8C8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Introduction</a:t>
            </a:r>
            <a:endParaRPr lang="en-US" sz="1100" dirty="0">
              <a:solidFill>
                <a:srgbClr val="7F8C8D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84615" y="6471880"/>
            <a:ext cx="3893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7F8C8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R. Vallat – Ph.D. Oral Defense – December 8</a:t>
            </a:r>
            <a:r>
              <a:rPr lang="en-US" sz="1100" baseline="30000" dirty="0" smtClean="0">
                <a:solidFill>
                  <a:srgbClr val="7F8C8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</a:t>
            </a:r>
            <a:r>
              <a:rPr lang="en-US" sz="1100" dirty="0" smtClean="0">
                <a:solidFill>
                  <a:srgbClr val="7F8C8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2017</a:t>
            </a:r>
            <a:endParaRPr lang="en-US" sz="1100" dirty="0">
              <a:solidFill>
                <a:srgbClr val="7F8C8D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69" y="2327310"/>
            <a:ext cx="6613861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5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11188" y="800100"/>
            <a:ext cx="7921625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spcAft>
                <a:spcPts val="1800"/>
              </a:spcAft>
              <a:buFont typeface="+mj-lt"/>
              <a:buAutoNum type="arabicPeriod" startAt="2"/>
            </a:pPr>
            <a:r>
              <a:rPr lang="en-US" b="1" dirty="0" smtClean="0">
                <a:solidFill>
                  <a:srgbClr val="2C3E50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When does it occur during the night?</a:t>
            </a:r>
            <a:endParaRPr lang="en-US" b="1" dirty="0">
              <a:solidFill>
                <a:srgbClr val="2C3E50"/>
              </a:solidFill>
              <a:latin typeface="Helvetica Neue" panose="02000503000000020004" pitchFamily="5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just">
              <a:spcAft>
                <a:spcPts val="2400"/>
              </a:spcAft>
              <a:buFont typeface="Lato" panose="020F0502020204030203" pitchFamily="34" charset="0"/>
              <a:buChar char="–"/>
            </a:pPr>
            <a:r>
              <a:rPr lang="en-US" sz="1600" dirty="0" smtClean="0">
                <a:solidFill>
                  <a:srgbClr val="2C3E50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Dreaming can occur in </a:t>
            </a:r>
            <a:r>
              <a:rPr lang="en-US" sz="1600" dirty="0" smtClean="0">
                <a:solidFill>
                  <a:srgbClr val="2980B9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all sleep stages</a:t>
            </a:r>
          </a:p>
          <a:p>
            <a:pPr marL="285750" indent="-285750" algn="just">
              <a:spcAft>
                <a:spcPts val="2400"/>
              </a:spcAft>
              <a:buFont typeface="Lato" panose="020F0502020204030203" pitchFamily="34" charset="0"/>
              <a:buChar char="–"/>
            </a:pPr>
            <a:r>
              <a:rPr lang="en-US" sz="1600" dirty="0" smtClean="0">
                <a:solidFill>
                  <a:srgbClr val="2C3E50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It is impossible to know for sure whether someone asleep is dreaming or not </a:t>
            </a:r>
            <a:r>
              <a:rPr lang="en-US" sz="1600" dirty="0" smtClean="0">
                <a:solidFill>
                  <a:srgbClr val="2980B9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unless awakening</a:t>
            </a:r>
            <a:r>
              <a:rPr lang="en-US" sz="1600" dirty="0" smtClean="0">
                <a:solidFill>
                  <a:srgbClr val="2C3E50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 him or her. </a:t>
            </a:r>
          </a:p>
          <a:p>
            <a:pPr marL="285750" indent="-285750" algn="just">
              <a:spcAft>
                <a:spcPts val="2400"/>
              </a:spcAft>
              <a:buFont typeface="Lato" panose="020F0502020204030203" pitchFamily="34" charset="0"/>
              <a:buChar char="–"/>
            </a:pPr>
            <a:r>
              <a:rPr lang="en-US" sz="1600" dirty="0" smtClean="0">
                <a:solidFill>
                  <a:srgbClr val="2C3E50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Even after awakening the sleeper, we cannot be sure that failure to recall a dream means that the sleeper was not dreaming before. </a:t>
            </a:r>
          </a:p>
          <a:p>
            <a:pPr>
              <a:spcAft>
                <a:spcPts val="1200"/>
              </a:spcAft>
            </a:pPr>
            <a:endParaRPr lang="en-US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0" y="259200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>
                <a:solidFill>
                  <a:srgbClr val="34495E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Introduction</a:t>
            </a:r>
            <a:endParaRPr lang="en-US" sz="1100" b="1" i="1" dirty="0">
              <a:solidFill>
                <a:srgbClr val="34495E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8288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Dream recall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6576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Dream content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4864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Software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3152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Conclusion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259200"/>
          </a:xfrm>
          <a:prstGeom prst="rect">
            <a:avLst/>
          </a:prstGeom>
          <a:solidFill>
            <a:srgbClr val="4560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32813" y="6420123"/>
            <a:ext cx="611187" cy="365125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rgbClr val="7F8C8D"/>
                </a:solidFill>
              </a:rPr>
              <a:t>3</a:t>
            </a:r>
            <a:endParaRPr lang="en-US" sz="1100" dirty="0">
              <a:solidFill>
                <a:srgbClr val="7F8C8D"/>
              </a:solidFill>
            </a:endParaRPr>
          </a:p>
        </p:txBody>
      </p:sp>
      <p:cxnSp>
        <p:nvCxnSpPr>
          <p:cNvPr id="19" name="Connecteur droit 18"/>
          <p:cNvCxnSpPr/>
          <p:nvPr/>
        </p:nvCxnSpPr>
        <p:spPr>
          <a:xfrm flipH="1" flipV="1">
            <a:off x="8521927" y="6318000"/>
            <a:ext cx="0" cy="540000"/>
          </a:xfrm>
          <a:prstGeom prst="line">
            <a:avLst/>
          </a:prstGeom>
          <a:ln w="28575">
            <a:solidFill>
              <a:srgbClr val="7F8C8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4572000" y="6471881"/>
            <a:ext cx="3893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F8C8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Introduction</a:t>
            </a:r>
            <a:endParaRPr lang="en-US" sz="1100" dirty="0">
              <a:solidFill>
                <a:srgbClr val="7F8C8D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84615" y="6471880"/>
            <a:ext cx="3893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7F8C8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R. Vallat – Ph.D. Oral Defense – December 8</a:t>
            </a:r>
            <a:r>
              <a:rPr lang="en-US" sz="1100" baseline="30000" dirty="0" smtClean="0">
                <a:solidFill>
                  <a:srgbClr val="7F8C8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</a:t>
            </a:r>
            <a:r>
              <a:rPr lang="en-US" sz="1100" dirty="0" smtClean="0">
                <a:solidFill>
                  <a:srgbClr val="7F8C8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2017</a:t>
            </a:r>
            <a:endParaRPr lang="en-US" sz="1100" dirty="0">
              <a:solidFill>
                <a:srgbClr val="7F8C8D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8608" y="3647802"/>
            <a:ext cx="540000" cy="540000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1426028" y="3883289"/>
            <a:ext cx="629194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Aft>
                <a:spcPts val="1200"/>
              </a:spcAft>
            </a:pPr>
            <a:r>
              <a:rPr lang="fr-FR" sz="1600" i="1" dirty="0">
                <a:solidFill>
                  <a:srgbClr val="2C3E50"/>
                </a:solidFill>
              </a:rPr>
              <a:t>Le rêve est le phénomène que nous </a:t>
            </a:r>
            <a:r>
              <a:rPr lang="fr-FR" sz="1600" i="1" dirty="0">
                <a:solidFill>
                  <a:srgbClr val="2980B9"/>
                </a:solidFill>
              </a:rPr>
              <a:t>n'observons que pendant son absence</a:t>
            </a:r>
            <a:r>
              <a:rPr lang="fr-FR" sz="1600" i="1" dirty="0">
                <a:solidFill>
                  <a:srgbClr val="2C3E50"/>
                </a:solidFill>
              </a:rPr>
              <a:t>. Le verbe rêver n'a presque pas de présent. Je rêve, tu rêves, ce sont figures de rhétoriques car </a:t>
            </a:r>
            <a:r>
              <a:rPr lang="fr-FR" sz="1600" i="1" dirty="0">
                <a:solidFill>
                  <a:srgbClr val="2980B9"/>
                </a:solidFill>
              </a:rPr>
              <a:t>c'est un éveillé qui parle </a:t>
            </a:r>
            <a:r>
              <a:rPr lang="fr-FR" sz="1600" i="1" dirty="0">
                <a:solidFill>
                  <a:srgbClr val="2C3E50"/>
                </a:solidFill>
              </a:rPr>
              <a:t>ou un candidat au réveil</a:t>
            </a:r>
            <a:r>
              <a:rPr lang="fr-FR" sz="1600" i="1" dirty="0" smtClean="0">
                <a:solidFill>
                  <a:srgbClr val="2C3E50"/>
                </a:solidFill>
              </a:rPr>
              <a:t>.</a:t>
            </a:r>
          </a:p>
          <a:p>
            <a:pPr algn="r">
              <a:lnSpc>
                <a:spcPct val="110000"/>
              </a:lnSpc>
              <a:spcAft>
                <a:spcPts val="600"/>
              </a:spcAft>
            </a:pPr>
            <a:r>
              <a:rPr lang="en-US" sz="1600" dirty="0" smtClean="0">
                <a:solidFill>
                  <a:srgbClr val="233548"/>
                </a:solidFill>
              </a:rPr>
              <a:t>—</a:t>
            </a:r>
            <a:r>
              <a:rPr lang="en-US" sz="1600" b="1" dirty="0" smtClean="0">
                <a:solidFill>
                  <a:srgbClr val="233548"/>
                </a:solidFill>
              </a:rPr>
              <a:t>Paul Valery</a:t>
            </a:r>
          </a:p>
          <a:p>
            <a:pPr algn="r">
              <a:spcAft>
                <a:spcPts val="1200"/>
              </a:spcAft>
            </a:pPr>
            <a:r>
              <a:rPr lang="en-US" sz="1400" dirty="0" smtClean="0">
                <a:solidFill>
                  <a:srgbClr val="233548"/>
                </a:solidFill>
              </a:rPr>
              <a:t>Analecta. 1926</a:t>
            </a:r>
            <a:endParaRPr lang="en-US" sz="1400" i="1" dirty="0">
              <a:solidFill>
                <a:srgbClr val="233548"/>
              </a:solidFill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855392" y="4513535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11188" y="800100"/>
            <a:ext cx="7921625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spcAft>
                <a:spcPts val="1800"/>
              </a:spcAft>
              <a:buFont typeface="+mj-lt"/>
              <a:buAutoNum type="arabicPeriod" startAt="2"/>
            </a:pPr>
            <a:r>
              <a:rPr lang="en-US" b="1" dirty="0" smtClean="0">
                <a:solidFill>
                  <a:srgbClr val="2C3E50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Do dreams have a function?</a:t>
            </a:r>
            <a:endParaRPr lang="en-US" b="1" dirty="0">
              <a:solidFill>
                <a:srgbClr val="2C3E50"/>
              </a:solidFill>
              <a:latin typeface="Helvetica Neue" panose="02000503000000020004" pitchFamily="5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 algn="just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C3E50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The guardians of sleep </a:t>
            </a:r>
            <a:r>
              <a:rPr lang="en-US" sz="1600" dirty="0">
                <a:solidFill>
                  <a:srgbClr val="2C3E50"/>
                </a:solidFill>
                <a:latin typeface="HelveticaNeueLT Std Lt" panose="020B0403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(Freud 1900</a:t>
            </a:r>
            <a:r>
              <a:rPr lang="en-US" sz="1600" dirty="0" smtClean="0">
                <a:solidFill>
                  <a:srgbClr val="2C3E50"/>
                </a:solidFill>
                <a:latin typeface="HelveticaNeueLT Std Lt" panose="020B0403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US" sz="1600" dirty="0" smtClean="0">
              <a:solidFill>
                <a:srgbClr val="2C3E50"/>
              </a:solidFill>
              <a:latin typeface="Helvetica Neue" panose="02000503000000020004" pitchFamily="5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 algn="just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C3E50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Psychological </a:t>
            </a:r>
            <a:r>
              <a:rPr lang="en-US" sz="1600" dirty="0">
                <a:solidFill>
                  <a:srgbClr val="2C3E50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individualism </a:t>
            </a:r>
            <a:r>
              <a:rPr lang="en-US" sz="1600" dirty="0">
                <a:solidFill>
                  <a:srgbClr val="2C3E50"/>
                </a:solidFill>
                <a:latin typeface="HelveticaNeueLT Std Lt" panose="020B0403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(Jouvet 1991</a:t>
            </a:r>
            <a:r>
              <a:rPr lang="en-US" sz="1600" dirty="0" smtClean="0">
                <a:solidFill>
                  <a:srgbClr val="2C3E50"/>
                </a:solidFill>
                <a:latin typeface="HelveticaNeueLT Std Lt" panose="020B0403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742950" lvl="1" indent="-285750" algn="just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C3E50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No function </a:t>
            </a:r>
            <a:r>
              <a:rPr lang="en-US" sz="1600" dirty="0">
                <a:solidFill>
                  <a:srgbClr val="2C3E50"/>
                </a:solidFill>
                <a:latin typeface="HelveticaNeueLT Std Lt" panose="020B0403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(Hobson et al. 1998</a:t>
            </a:r>
            <a:r>
              <a:rPr lang="en-US" sz="1600" dirty="0" smtClean="0">
                <a:solidFill>
                  <a:srgbClr val="2C3E50"/>
                </a:solidFill>
                <a:latin typeface="HelveticaNeueLT Std Lt" panose="020B0403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US" sz="1600" dirty="0">
              <a:solidFill>
                <a:srgbClr val="2C3E50"/>
              </a:solidFill>
              <a:latin typeface="HelveticaNeueLT Std Lt" panose="020B0403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 algn="just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C3E50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Emotional regulation </a:t>
            </a:r>
            <a:r>
              <a:rPr lang="en-US" sz="1600" dirty="0" smtClean="0">
                <a:solidFill>
                  <a:srgbClr val="2C3E50"/>
                </a:solidFill>
                <a:latin typeface="HelveticaNeueLT Std Lt" panose="020B0403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(Cartwright et al. 1998)</a:t>
            </a:r>
          </a:p>
          <a:p>
            <a:pPr marL="742950" lvl="1" indent="-285750" algn="just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C3E50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Memory consolidation </a:t>
            </a:r>
            <a:r>
              <a:rPr lang="en-US" sz="1600" dirty="0" smtClean="0">
                <a:solidFill>
                  <a:srgbClr val="2C3E50"/>
                </a:solidFill>
                <a:latin typeface="HelveticaNeueLT Std Lt" panose="020B0403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(Wamsley et Stickgold 2010)</a:t>
            </a:r>
          </a:p>
          <a:p>
            <a:pPr marL="742950" lvl="1" indent="-285750" algn="just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C3E50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Threat simulation </a:t>
            </a:r>
            <a:r>
              <a:rPr lang="en-US" sz="1600" dirty="0" smtClean="0">
                <a:solidFill>
                  <a:srgbClr val="2C3E50"/>
                </a:solidFill>
                <a:latin typeface="HelveticaNeueLT Std Lt" panose="020B0403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(Revonsuo 2000)</a:t>
            </a:r>
          </a:p>
          <a:p>
            <a:pPr marL="742950" lvl="1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0" y="259200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>
                <a:solidFill>
                  <a:srgbClr val="34495E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Introduction</a:t>
            </a:r>
            <a:endParaRPr lang="en-US" sz="1100" b="1" i="1" dirty="0">
              <a:solidFill>
                <a:srgbClr val="34495E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8288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Dream recall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6576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Dream content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4864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Software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3152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Conclusion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259200"/>
          </a:xfrm>
          <a:prstGeom prst="rect">
            <a:avLst/>
          </a:prstGeom>
          <a:solidFill>
            <a:srgbClr val="4560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32813" y="6420123"/>
            <a:ext cx="611187" cy="365125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rgbClr val="7F8C8D"/>
                </a:solidFill>
              </a:rPr>
              <a:t>3</a:t>
            </a:r>
            <a:endParaRPr lang="en-US" sz="1100" dirty="0">
              <a:solidFill>
                <a:srgbClr val="7F8C8D"/>
              </a:solidFill>
            </a:endParaRPr>
          </a:p>
        </p:txBody>
      </p:sp>
      <p:cxnSp>
        <p:nvCxnSpPr>
          <p:cNvPr id="19" name="Connecteur droit 18"/>
          <p:cNvCxnSpPr/>
          <p:nvPr/>
        </p:nvCxnSpPr>
        <p:spPr>
          <a:xfrm flipH="1" flipV="1">
            <a:off x="8521927" y="6318000"/>
            <a:ext cx="0" cy="540000"/>
          </a:xfrm>
          <a:prstGeom prst="line">
            <a:avLst/>
          </a:prstGeom>
          <a:ln w="28575">
            <a:solidFill>
              <a:srgbClr val="7F8C8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4572000" y="6471881"/>
            <a:ext cx="3893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F8C8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Introduction</a:t>
            </a:r>
            <a:endParaRPr lang="en-US" sz="1100" dirty="0">
              <a:solidFill>
                <a:srgbClr val="7F8C8D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84615" y="6471880"/>
            <a:ext cx="3893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7F8C8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R. Vallat – Ph.D. Oral Defense – December 8</a:t>
            </a:r>
            <a:r>
              <a:rPr lang="en-US" sz="1100" baseline="30000" dirty="0" smtClean="0">
                <a:solidFill>
                  <a:srgbClr val="7F8C8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</a:t>
            </a:r>
            <a:r>
              <a:rPr lang="en-US" sz="1100" dirty="0" smtClean="0">
                <a:solidFill>
                  <a:srgbClr val="7F8C8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2017</a:t>
            </a:r>
            <a:endParaRPr lang="en-US" sz="1100" dirty="0">
              <a:solidFill>
                <a:srgbClr val="7F8C8D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44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11188" y="800100"/>
            <a:ext cx="7921625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1800"/>
              </a:spcAft>
            </a:pPr>
            <a:r>
              <a:rPr lang="en-US" b="1" dirty="0" smtClean="0">
                <a:solidFill>
                  <a:srgbClr val="34495E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Outline</a:t>
            </a:r>
            <a:endParaRPr lang="en-US" b="1" dirty="0">
              <a:solidFill>
                <a:srgbClr val="34495E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57250" lvl="1" indent="-400050">
              <a:spcAft>
                <a:spcPts val="1800"/>
              </a:spcAft>
              <a:buFont typeface="+mj-lt"/>
              <a:buAutoNum type="romanUcPeriod"/>
            </a:pPr>
            <a:r>
              <a:rPr lang="en-US" sz="1600" dirty="0" smtClean="0">
                <a:solidFill>
                  <a:srgbClr val="34495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General introduction</a:t>
            </a:r>
          </a:p>
          <a:p>
            <a:pPr marL="857250" lvl="1" indent="-400050">
              <a:spcAft>
                <a:spcPts val="600"/>
              </a:spcAft>
              <a:buFont typeface="+mj-lt"/>
              <a:buAutoNum type="romanUcPeriod"/>
            </a:pPr>
            <a:r>
              <a:rPr lang="en-US" sz="1600" dirty="0" smtClean="0">
                <a:solidFill>
                  <a:srgbClr val="34495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Mechanisms of dream recall 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4495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Study 1: DRF and arousals	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4495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Study 2: DRF and sleep inertia		</a:t>
            </a:r>
            <a:r>
              <a:rPr lang="en-US" sz="1600" i="1" dirty="0" smtClean="0">
                <a:solidFill>
                  <a:srgbClr val="34495E"/>
                </a:solidFill>
                <a:latin typeface="HelveticaNeueLT Std Lt" panose="020B0403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4495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Study 3: DRF and the default mode network			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4495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Study 4: DRF in the student population </a:t>
            </a:r>
          </a:p>
          <a:p>
            <a:pPr marL="1200150" lvl="2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4495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Conclusion		</a:t>
            </a:r>
          </a:p>
          <a:p>
            <a:pPr marL="857250" lvl="1" indent="-400050">
              <a:spcAft>
                <a:spcPts val="600"/>
              </a:spcAft>
              <a:buFont typeface="+mj-lt"/>
              <a:buAutoNum type="romanUcPeriod"/>
            </a:pPr>
            <a:r>
              <a:rPr lang="en-US" sz="1600" dirty="0" smtClean="0">
                <a:solidFill>
                  <a:srgbClr val="34495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Dream content and dream function</a:t>
            </a:r>
          </a:p>
          <a:p>
            <a:pPr marL="1200150" lvl="2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4495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Study 5: The link between waking-life and dream content </a:t>
            </a:r>
          </a:p>
          <a:p>
            <a:pPr marL="857250" lvl="1" indent="-400050">
              <a:spcAft>
                <a:spcPts val="600"/>
              </a:spcAft>
              <a:buFont typeface="+mj-lt"/>
              <a:buAutoNum type="romanUcPeriod"/>
            </a:pPr>
            <a:r>
              <a:rPr lang="en-US" sz="1600" dirty="0" smtClean="0">
                <a:solidFill>
                  <a:srgbClr val="34495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Methodological development</a:t>
            </a:r>
          </a:p>
          <a:p>
            <a:pPr marL="1200150" lvl="2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4495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Study 6: An open source software for sleep scoring and analysis</a:t>
            </a:r>
          </a:p>
          <a:p>
            <a:pPr marL="857250" lvl="1" indent="-400050">
              <a:spcAft>
                <a:spcPts val="1800"/>
              </a:spcAft>
              <a:buFont typeface="+mj-lt"/>
              <a:buAutoNum type="romanUcPeriod"/>
            </a:pPr>
            <a:r>
              <a:rPr lang="en-US" sz="1600" dirty="0" smtClean="0">
                <a:solidFill>
                  <a:srgbClr val="34495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General conclusion</a:t>
            </a:r>
          </a:p>
          <a:p>
            <a:pPr>
              <a:spcAft>
                <a:spcPts val="1200"/>
              </a:spcAft>
            </a:pPr>
            <a:endParaRPr lang="en-US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259200"/>
          </a:xfrm>
          <a:prstGeom prst="rect">
            <a:avLst/>
          </a:prstGeom>
          <a:solidFill>
            <a:srgbClr val="4560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0" y="259200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>
                <a:solidFill>
                  <a:srgbClr val="34495E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Introduction</a:t>
            </a:r>
            <a:endParaRPr lang="en-US" sz="1100" b="1" i="1" dirty="0">
              <a:solidFill>
                <a:srgbClr val="34495E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8288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Dream recall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6576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Dream content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54864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Software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73152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Conclusion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2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32813" y="6420123"/>
            <a:ext cx="611187" cy="365125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rgbClr val="7F8C8D"/>
                </a:solidFill>
              </a:rPr>
              <a:t>3</a:t>
            </a:r>
            <a:endParaRPr lang="en-US" sz="1100" dirty="0">
              <a:solidFill>
                <a:srgbClr val="7F8C8D"/>
              </a:solidFill>
            </a:endParaRPr>
          </a:p>
        </p:txBody>
      </p:sp>
      <p:cxnSp>
        <p:nvCxnSpPr>
          <p:cNvPr id="23" name="Connecteur droit 22"/>
          <p:cNvCxnSpPr/>
          <p:nvPr/>
        </p:nvCxnSpPr>
        <p:spPr>
          <a:xfrm flipH="1" flipV="1">
            <a:off x="8521927" y="6318000"/>
            <a:ext cx="0" cy="540000"/>
          </a:xfrm>
          <a:prstGeom prst="line">
            <a:avLst/>
          </a:prstGeom>
          <a:ln w="28575">
            <a:solidFill>
              <a:srgbClr val="7F8C8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4572000" y="6471881"/>
            <a:ext cx="3893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F8C8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Outline</a:t>
            </a:r>
            <a:endParaRPr lang="en-US" sz="1100" dirty="0">
              <a:solidFill>
                <a:srgbClr val="7F8C8D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84615" y="6471880"/>
            <a:ext cx="3893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7F8C8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R. Vallat – Ph.D. Oral Defense – December 8</a:t>
            </a:r>
            <a:r>
              <a:rPr lang="en-US" sz="1100" baseline="30000" dirty="0" smtClean="0">
                <a:solidFill>
                  <a:srgbClr val="7F8C8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</a:t>
            </a:r>
            <a:r>
              <a:rPr lang="en-US" sz="1100" dirty="0" smtClean="0">
                <a:solidFill>
                  <a:srgbClr val="7F8C8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2017</a:t>
            </a:r>
            <a:endParaRPr lang="en-US" sz="1100" dirty="0">
              <a:solidFill>
                <a:srgbClr val="7F8C8D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7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11188" y="800100"/>
            <a:ext cx="7921625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spcAft>
                <a:spcPts val="1200"/>
              </a:spcAft>
            </a:pPr>
            <a:r>
              <a:rPr lang="en-US" sz="1600" i="1" dirty="0" smtClean="0">
                <a:solidFill>
                  <a:srgbClr val="10171E"/>
                </a:solidFill>
              </a:rPr>
              <a:t>	</a:t>
            </a:r>
          </a:p>
          <a:p>
            <a:pPr algn="just">
              <a:spcAft>
                <a:spcPts val="1200"/>
              </a:spcAft>
            </a:pPr>
            <a:endParaRPr lang="en-US" sz="1600" i="1" dirty="0" smtClean="0">
              <a:solidFill>
                <a:srgbClr val="10171E"/>
              </a:solidFill>
            </a:endParaRPr>
          </a:p>
          <a:p>
            <a:pPr algn="just">
              <a:spcAft>
                <a:spcPts val="1200"/>
              </a:spcAft>
            </a:pPr>
            <a:endParaRPr lang="en-US" sz="1600" i="1" dirty="0">
              <a:solidFill>
                <a:srgbClr val="10171E"/>
              </a:solidFill>
            </a:endParaRPr>
          </a:p>
          <a:p>
            <a:pPr algn="just">
              <a:spcAft>
                <a:spcPts val="1200"/>
              </a:spcAft>
            </a:pPr>
            <a:endParaRPr lang="en-US" sz="1600" i="1" dirty="0" smtClean="0">
              <a:solidFill>
                <a:srgbClr val="10171E"/>
              </a:solidFill>
            </a:endParaRPr>
          </a:p>
          <a:p>
            <a:pPr algn="just">
              <a:spcAft>
                <a:spcPts val="1200"/>
              </a:spcAft>
            </a:pPr>
            <a:endParaRPr lang="en-US" sz="1600" i="1" dirty="0">
              <a:solidFill>
                <a:srgbClr val="10171E"/>
              </a:solidFill>
            </a:endParaRPr>
          </a:p>
          <a:p>
            <a:pPr algn="just">
              <a:spcAft>
                <a:spcPts val="1200"/>
              </a:spcAft>
            </a:pPr>
            <a:endParaRPr lang="en-US" sz="1600" i="1" dirty="0" smtClean="0">
              <a:solidFill>
                <a:srgbClr val="10171E"/>
              </a:solidFill>
            </a:endParaRPr>
          </a:p>
          <a:p>
            <a:pPr algn="just">
              <a:spcAft>
                <a:spcPts val="1200"/>
              </a:spcAft>
            </a:pPr>
            <a:endParaRPr lang="en-US" sz="1600" dirty="0" smtClean="0">
              <a:solidFill>
                <a:srgbClr val="10171E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8608" y="800100"/>
            <a:ext cx="540000" cy="54000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32813" y="6420123"/>
            <a:ext cx="611187" cy="365125"/>
          </a:xfrm>
        </p:spPr>
        <p:txBody>
          <a:bodyPr/>
          <a:lstStyle/>
          <a:p>
            <a:pPr algn="ctr"/>
            <a:fld id="{35FF5DC1-B1C3-4575-9516-BF75EB359694}" type="slidenum">
              <a:rPr lang="en-US" sz="1100" smtClean="0">
                <a:solidFill>
                  <a:srgbClr val="7F8C8D"/>
                </a:solidFill>
              </a:rPr>
              <a:pPr algn="ctr"/>
              <a:t>9</a:t>
            </a:fld>
            <a:endParaRPr lang="en-US" sz="1100" dirty="0">
              <a:solidFill>
                <a:srgbClr val="7F8C8D"/>
              </a:solidFill>
            </a:endParaRPr>
          </a:p>
        </p:txBody>
      </p:sp>
      <p:cxnSp>
        <p:nvCxnSpPr>
          <p:cNvPr id="6" name="Connecteur droit 5"/>
          <p:cNvCxnSpPr/>
          <p:nvPr/>
        </p:nvCxnSpPr>
        <p:spPr>
          <a:xfrm flipH="1" flipV="1">
            <a:off x="8521927" y="6318000"/>
            <a:ext cx="0" cy="540000"/>
          </a:xfrm>
          <a:prstGeom prst="line">
            <a:avLst/>
          </a:prstGeom>
          <a:ln w="28575">
            <a:solidFill>
              <a:srgbClr val="7F8C8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4572000" y="6471881"/>
            <a:ext cx="3893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F8C8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II. Mechanisms of dream recall frequency - </a:t>
            </a:r>
            <a:r>
              <a:rPr lang="en-US" sz="1100" dirty="0" smtClean="0">
                <a:solidFill>
                  <a:srgbClr val="7F8C8D"/>
                </a:solidFill>
                <a:latin typeface="Roboto" pitchFamily="2" charset="0"/>
                <a:ea typeface="Roboto" pitchFamily="2" charset="0"/>
              </a:rPr>
              <a:t>Introduction</a:t>
            </a:r>
            <a:endParaRPr lang="en-US" sz="1100" dirty="0">
              <a:solidFill>
                <a:srgbClr val="7F8C8D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259200"/>
          </a:xfrm>
          <a:prstGeom prst="rect">
            <a:avLst/>
          </a:prstGeom>
          <a:solidFill>
            <a:srgbClr val="4560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84615" y="6471880"/>
            <a:ext cx="3893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7F8C8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R. Vallat – Ph.D. Oral Defense – December 8</a:t>
            </a:r>
            <a:r>
              <a:rPr lang="en-US" sz="1100" baseline="30000" dirty="0" smtClean="0">
                <a:solidFill>
                  <a:srgbClr val="7F8C8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</a:t>
            </a:r>
            <a:r>
              <a:rPr lang="en-US" sz="1100" dirty="0" smtClean="0">
                <a:solidFill>
                  <a:srgbClr val="7F8C8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2017</a:t>
            </a:r>
            <a:endParaRPr lang="en-US" sz="1100" dirty="0">
              <a:solidFill>
                <a:srgbClr val="7F8C8D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426028" y="1035587"/>
            <a:ext cx="6291944" cy="186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Aft>
                <a:spcPts val="1200"/>
              </a:spcAft>
            </a:pPr>
            <a:r>
              <a:rPr lang="en-US" sz="1600" i="1" dirty="0">
                <a:solidFill>
                  <a:srgbClr val="2C3E50"/>
                </a:solidFill>
              </a:rPr>
              <a:t>We must also inquire what the dream is, and from what cause </a:t>
            </a:r>
            <a:r>
              <a:rPr lang="en-US" sz="1600" i="1" dirty="0" smtClean="0">
                <a:solidFill>
                  <a:srgbClr val="2C3E50"/>
                </a:solidFill>
              </a:rPr>
              <a:t>sleepers sometimes </a:t>
            </a:r>
            <a:r>
              <a:rPr lang="en-US" sz="1600" i="1" dirty="0">
                <a:solidFill>
                  <a:srgbClr val="2C3E50"/>
                </a:solidFill>
              </a:rPr>
              <a:t>dream, and sometimes do not; or whether the truth is </a:t>
            </a:r>
            <a:r>
              <a:rPr lang="en-US" sz="1600" i="1" dirty="0" smtClean="0">
                <a:solidFill>
                  <a:srgbClr val="2C3E50"/>
                </a:solidFill>
              </a:rPr>
              <a:t>that</a:t>
            </a:r>
            <a:r>
              <a:rPr lang="en-US" sz="1600" i="1" dirty="0" smtClean="0">
                <a:solidFill>
                  <a:srgbClr val="10171E"/>
                </a:solidFill>
              </a:rPr>
              <a:t> </a:t>
            </a:r>
            <a:r>
              <a:rPr lang="en-US" sz="1600" i="1" dirty="0">
                <a:solidFill>
                  <a:srgbClr val="2980B9"/>
                </a:solidFill>
              </a:rPr>
              <a:t>sleepers always dream but do not always remember </a:t>
            </a:r>
            <a:r>
              <a:rPr lang="en-US" sz="1600" i="1" dirty="0">
                <a:solidFill>
                  <a:srgbClr val="233548"/>
                </a:solidFill>
              </a:rPr>
              <a:t>(their </a:t>
            </a:r>
            <a:r>
              <a:rPr lang="en-US" sz="1600" i="1" dirty="0" smtClean="0">
                <a:solidFill>
                  <a:srgbClr val="233548"/>
                </a:solidFill>
              </a:rPr>
              <a:t>dream</a:t>
            </a:r>
            <a:r>
              <a:rPr lang="en-US" sz="1600" i="1" dirty="0">
                <a:solidFill>
                  <a:srgbClr val="233548"/>
                </a:solidFill>
              </a:rPr>
              <a:t>)</a:t>
            </a:r>
            <a:r>
              <a:rPr lang="en-US" sz="1600" b="1" i="1" dirty="0">
                <a:solidFill>
                  <a:srgbClr val="233548"/>
                </a:solidFill>
              </a:rPr>
              <a:t>;</a:t>
            </a:r>
            <a:r>
              <a:rPr lang="en-US" sz="1600" i="1" dirty="0">
                <a:solidFill>
                  <a:srgbClr val="233548"/>
                </a:solidFill>
              </a:rPr>
              <a:t> and if this occurs</a:t>
            </a:r>
            <a:r>
              <a:rPr lang="en-US" sz="1600" i="1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980B9"/>
                </a:solidFill>
              </a:rPr>
              <a:t>what its explanation is</a:t>
            </a:r>
            <a:r>
              <a:rPr lang="en-US" sz="1600" i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algn="r">
              <a:spcAft>
                <a:spcPts val="600"/>
              </a:spcAft>
            </a:pPr>
            <a:r>
              <a:rPr lang="en-US" sz="1600" dirty="0">
                <a:solidFill>
                  <a:srgbClr val="233548"/>
                </a:solidFill>
              </a:rPr>
              <a:t>—</a:t>
            </a:r>
            <a:r>
              <a:rPr lang="en-US" sz="1600" b="1" dirty="0" smtClean="0">
                <a:solidFill>
                  <a:srgbClr val="233548"/>
                </a:solidFill>
              </a:rPr>
              <a:t>Aristotle</a:t>
            </a:r>
          </a:p>
          <a:p>
            <a:pPr algn="r">
              <a:spcAft>
                <a:spcPts val="1200"/>
              </a:spcAft>
            </a:pPr>
            <a:r>
              <a:rPr lang="en-US" sz="1400" dirty="0" smtClean="0">
                <a:solidFill>
                  <a:srgbClr val="233548"/>
                </a:solidFill>
              </a:rPr>
              <a:t>On Sleep and Sleeplessness. </a:t>
            </a:r>
            <a:r>
              <a:rPr lang="en-US" sz="1400" dirty="0">
                <a:solidFill>
                  <a:srgbClr val="233548"/>
                </a:solidFill>
              </a:rPr>
              <a:t>350 B.C</a:t>
            </a:r>
            <a:r>
              <a:rPr lang="en-US" sz="1400" dirty="0" smtClean="0">
                <a:solidFill>
                  <a:srgbClr val="233548"/>
                </a:solidFill>
              </a:rPr>
              <a:t>.</a:t>
            </a:r>
            <a:endParaRPr lang="en-US" sz="1400" i="1" dirty="0">
              <a:solidFill>
                <a:srgbClr val="233548"/>
              </a:solidFill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855392" y="1665833"/>
            <a:ext cx="540000" cy="540000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0" y="259200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Introduction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8288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>
                <a:solidFill>
                  <a:srgbClr val="34495E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Dream recall</a:t>
            </a:r>
            <a:endParaRPr lang="en-US" sz="1100" b="1" i="1" dirty="0">
              <a:solidFill>
                <a:srgbClr val="34495E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6576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Dream content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4864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Software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7315200" y="258463"/>
            <a:ext cx="1828800" cy="261610"/>
          </a:xfrm>
          <a:prstGeom prst="rect">
            <a:avLst/>
          </a:prstGeom>
          <a:solidFill>
            <a:srgbClr val="ECF0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95A5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Conclusion</a:t>
            </a:r>
            <a:endParaRPr lang="en-US" sz="1100" i="1" dirty="0">
              <a:solidFill>
                <a:srgbClr val="95A5A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13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nalisé 5">
      <a:majorFont>
        <a:latin typeface="Helvetica Neue"/>
        <a:ea typeface=""/>
        <a:cs typeface=""/>
      </a:majorFont>
      <a:minorFont>
        <a:latin typeface="Helvetica Ne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489</TotalTime>
  <Words>649</Words>
  <Application>Microsoft Office PowerPoint</Application>
  <PresentationFormat>Affichage à l'écran (4:3)</PresentationFormat>
  <Paragraphs>197</Paragraphs>
  <Slides>12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14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28" baseType="lpstr">
      <vt:lpstr>Arial</vt:lpstr>
      <vt:lpstr>Calibri</vt:lpstr>
      <vt:lpstr>Calibri Light</vt:lpstr>
      <vt:lpstr>Helvetica Neue</vt:lpstr>
      <vt:lpstr>HelveticaNeueLT Std Lt</vt:lpstr>
      <vt:lpstr>Lato</vt:lpstr>
      <vt:lpstr>Open Sans</vt:lpstr>
      <vt:lpstr>Open Sans ExtraBold</vt:lpstr>
      <vt:lpstr>Roboto</vt:lpstr>
      <vt:lpstr>Roboto Black</vt:lpstr>
      <vt:lpstr>Roboto Light</vt:lpstr>
      <vt:lpstr>Roboto Medium</vt:lpstr>
      <vt:lpstr>Times New Roman</vt:lpstr>
      <vt:lpstr>Wingdings 2</vt:lpstr>
      <vt:lpstr>HDOfficeLightV0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Color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PhD defense</dc:title>
  <dc:creator>Raphael Vallat</dc:creator>
  <cp:lastModifiedBy>Raphael Vallat</cp:lastModifiedBy>
  <cp:revision>559</cp:revision>
  <dcterms:created xsi:type="dcterms:W3CDTF">2017-09-02T16:36:50Z</dcterms:created>
  <dcterms:modified xsi:type="dcterms:W3CDTF">2017-11-13T11:35:02Z</dcterms:modified>
</cp:coreProperties>
</file>