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339" userDrawn="1">
          <p15:clr>
            <a:srgbClr val="A4A3A4"/>
          </p15:clr>
        </p15:guide>
        <p15:guide id="2" orient="horz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B9CA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6647" autoAdjust="0"/>
  </p:normalViewPr>
  <p:slideViewPr>
    <p:cSldViewPr snapToGrid="0" showGuides="1">
      <p:cViewPr>
        <p:scale>
          <a:sx n="91" d="100"/>
          <a:sy n="91" d="100"/>
        </p:scale>
        <p:origin x="1896" y="-450"/>
      </p:cViewPr>
      <p:guideLst>
        <p:guide pos="3339"/>
        <p:guide orient="horz"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36796-3BFE-4867-9ABD-08B4C222DE73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A2C82-51D9-4A92-8134-6523EF7850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1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A2C82-51D9-4A92-8134-6523EF7850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3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9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9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7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1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0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8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3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3A82-EC32-4B49-BF0B-8FC2564EDB6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9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A3A82-EC32-4B49-BF0B-8FC2564EDB60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74864-5837-42E1-BE95-14305A98F7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2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532731" y="1356011"/>
            <a:ext cx="5792538" cy="1875561"/>
            <a:chOff x="393685" y="1356011"/>
            <a:chExt cx="5792538" cy="1875561"/>
          </a:xfrm>
        </p:grpSpPr>
        <p:sp>
          <p:nvSpPr>
            <p:cNvPr id="5" name="Rectangle avec flèche vers la droite 4"/>
            <p:cNvSpPr/>
            <p:nvPr/>
          </p:nvSpPr>
          <p:spPr>
            <a:xfrm>
              <a:off x="393685" y="1356011"/>
              <a:ext cx="2224823" cy="1875561"/>
            </a:xfrm>
            <a:prstGeom prst="rightArrowCallout">
              <a:avLst>
                <a:gd name="adj1" fmla="val 17962"/>
                <a:gd name="adj2" fmla="val 18867"/>
                <a:gd name="adj3" fmla="val 16126"/>
                <a:gd name="adj4" fmla="val 55375"/>
              </a:avLst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Dream experience</a:t>
              </a:r>
              <a:endPara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tangle avec flèche vers la droite 8"/>
            <p:cNvSpPr/>
            <p:nvPr/>
          </p:nvSpPr>
          <p:spPr>
            <a:xfrm>
              <a:off x="2618508" y="1545646"/>
              <a:ext cx="2224823" cy="1496290"/>
            </a:xfrm>
            <a:prstGeom prst="rightArrowCallout">
              <a:avLst>
                <a:gd name="adj1" fmla="val 16833"/>
                <a:gd name="adj2" fmla="val 18867"/>
                <a:gd name="adj3" fmla="val 20451"/>
                <a:gd name="adj4" fmla="val 59577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Dream recall</a:t>
              </a:r>
              <a:endParaRPr lang="en-US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4843331" y="1759959"/>
              <a:ext cx="1342892" cy="1067664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Dream report</a:t>
              </a:r>
              <a:endParaRPr lang="en-US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1670982" y="2124514"/>
              <a:ext cx="6567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i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Memory </a:t>
              </a:r>
            </a:p>
            <a:p>
              <a:r>
                <a:rPr lang="en-US" sz="800" i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encoding</a:t>
              </a:r>
              <a:endParaRPr lang="en-US" sz="8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3933756" y="2186069"/>
              <a:ext cx="8178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i="1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Transcription</a:t>
              </a:r>
              <a:endParaRPr lang="en-US" sz="8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982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eur droit avec flèche 32"/>
          <p:cNvCxnSpPr/>
          <p:nvPr/>
        </p:nvCxnSpPr>
        <p:spPr>
          <a:xfrm flipH="1">
            <a:off x="3520867" y="2694551"/>
            <a:ext cx="803306" cy="170946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èche droite 3"/>
          <p:cNvSpPr/>
          <p:nvPr/>
        </p:nvSpPr>
        <p:spPr>
          <a:xfrm>
            <a:off x="2129277" y="3611421"/>
            <a:ext cx="2066711" cy="457200"/>
          </a:xfrm>
          <a:prstGeom prst="rightArrow">
            <a:avLst/>
          </a:prstGeom>
          <a:gradFill flip="none" rotWithShape="1">
            <a:gsLst>
              <a:gs pos="42000">
                <a:srgbClr val="222A35"/>
              </a:gs>
              <a:gs pos="100000">
                <a:srgbClr val="ADB9C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7834" y="2940021"/>
            <a:ext cx="1332000" cy="1800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Dream experience</a:t>
            </a:r>
            <a:endParaRPr lang="en-US" sz="16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51006" y="3121531"/>
            <a:ext cx="1332000" cy="144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Dream recall</a:t>
            </a:r>
            <a:endParaRPr lang="en-US" sz="1600" dirty="0">
              <a:solidFill>
                <a:schemeClr val="tx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124851" y="3709216"/>
            <a:ext cx="2071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Memory encoding</a:t>
            </a:r>
            <a:endParaRPr lang="en-US" sz="1100" i="1" dirty="0">
              <a:solidFill>
                <a:schemeClr val="bg1"/>
              </a:solidFill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1092282" y="4890052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99103" y="5270767"/>
            <a:ext cx="16189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Salience hypothesis</a:t>
            </a:r>
          </a:p>
          <a:p>
            <a:pPr algn="just"/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Highly emotional and/or bizarre dreams will be better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recalled</a:t>
            </a:r>
            <a:endParaRPr lang="en-US" sz="900" i="1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>
            <a:off x="1135012" y="2455266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96170" y="1614845"/>
            <a:ext cx="187768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Repression hypothesis</a:t>
            </a:r>
          </a:p>
          <a:p>
            <a:pPr algn="just"/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Dreams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that are not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sufficiently disguised to pass the censor will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 entirely repressed and therefore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forgotten</a:t>
            </a:r>
            <a:endParaRPr lang="en-US" sz="900" i="1" dirty="0" smtClean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3165791" y="3251421"/>
            <a:ext cx="0" cy="3600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2290727" y="1705290"/>
            <a:ext cx="17460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100" b="1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Stage-shift hypothesis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Better recall in REM sleep, which is functionally closer to wakefulness than NREM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sleep</a:t>
            </a:r>
          </a:p>
          <a:p>
            <a:pPr algn="just"/>
            <a:r>
              <a:rPr lang="en-US" sz="1100" b="1" dirty="0" smtClean="0">
                <a:solidFill>
                  <a:srgbClr val="C00000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Sleep </a:t>
            </a:r>
            <a:r>
              <a:rPr lang="en-US" sz="1100" b="1" dirty="0" smtClean="0">
                <a:solidFill>
                  <a:srgbClr val="C00000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inertia</a:t>
            </a:r>
          </a:p>
          <a:p>
            <a:pPr algn="just"/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Cognitive and memory abilities are impaired in the first minutes following awakening, especially from N3 sleep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323393" y="5001144"/>
            <a:ext cx="178620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solidFill>
                  <a:srgbClr val="C00000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Arousal-retrieval model</a:t>
            </a:r>
          </a:p>
          <a:p>
            <a:pPr algn="just"/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Encoding of dream content into long-term memory is possible if </a:t>
            </a:r>
          </a:p>
          <a:p>
            <a:pPr marL="228600" indent="-228600" algn="just">
              <a:buAutoNum type="arabicParenBoth"/>
            </a:pP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 period of wakefulness occur just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after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dreaming</a:t>
            </a:r>
          </a:p>
          <a:p>
            <a:pPr marL="228600" indent="-228600" algn="just">
              <a:buAutoNum type="arabicParenBoth"/>
            </a:pP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dream content is salient</a:t>
            </a:r>
          </a:p>
          <a:p>
            <a:pPr marL="228600" indent="-228600" algn="just">
              <a:buAutoNum type="arabicParenBoth"/>
            </a:pP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no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interference occurs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during the recall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process</a:t>
            </a:r>
            <a:endParaRPr lang="en-US" sz="900" dirty="0" smtClean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3165791" y="404401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2253819" y="4424730"/>
            <a:ext cx="18000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Interference hypothesis</a:t>
            </a:r>
          </a:p>
          <a:p>
            <a:pPr algn="just"/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dream memory trace remains so long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as there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is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interference (i.e. the dreamer must voluntary pay attention to the dream immediately after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awakening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sz="900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5305244" y="2694551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4340485" y="1991737"/>
            <a:ext cx="19321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Life-style hypothesis</a:t>
            </a:r>
          </a:p>
          <a:p>
            <a:pPr algn="just"/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Higher interest in dreams and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thinner </a:t>
            </a:r>
            <a:r>
              <a:rPr lang="en-US" sz="900" dirty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boundaries result in higher dream </a:t>
            </a:r>
            <a:r>
              <a:rPr lang="en-US" sz="900" dirty="0" smtClean="0"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recall</a:t>
            </a:r>
            <a:endParaRPr lang="en-US" sz="900" i="1" dirty="0">
              <a:latin typeface="Helvetica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5296698" y="462812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 flipV="1">
            <a:off x="3973795" y="5435125"/>
            <a:ext cx="264009" cy="16237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endCxn id="16" idx="3"/>
          </p:cNvCxnSpPr>
          <p:nvPr/>
        </p:nvCxnSpPr>
        <p:spPr>
          <a:xfrm flipH="1">
            <a:off x="1918012" y="5597495"/>
            <a:ext cx="2332994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0106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156</Words>
  <Application>Microsoft Office PowerPoint</Application>
  <PresentationFormat>Format A4 (210 x 297 mm)</PresentationFormat>
  <Paragraphs>26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Open Sans</vt:lpstr>
      <vt:lpstr>Thème Office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110</cp:revision>
  <cp:lastPrinted>2017-09-13T16:26:27Z</cp:lastPrinted>
  <dcterms:created xsi:type="dcterms:W3CDTF">2017-08-10T09:13:42Z</dcterms:created>
  <dcterms:modified xsi:type="dcterms:W3CDTF">2017-09-15T12:39:01Z</dcterms:modified>
</cp:coreProperties>
</file>