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8"/>
  </p:notesMasterIdLst>
  <p:sldIdLst>
    <p:sldId id="256" r:id="rId3"/>
    <p:sldId id="257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5602" userDrawn="1">
          <p15:clr>
            <a:srgbClr val="A4A3A4"/>
          </p15:clr>
        </p15:guide>
        <p15:guide id="3" pos="158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orient="horz" pos="2183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3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1D1F21"/>
    <a:srgbClr val="373B41"/>
    <a:srgbClr val="1E2022"/>
    <a:srgbClr val="C5C8C6"/>
    <a:srgbClr val="969896"/>
    <a:srgbClr val="B4B7B4"/>
    <a:srgbClr val="282A2E"/>
    <a:srgbClr val="FFFFFF"/>
    <a:srgbClr val="397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846" y="258"/>
      </p:cViewPr>
      <p:guideLst>
        <p:guide pos="2880"/>
        <p:guide pos="5602"/>
        <p:guide pos="158"/>
        <p:guide orient="horz" pos="346"/>
        <p:guide orient="horz" pos="2183"/>
        <p:guide orient="horz" pos="3974"/>
        <p:guide pos="3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32354-32FA-4E6A-B814-26266AE6F353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9528B-31E4-4315-AFFE-E46C625133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9528B-31E4-4315-AFFE-E46C625133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2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C585-A983-4D29-A701-9EF3CFE70FBF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D5203-BC7C-42C2-89E4-02366F891280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4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3051-F935-4999-BFBE-212236356A8A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92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5461-1E70-4229-80DB-853BCB51875B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ADC5-FB6A-4DCC-AB51-D77886120822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2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4621-15DA-4B45-88C5-BECF2E40AC9B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9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746-6956-4EA4-991F-9D1531476F93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40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0A16-EB34-4043-B83D-499281663695}" type="datetime1">
              <a:rPr lang="en-US" smtClean="0"/>
              <a:t>9/2/2017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58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39BD-9303-492F-A561-94B0326944D4}" type="datetime1">
              <a:rPr lang="en-US" smtClean="0"/>
              <a:t>9/2/2017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4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AAD-3125-47FF-B1D7-D42B954F5039}" type="datetime1">
              <a:rPr lang="en-US" smtClean="0"/>
              <a:t>9/2/2017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7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5BEB-1141-4F9F-908C-BD8E737F9C5F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1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5FD6-B3F0-4913-AF4E-91B2558E2D08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0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DB24-2C19-44F1-A737-961FAAE5907A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351E-CFBA-488B-ADA5-28317BCE17F6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91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A93E-67A5-4629-9ACE-4E7AE6772B60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9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A088-F3ED-45FD-9B60-6A8E24D4BDA9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EAEB-10C1-49D0-A5DC-442D745E8FED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6B4D-0C06-4066-BE55-C5DC19397E83}" type="datetime1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6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4C4-47F4-4F0B-B861-24178AF4F882}" type="datetime1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1A3D-B811-45A7-AE31-D8748560452F}" type="datetime1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42D6-16DD-4A95-80C3-F6FBF97DD9B4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FADF-0E41-41CE-BA51-5C4EDEC3FC01}" type="datetime1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148A423-D151-4948-9C16-2DC5199FF080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7425-1F8A-4A62-90D5-DC2B7946C9CD}" type="datetime1">
              <a:rPr lang="en-US" smtClean="0"/>
              <a:t>9/2/2017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Ph.D. defense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5DC1-B1C3-4575-9516-BF75EB3596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2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0825" y="1514052"/>
            <a:ext cx="8642350" cy="38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2200" b="1" dirty="0" smtClean="0">
                <a:solidFill>
                  <a:srgbClr val="282A2E"/>
                </a:solidFill>
                <a:latin typeface="Helvetica Neue" panose="02000503000000020004" pitchFamily="50"/>
                <a:ea typeface="Roboto Medium" panose="02000000000000000000" pitchFamily="2" charset="0"/>
                <a:cs typeface="Times New Roman" panose="02020603050405020304" pitchFamily="18" charset="0"/>
              </a:rPr>
              <a:t>CONTENT AND FREQUENCY OF DREAM REPORTS. </a:t>
            </a:r>
          </a:p>
          <a:p>
            <a:pPr algn="ctr">
              <a:lnSpc>
                <a:spcPct val="114000"/>
              </a:lnSpc>
              <a:spcAft>
                <a:spcPts val="6000"/>
              </a:spcAft>
            </a:pPr>
            <a:r>
              <a:rPr lang="en-US" sz="2200" i="1" dirty="0" smtClean="0">
                <a:solidFill>
                  <a:srgbClr val="282A2E"/>
                </a:solidFill>
                <a:latin typeface="Helvetica Neue" panose="02000503000000020004" pitchFamily="50"/>
                <a:ea typeface="Roboto Medium" panose="02000000000000000000" pitchFamily="2" charset="0"/>
                <a:cs typeface="Times New Roman" panose="02020603050405020304" pitchFamily="18" charset="0"/>
              </a:rPr>
              <a:t>Psychological and Neurophysiological Correlates.</a:t>
            </a:r>
          </a:p>
          <a:p>
            <a:pPr algn="ctr">
              <a:lnSpc>
                <a:spcPct val="114000"/>
              </a:lnSpc>
              <a:spcAft>
                <a:spcPts val="1800"/>
              </a:spcAft>
            </a:pPr>
            <a:r>
              <a:rPr lang="en-US" sz="2200" b="1" dirty="0" smtClean="0">
                <a:solidFill>
                  <a:srgbClr val="282A2E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Raphaël Vallat</a:t>
            </a:r>
          </a:p>
          <a:p>
            <a:pPr algn="ctr">
              <a:lnSpc>
                <a:spcPct val="114000"/>
              </a:lnSpc>
              <a:spcAft>
                <a:spcPts val="3600"/>
              </a:spcAft>
            </a:pPr>
            <a:r>
              <a:rPr lang="en-US" dirty="0" smtClean="0">
                <a:solidFill>
                  <a:srgbClr val="282A2E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Lyon 1 University</a:t>
            </a:r>
          </a:p>
          <a:p>
            <a:pPr algn="ctr">
              <a:lnSpc>
                <a:spcPct val="114000"/>
              </a:lnSpc>
              <a:spcAft>
                <a:spcPts val="1800"/>
              </a:spcAft>
            </a:pPr>
            <a:r>
              <a:rPr lang="en-US" dirty="0" smtClean="0">
                <a:solidFill>
                  <a:srgbClr val="282A2E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Ph.D. </a:t>
            </a:r>
            <a:r>
              <a:rPr lang="en-US" dirty="0">
                <a:solidFill>
                  <a:srgbClr val="282A2E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solidFill>
                  <a:srgbClr val="282A2E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ral Defense</a:t>
            </a:r>
          </a:p>
          <a:p>
            <a:pPr algn="ctr">
              <a:lnSpc>
                <a:spcPct val="114000"/>
              </a:lnSpc>
              <a:spcAft>
                <a:spcPts val="2400"/>
              </a:spcAft>
            </a:pPr>
            <a:r>
              <a:rPr lang="en-US" sz="1600" i="1" dirty="0" smtClean="0">
                <a:solidFill>
                  <a:srgbClr val="282A2E"/>
                </a:solidFill>
                <a:latin typeface="Helvetica Neue" panose="02000503000000020004" pitchFamily="50"/>
                <a:ea typeface="Roboto" pitchFamily="2" charset="0"/>
                <a:cs typeface="Times New Roman" panose="02020603050405020304" pitchFamily="18" charset="0"/>
              </a:rPr>
              <a:t>December 19, 2017</a:t>
            </a:r>
            <a:endParaRPr lang="en-US" sz="1600" i="1" dirty="0">
              <a:solidFill>
                <a:srgbClr val="282A2E"/>
              </a:solidFill>
              <a:latin typeface="Helvetica Neue" panose="02000503000000020004" pitchFamily="50"/>
              <a:ea typeface="Roboto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1</a:t>
            </a:fld>
            <a:endParaRPr lang="en-US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99275"/>
            <a:ext cx="123995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2980947"/>
            <a:ext cx="4321175" cy="896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2400" dirty="0" smtClean="0">
                <a:solidFill>
                  <a:srgbClr val="969896"/>
                </a:solidFill>
                <a:latin typeface="Helvetica Neue" panose="02000503000000020004" pitchFamily="50"/>
              </a:rPr>
              <a:t>GENERAL INTRODUCTION</a:t>
            </a:r>
            <a:endParaRPr lang="en-US" sz="2400" dirty="0" smtClean="0">
              <a:solidFill>
                <a:srgbClr val="969896"/>
              </a:solidFill>
              <a:latin typeface="Helvetica Neue" panose="02000503000000020004" pitchFamily="50"/>
            </a:endParaRPr>
          </a:p>
          <a:p>
            <a:pPr algn="ctr">
              <a:lnSpc>
                <a:spcPct val="114000"/>
              </a:lnSpc>
            </a:pPr>
            <a:r>
              <a:rPr lang="en-US" sz="2400" dirty="0" smtClean="0">
                <a:solidFill>
                  <a:srgbClr val="282A2E"/>
                </a:solidFill>
                <a:latin typeface="Helvetica Neue" panose="02000503000000020004" pitchFamily="50"/>
              </a:rPr>
              <a:t>DREAMING</a:t>
            </a:r>
            <a:endParaRPr lang="en-US" sz="2400" dirty="0">
              <a:solidFill>
                <a:srgbClr val="282A2E"/>
              </a:solidFill>
              <a:latin typeface="Helvetica Neue" panose="02000503000000020004" pitchFamily="5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2E6F1"/>
              </a:clrFrom>
              <a:clrTo>
                <a:srgbClr val="E2E6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5"/>
          <a:stretch/>
        </p:blipFill>
        <p:spPr>
          <a:xfrm>
            <a:off x="417890" y="549275"/>
            <a:ext cx="3982660" cy="576000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2</a:t>
            </a:fld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417890" y="6356351"/>
            <a:ext cx="3305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Grandville</a:t>
            </a:r>
            <a:r>
              <a:rPr lang="fr-FR" sz="800" dirty="0"/>
              <a:t>. </a:t>
            </a:r>
            <a:r>
              <a:rPr lang="fr-FR" sz="800" i="1" dirty="0"/>
              <a:t>Second rêve </a:t>
            </a:r>
            <a:r>
              <a:rPr lang="fr-FR" sz="800" i="1" dirty="0" smtClean="0"/>
              <a:t>– Une </a:t>
            </a:r>
            <a:r>
              <a:rPr lang="fr-FR" sz="800" i="1" dirty="0"/>
              <a:t>promenade dans le </a:t>
            </a:r>
            <a:r>
              <a:rPr lang="fr-FR" sz="800" i="1" dirty="0" smtClean="0"/>
              <a:t>ciel</a:t>
            </a:r>
            <a:r>
              <a:rPr lang="fr-FR" sz="800" dirty="0"/>
              <a:t>.</a:t>
            </a:r>
            <a:r>
              <a:rPr lang="fr-FR" sz="800" dirty="0" smtClean="0"/>
              <a:t> 1847.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894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549274"/>
            <a:ext cx="250826" cy="10476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rgbClr val="282A2E"/>
                </a:solidFill>
                <a:latin typeface="Helvetica Neue" panose="02000503000000020004" pitchFamily="50"/>
              </a:rPr>
              <a:t>Introduction</a:t>
            </a:r>
            <a:endParaRPr lang="en-US" sz="1100" dirty="0">
              <a:solidFill>
                <a:srgbClr val="282A2E"/>
              </a:solidFill>
              <a:latin typeface="Helvetica Neue" panose="02000503000000020004" pitchFamily="5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825" y="0"/>
            <a:ext cx="8893174" cy="549275"/>
          </a:xfrm>
          <a:prstGeom prst="rect">
            <a:avLst/>
          </a:prstGeom>
          <a:gradFill flip="none" rotWithShape="1">
            <a:gsLst>
              <a:gs pos="6000">
                <a:srgbClr val="1D1F21"/>
              </a:gs>
              <a:gs pos="100000">
                <a:srgbClr val="373B41">
                  <a:alpha val="9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26800"/>
            <a:r>
              <a:rPr lang="en-US" sz="2400" dirty="0" smtClean="0">
                <a:solidFill>
                  <a:schemeClr val="bg1"/>
                </a:solidFill>
                <a:latin typeface="Helvetica Neue" panose="02000503000000020004" pitchFamily="50"/>
              </a:rPr>
              <a:t>Dreaming</a:t>
            </a:r>
            <a:endParaRPr lang="en-US" sz="24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596874"/>
            <a:ext cx="250826" cy="10476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rgbClr val="969896"/>
                </a:solidFill>
                <a:latin typeface="Helvetica Neue" panose="02000503000000020004" pitchFamily="50"/>
              </a:rPr>
              <a:t>Methods</a:t>
            </a:r>
            <a:endParaRPr lang="en-US" sz="1100" dirty="0">
              <a:solidFill>
                <a:srgbClr val="969896"/>
              </a:solidFill>
              <a:latin typeface="Helvetica Neue" panose="02000503000000020004" pitchFamily="5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" y="2644473"/>
            <a:ext cx="250826" cy="10476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rgbClr val="969896"/>
                </a:solidFill>
                <a:latin typeface="Helvetica Neue" panose="02000503000000020004" pitchFamily="50"/>
              </a:rPr>
              <a:t>Study I</a:t>
            </a:r>
            <a:endParaRPr lang="en-US" sz="1100" dirty="0">
              <a:solidFill>
                <a:srgbClr val="969896"/>
              </a:solidFill>
              <a:latin typeface="Helvetica Neue" panose="02000503000000020004" pitchFamily="5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2" y="3692073"/>
            <a:ext cx="250826" cy="10476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rgbClr val="969896"/>
                </a:solidFill>
                <a:latin typeface="Helvetica Neue" panose="02000503000000020004" pitchFamily="50"/>
              </a:rPr>
              <a:t>Study II</a:t>
            </a:r>
            <a:endParaRPr lang="en-US" sz="1100" dirty="0">
              <a:solidFill>
                <a:srgbClr val="969896"/>
              </a:solidFill>
              <a:latin typeface="Helvetica Neue" panose="02000503000000020004" pitchFamily="5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4739672"/>
            <a:ext cx="250826" cy="10476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rgbClr val="969896"/>
                </a:solidFill>
                <a:latin typeface="Helvetica Neue" panose="02000503000000020004" pitchFamily="50"/>
              </a:rPr>
              <a:t>Study III</a:t>
            </a:r>
            <a:endParaRPr lang="en-US" sz="1100" dirty="0">
              <a:solidFill>
                <a:srgbClr val="969896"/>
              </a:solidFill>
              <a:latin typeface="Helvetica Neue" panose="02000503000000020004" pitchFamily="5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5787270"/>
            <a:ext cx="250825" cy="107073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rgbClr val="969896"/>
                </a:solidFill>
                <a:latin typeface="Helvetica Neue" panose="02000503000000020004" pitchFamily="50"/>
              </a:rPr>
              <a:t>Conclusion</a:t>
            </a:r>
            <a:endParaRPr lang="en-US" sz="1100" dirty="0">
              <a:solidFill>
                <a:srgbClr val="969896"/>
              </a:solidFill>
              <a:latin typeface="Helvetica Neue" panose="02000503000000020004" pitchFamily="50"/>
            </a:endParaRPr>
          </a:p>
        </p:txBody>
      </p:sp>
      <p:cxnSp>
        <p:nvCxnSpPr>
          <p:cNvPr id="32" name="Connecteur droit 31"/>
          <p:cNvCxnSpPr/>
          <p:nvPr/>
        </p:nvCxnSpPr>
        <p:spPr>
          <a:xfrm>
            <a:off x="-2" y="549275"/>
            <a:ext cx="9144001" cy="0"/>
          </a:xfrm>
          <a:prstGeom prst="line">
            <a:avLst/>
          </a:prstGeom>
          <a:ln w="38100">
            <a:solidFill>
              <a:srgbClr val="1E2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999" cy="549275"/>
          </a:xfrm>
          <a:prstGeom prst="rect">
            <a:avLst/>
          </a:prstGeom>
          <a:gradFill flip="none" rotWithShape="1">
            <a:gsLst>
              <a:gs pos="0">
                <a:srgbClr val="1D1F21"/>
              </a:gs>
              <a:gs pos="100000">
                <a:srgbClr val="373B4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en-US" sz="2400" dirty="0" smtClean="0">
                <a:solidFill>
                  <a:schemeClr val="bg1"/>
                </a:solidFill>
                <a:latin typeface="Helvetica Neue" panose="02000503000000020004" pitchFamily="50"/>
              </a:rPr>
              <a:t>Dreaming</a:t>
            </a:r>
            <a:endParaRPr lang="en-US" sz="24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2"/>
          <a:srcRect l="19715" t="49111" r="48428" b="27270"/>
          <a:stretch/>
        </p:blipFill>
        <p:spPr>
          <a:xfrm>
            <a:off x="1602920" y="3222171"/>
            <a:ext cx="4855030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5DC1-B1C3-4575-9516-BF75EB359694}" type="slidenum">
              <a:rPr lang="en-US" smtClean="0"/>
              <a:t>5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9715" t="49111" r="48428" b="27270"/>
          <a:stretch/>
        </p:blipFill>
        <p:spPr>
          <a:xfrm>
            <a:off x="783771" y="783771"/>
            <a:ext cx="4855030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89</TotalTime>
  <Words>58</Words>
  <Application>Microsoft Office PowerPoint</Application>
  <PresentationFormat>Affichage à l'écran (4:3)</PresentationFormat>
  <Paragraphs>23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Helvetica Neue</vt:lpstr>
      <vt:lpstr>Roboto</vt:lpstr>
      <vt:lpstr>Roboto Medium</vt:lpstr>
      <vt:lpstr>Times New Roman</vt:lpstr>
      <vt:lpstr>Wingdings 2</vt:lpstr>
      <vt:lpstr>HDOfficeLightV0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defense</dc:title>
  <dc:creator>Raphael Vallat</dc:creator>
  <cp:lastModifiedBy>Raphael Vallat</cp:lastModifiedBy>
  <cp:revision>45</cp:revision>
  <dcterms:created xsi:type="dcterms:W3CDTF">2017-09-02T16:36:50Z</dcterms:created>
  <dcterms:modified xsi:type="dcterms:W3CDTF">2017-09-02T18:08:02Z</dcterms:modified>
</cp:coreProperties>
</file>