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
      <p:font typeface="Roboto Mono" panose="020B0604020202020204" charset="0"/>
      <p:regular r:id="rId17"/>
      <p:bold r:id="rId18"/>
      <p:italic r:id="rId19"/>
      <p:boldItalic r:id="rId20"/>
    </p:embeddedFont>
    <p:embeddedFont>
      <p:font typeface="Impact" panose="020B0806030902050204" pitchFamily="34" charset="0"/>
      <p:regular r:id="rId21"/>
    </p:embeddedFont>
    <p:embeddedFont>
      <p:font typeface="Merriweather"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98724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810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fb193cba5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fb193cba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788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0fb193cba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0fb193cba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93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0fb193cba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0fb193cba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57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0fb193cba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0fb193cba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520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fb193cba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fb193cba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72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0fb193cba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0fb193cba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81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fb193cba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fb193cba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28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fb193cba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0fb193cba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429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fb193cba5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fb193cba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40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nextjs.org/doc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nextjs.org/docs/app/building-your-application/routing/linking-and-navigating#link-componen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react.dev/reference/react/Componen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nextjs.org/learn/dashboard-app/css-styl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tailwindcss.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tailwindcss.com/docs/utility-fir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"Exploring Next.js: Core Concepts and Styling Approaches"</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Mastering routing, navigation and styling in next.js</a:t>
            </a:r>
            <a:endParaRPr/>
          </a:p>
        </p:txBody>
      </p:sp>
      <p:sp>
        <p:nvSpPr>
          <p:cNvPr id="66" name="Google Shape;66;p13"/>
          <p:cNvSpPr txBox="1">
            <a:spLocks noGrp="1"/>
          </p:cNvSpPr>
          <p:nvPr>
            <p:ph type="subTitle" idx="1"/>
          </p:nvPr>
        </p:nvSpPr>
        <p:spPr>
          <a:xfrm>
            <a:off x="5813250" y="4160700"/>
            <a:ext cx="3120900" cy="7383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solidFill>
                  <a:schemeClr val="lt1"/>
                </a:solidFill>
              </a:rPr>
              <a:t>Presented By:</a:t>
            </a:r>
            <a:br>
              <a:rPr lang="en-GB">
                <a:solidFill>
                  <a:schemeClr val="lt1"/>
                </a:solidFill>
              </a:rPr>
            </a:br>
            <a:r>
              <a:rPr lang="en-GB">
                <a:solidFill>
                  <a:schemeClr val="lt1"/>
                </a:solidFill>
              </a:rPr>
              <a:t>Student Leader Naimal Salahuddin</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686750" y="1451925"/>
            <a:ext cx="76713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ctr" rtl="0">
              <a:spcBef>
                <a:spcPts val="0"/>
              </a:spcBef>
              <a:spcAft>
                <a:spcPts val="0"/>
              </a:spcAft>
              <a:buNone/>
            </a:pPr>
            <a:r>
              <a:rPr lang="en-GB" sz="4000" b="1" dirty="0">
                <a:solidFill>
                  <a:srgbClr val="C27BA0"/>
                </a:solidFill>
              </a:rPr>
              <a:t>Thank you for Reading</a:t>
            </a:r>
            <a:endParaRPr sz="4000" b="1" dirty="0">
              <a:solidFill>
                <a:srgbClr val="C27BA0"/>
              </a:solidFill>
            </a:endParaRPr>
          </a:p>
          <a:p>
            <a:pPr marL="0" lvl="0" indent="0" algn="ctr" rtl="0">
              <a:spcBef>
                <a:spcPts val="0"/>
              </a:spcBef>
              <a:spcAft>
                <a:spcPts val="0"/>
              </a:spcAft>
              <a:buNone/>
            </a:pPr>
            <a:r>
              <a:rPr lang="en-GB" sz="4000" b="1" dirty="0">
                <a:solidFill>
                  <a:srgbClr val="C27BA0"/>
                </a:solidFill>
              </a:rPr>
              <a:t>😇</a:t>
            </a:r>
            <a:endParaRPr sz="4000" b="1" dirty="0">
              <a:solidFill>
                <a:srgbClr val="C27BA0"/>
              </a:solidFill>
            </a:endParaRP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Next.js</a:t>
            </a:r>
            <a:endParaRPr/>
          </a:p>
          <a:p>
            <a:pPr marL="0" lvl="0" indent="0" algn="l" rtl="0">
              <a:spcBef>
                <a:spcPts val="0"/>
              </a:spcBef>
              <a:spcAft>
                <a:spcPts val="0"/>
              </a:spcAft>
              <a:buNone/>
            </a:pPr>
            <a:r>
              <a:rPr lang="en-GB"/>
              <a:t>         ❔❔❔</a:t>
            </a:r>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t>Next.js is a React framework that gives us  power to build a full-stack web application, react components can be used to build the user interfaces (UIs).</a:t>
            </a:r>
            <a:endParaRPr sz="1500"/>
          </a:p>
          <a:p>
            <a:pPr marL="0" lvl="0" indent="0" algn="l" rtl="0">
              <a:spcBef>
                <a:spcPts val="1200"/>
              </a:spcBef>
              <a:spcAft>
                <a:spcPts val="0"/>
              </a:spcAft>
              <a:buNone/>
            </a:pPr>
            <a:r>
              <a:rPr lang="en-GB" sz="1500"/>
              <a:t>It provides us to write backend and frontend for our application at one place…</a:t>
            </a:r>
            <a:br>
              <a:rPr lang="en-GB" sz="1500"/>
            </a:br>
            <a:endParaRPr sz="1500"/>
          </a:p>
          <a:p>
            <a:pPr marL="0" lvl="0" indent="0" algn="l" rtl="0">
              <a:spcBef>
                <a:spcPts val="1200"/>
              </a:spcBef>
              <a:spcAft>
                <a:spcPts val="1200"/>
              </a:spcAft>
              <a:buNone/>
            </a:pPr>
            <a:r>
              <a:rPr lang="en-GB" sz="1500"/>
              <a:t>It is the most famous framework that enables Server Side Rendering (SSR) and Static Site Generation (SSG), making react application more faster and Search Engine Optimization (SEO) friendly.</a:t>
            </a:r>
            <a:endParaRPr sz="1500"/>
          </a:p>
        </p:txBody>
      </p:sp>
      <p:pic>
        <p:nvPicPr>
          <p:cNvPr id="73" name="Google Shape;73;p14">
            <a:hlinkClick r:id="rId3"/>
          </p:cNvPr>
          <p:cNvPicPr preferRelativeResize="0"/>
          <p:nvPr/>
        </p:nvPicPr>
        <p:blipFill>
          <a:blip r:embed="rId4">
            <a:alphaModFix/>
          </a:blip>
          <a:stretch>
            <a:fillRect/>
          </a:stretch>
        </p:blipFill>
        <p:spPr>
          <a:xfrm>
            <a:off x="152400" y="3162225"/>
            <a:ext cx="3989000" cy="182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page.tsx file, and what is the layout.tsx file?</a:t>
            </a:r>
            <a:endParaRPr/>
          </a:p>
        </p:txBody>
      </p:sp>
      <p:sp>
        <p:nvSpPr>
          <p:cNvPr id="79" name="Google Shape;79;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800" u="sng">
                <a:latin typeface="Impact"/>
                <a:ea typeface="Impact"/>
                <a:cs typeface="Impact"/>
                <a:sym typeface="Impact"/>
              </a:rPr>
              <a:t>page.tsx:</a:t>
            </a:r>
            <a:endParaRPr sz="1800" u="sng">
              <a:latin typeface="Impact"/>
              <a:ea typeface="Impact"/>
              <a:cs typeface="Impact"/>
              <a:sym typeface="Impact"/>
            </a:endParaRPr>
          </a:p>
          <a:p>
            <a:pPr marL="0" lvl="0" indent="0" algn="l" rtl="0">
              <a:spcBef>
                <a:spcPts val="1200"/>
              </a:spcBef>
              <a:spcAft>
                <a:spcPts val="0"/>
              </a:spcAft>
              <a:buNone/>
            </a:pPr>
            <a:r>
              <a:rPr lang="en-GB" sz="1500"/>
              <a:t>This file represent a separate and unique page in nextjs application.</a:t>
            </a:r>
            <a:br>
              <a:rPr lang="en-GB" sz="1500"/>
            </a:br>
            <a:r>
              <a:rPr lang="en-GB" sz="1500"/>
              <a:t>Page.tsx or page.jsx is a naming convention from nextjs.Nextjs is known for its file-based routing system so this file creates a route.</a:t>
            </a:r>
            <a:endParaRPr sz="1500"/>
          </a:p>
          <a:p>
            <a:pPr marL="0" lvl="0" indent="0" algn="l" rtl="0">
              <a:spcBef>
                <a:spcPts val="1200"/>
              </a:spcBef>
              <a:spcAft>
                <a:spcPts val="0"/>
              </a:spcAft>
              <a:buNone/>
            </a:pPr>
            <a:r>
              <a:rPr lang="en-GB" sz="1800" u="sng">
                <a:latin typeface="Impact"/>
                <a:ea typeface="Impact"/>
                <a:cs typeface="Impact"/>
                <a:sym typeface="Impact"/>
              </a:rPr>
              <a:t>layout.tsx:</a:t>
            </a:r>
            <a:endParaRPr sz="1800" u="sng">
              <a:latin typeface="Impact"/>
              <a:ea typeface="Impact"/>
              <a:cs typeface="Impact"/>
              <a:sym typeface="Impact"/>
            </a:endParaRPr>
          </a:p>
          <a:p>
            <a:pPr marL="0" lvl="0" indent="0" algn="l" rtl="0">
              <a:spcBef>
                <a:spcPts val="1200"/>
              </a:spcBef>
              <a:spcAft>
                <a:spcPts val="1200"/>
              </a:spcAft>
              <a:buNone/>
            </a:pPr>
            <a:r>
              <a:rPr lang="en-GB" sz="1500"/>
              <a:t>This file represents the shared  layout across the application. This file mainly holds the common components like Header, Footer or some providers like contextProvider, MetaMask wallet Provider etc to give access of your application to the state management libraries</a:t>
            </a:r>
            <a:endParaRPr sz="1500"/>
          </a:p>
        </p:txBody>
      </p:sp>
      <p:pic>
        <p:nvPicPr>
          <p:cNvPr id="80" name="Google Shape;80;p15"/>
          <p:cNvPicPr preferRelativeResize="0"/>
          <p:nvPr/>
        </p:nvPicPr>
        <p:blipFill rotWithShape="1">
          <a:blip r:embed="rId3">
            <a:alphaModFix/>
          </a:blip>
          <a:srcRect l="-2480" r="2479"/>
          <a:stretch/>
        </p:blipFill>
        <p:spPr>
          <a:xfrm>
            <a:off x="-120550" y="3573400"/>
            <a:ext cx="4488925" cy="80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Link component, why do we use this, and what is its purpose?</a:t>
            </a:r>
            <a:endParaRPr/>
          </a:p>
        </p:txBody>
      </p:sp>
      <p:sp>
        <p:nvSpPr>
          <p:cNvPr id="86" name="Google Shape;86;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GB" sz="2144" u="sng">
                <a:latin typeface="Impact"/>
                <a:ea typeface="Impact"/>
                <a:cs typeface="Impact"/>
                <a:sym typeface="Impact"/>
              </a:rPr>
              <a:t>Link Component:</a:t>
            </a:r>
            <a:endParaRPr sz="2144" u="sng">
              <a:latin typeface="Impact"/>
              <a:ea typeface="Impact"/>
              <a:cs typeface="Impact"/>
              <a:sym typeface="Impact"/>
            </a:endParaRPr>
          </a:p>
          <a:p>
            <a:pPr marL="0" lvl="0" indent="0" algn="l" rtl="0">
              <a:spcBef>
                <a:spcPts val="1200"/>
              </a:spcBef>
              <a:spcAft>
                <a:spcPts val="0"/>
              </a:spcAft>
              <a:buNone/>
            </a:pPr>
            <a:r>
              <a:rPr lang="en-GB" sz="1844"/>
              <a:t>A Link component is the pre-built component in nextjs used for client-side navigation between pages.</a:t>
            </a:r>
            <a:endParaRPr sz="1844"/>
          </a:p>
          <a:p>
            <a:pPr marL="0" lvl="0" indent="0" algn="l" rtl="0">
              <a:spcBef>
                <a:spcPts val="1200"/>
              </a:spcBef>
              <a:spcAft>
                <a:spcPts val="0"/>
              </a:spcAft>
              <a:buNone/>
            </a:pPr>
            <a:r>
              <a:rPr lang="en-GB" sz="1844"/>
              <a:t/>
            </a:r>
            <a:br>
              <a:rPr lang="en-GB" sz="1844"/>
            </a:br>
            <a:r>
              <a:rPr lang="en-GB" sz="2144" u="sng">
                <a:latin typeface="Impact"/>
                <a:ea typeface="Impact"/>
                <a:cs typeface="Impact"/>
                <a:sym typeface="Impact"/>
              </a:rPr>
              <a:t>Purpose:</a:t>
            </a:r>
            <a:endParaRPr sz="2144" u="sng">
              <a:latin typeface="Impact"/>
              <a:ea typeface="Impact"/>
              <a:cs typeface="Impact"/>
              <a:sym typeface="Impact"/>
            </a:endParaRPr>
          </a:p>
          <a:p>
            <a:pPr marL="0" lvl="0" indent="0" algn="l" rtl="0">
              <a:spcBef>
                <a:spcPts val="1200"/>
              </a:spcBef>
              <a:spcAft>
                <a:spcPts val="0"/>
              </a:spcAft>
              <a:buNone/>
            </a:pPr>
            <a:r>
              <a:rPr lang="en-GB" sz="1844"/>
              <a:t>Enhance SEO as it navigates us between the pages without reloading the whole page with improves user experience (UX).</a:t>
            </a:r>
            <a:endParaRPr sz="1844"/>
          </a:p>
          <a:p>
            <a:pPr marL="0" lvl="0" indent="0" algn="l" rtl="0">
              <a:spcBef>
                <a:spcPts val="1200"/>
              </a:spcBef>
              <a:spcAft>
                <a:spcPts val="0"/>
              </a:spcAft>
              <a:buNone/>
            </a:pPr>
            <a:r>
              <a:rPr lang="en-GB" sz="1844"/>
              <a:t>Enables faster transition as compared to anchor tag in HTML which reloads the whole page when user clicks any of the nav links</a:t>
            </a:r>
            <a:br>
              <a:rPr lang="en-GB" sz="1844"/>
            </a:br>
            <a:endParaRPr sz="1844"/>
          </a:p>
          <a:p>
            <a:pPr marL="0" lvl="0" indent="0" algn="l" rtl="0">
              <a:spcBef>
                <a:spcPts val="1200"/>
              </a:spcBef>
              <a:spcAft>
                <a:spcPts val="0"/>
              </a:spcAft>
              <a:buNone/>
            </a:pPr>
            <a:endParaRPr sz="1800" u="sng">
              <a:latin typeface="Impact"/>
              <a:ea typeface="Impact"/>
              <a:cs typeface="Impact"/>
              <a:sym typeface="Impact"/>
            </a:endParaRPr>
          </a:p>
          <a:p>
            <a:pPr marL="0" lvl="0" indent="0" algn="l" rtl="0">
              <a:spcBef>
                <a:spcPts val="1200"/>
              </a:spcBef>
              <a:spcAft>
                <a:spcPts val="1200"/>
              </a:spcAft>
              <a:buNone/>
            </a:pPr>
            <a:endParaRPr sz="1500"/>
          </a:p>
        </p:txBody>
      </p:sp>
      <p:pic>
        <p:nvPicPr>
          <p:cNvPr id="87" name="Google Shape;87;p16">
            <a:hlinkClick r:id="rId3"/>
          </p:cNvPr>
          <p:cNvPicPr preferRelativeResize="0"/>
          <p:nvPr/>
        </p:nvPicPr>
        <p:blipFill>
          <a:blip r:embed="rId4">
            <a:alphaModFix/>
          </a:blip>
          <a:stretch>
            <a:fillRect/>
          </a:stretch>
        </p:blipFill>
        <p:spPr>
          <a:xfrm>
            <a:off x="-18487" y="3518350"/>
            <a:ext cx="4366924" cy="130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How can we create nested pages in Next.js?</a:t>
            </a:r>
            <a:endParaRPr/>
          </a:p>
        </p:txBody>
      </p:sp>
      <p:sp>
        <p:nvSpPr>
          <p:cNvPr id="93" name="Google Shape;93;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Creating nested routes in nextjs is super duper easy…</a:t>
            </a:r>
            <a:br>
              <a:rPr lang="en-GB"/>
            </a:br>
            <a:r>
              <a:rPr lang="en-GB"/>
              <a:t>Let’s make a nested route with me.</a:t>
            </a:r>
            <a:br>
              <a:rPr lang="en-GB"/>
            </a:br>
            <a:r>
              <a:rPr lang="en-GB"/>
              <a:t>First take a bowl and spatula, then add nested route mixture in it and add a little amount of water, then mix mix mix and boom guyz… 💥</a:t>
            </a:r>
            <a:br>
              <a:rPr lang="en-GB"/>
            </a:br>
            <a:r>
              <a:rPr lang="en-GB"/>
              <a:t>NESTED ROUTE IS READY TO SERVE😋😋</a:t>
            </a:r>
            <a:br>
              <a:rPr lang="en-GB"/>
            </a:br>
            <a:r>
              <a:rPr lang="en-GB"/>
              <a:t>How was it❔❔❔</a:t>
            </a:r>
            <a:br>
              <a:rPr lang="en-GB"/>
            </a:br>
            <a:r>
              <a:rPr lang="en-GB"/>
              <a:t/>
            </a:r>
            <a:br>
              <a:rPr lang="en-GB"/>
            </a:br>
            <a:r>
              <a:rPr lang="en-GB"/>
              <a:t>Okay apart from joke, you can create nested route by following these steps:</a:t>
            </a:r>
            <a:br>
              <a:rPr lang="en-GB"/>
            </a:br>
            <a:r>
              <a:rPr lang="en-GB"/>
              <a:t>Nested means inside something and routes means a page in nextjs so simple create a folder inside a route and then create a page.tsx inside that folder.</a:t>
            </a:r>
            <a:endParaRPr/>
          </a:p>
          <a:p>
            <a:pPr marL="0" lvl="0" indent="0" algn="l" rtl="0">
              <a:spcBef>
                <a:spcPts val="1200"/>
              </a:spcBef>
              <a:spcAft>
                <a:spcPts val="1200"/>
              </a:spcAft>
              <a:buNone/>
            </a:pPr>
            <a:r>
              <a:rPr lang="en-GB"/>
              <a:t>Nested routing helps in defining complex folder structure and intuitive path at the same time. It is used to structure the pages in a hierarchical manner.</a:t>
            </a:r>
            <a:endParaRPr/>
          </a:p>
        </p:txBody>
      </p:sp>
      <p:pic>
        <p:nvPicPr>
          <p:cNvPr id="94" name="Google Shape;94;p17"/>
          <p:cNvPicPr preferRelativeResize="0"/>
          <p:nvPr/>
        </p:nvPicPr>
        <p:blipFill>
          <a:blip r:embed="rId3">
            <a:alphaModFix/>
          </a:blip>
          <a:stretch>
            <a:fillRect/>
          </a:stretch>
        </p:blipFill>
        <p:spPr>
          <a:xfrm>
            <a:off x="0" y="3135400"/>
            <a:ext cx="4292950" cy="182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are components, and why do we use them?</a:t>
            </a:r>
            <a:endParaRPr/>
          </a:p>
        </p:txBody>
      </p:sp>
      <p:sp>
        <p:nvSpPr>
          <p:cNvPr id="100" name="Google Shape;100;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As a medical student I always learn about the Amino acid are the building block of Protein, monosaccharides are the building block of carbohydrates and etc. So what are the building blocks of react and next js application❔❔❔</a:t>
            </a:r>
            <a:endParaRPr/>
          </a:p>
          <a:p>
            <a:pPr marL="0" lvl="0" indent="0" algn="l" rtl="0">
              <a:spcBef>
                <a:spcPts val="1200"/>
              </a:spcBef>
              <a:spcAft>
                <a:spcPts val="0"/>
              </a:spcAft>
              <a:buNone/>
            </a:pPr>
            <a:r>
              <a:rPr lang="en-GB"/>
              <a:t>Yes, you are right👍 Components are the building block of react and next js application, As you can see in the picture as these building blocks combine and makes up a beautiful application.</a:t>
            </a:r>
            <a:br>
              <a:rPr lang="en-GB"/>
            </a:br>
            <a:r>
              <a:rPr lang="en-GB" b="1">
                <a:latin typeface="Arial"/>
                <a:ea typeface="Arial"/>
                <a:cs typeface="Arial"/>
                <a:sym typeface="Arial"/>
              </a:rPr>
              <a:t>“Components are the piece of code which is reusable in different parts of your application”</a:t>
            </a:r>
            <a:endParaRPr b="1">
              <a:latin typeface="Arial"/>
              <a:ea typeface="Arial"/>
              <a:cs typeface="Arial"/>
              <a:sym typeface="Arial"/>
            </a:endParaRPr>
          </a:p>
          <a:p>
            <a:pPr marL="0" lvl="0" indent="0" algn="l" rtl="0">
              <a:spcBef>
                <a:spcPts val="1200"/>
              </a:spcBef>
              <a:spcAft>
                <a:spcPts val="1200"/>
              </a:spcAft>
              <a:buNone/>
            </a:pPr>
            <a:r>
              <a:rPr lang="en-GB"/>
              <a:t>Component gives us modularity and convenience to manage sections of the application smoothly without getting into much code because component</a:t>
            </a:r>
            <a:endParaRPr/>
          </a:p>
        </p:txBody>
      </p:sp>
      <p:pic>
        <p:nvPicPr>
          <p:cNvPr id="101" name="Google Shape;101;p18">
            <a:hlinkClick r:id="rId3"/>
          </p:cNvPr>
          <p:cNvPicPr preferRelativeResize="0"/>
          <p:nvPr/>
        </p:nvPicPr>
        <p:blipFill>
          <a:blip r:embed="rId4">
            <a:alphaModFix/>
          </a:blip>
          <a:stretch>
            <a:fillRect/>
          </a:stretch>
        </p:blipFill>
        <p:spPr>
          <a:xfrm>
            <a:off x="683125" y="2692300"/>
            <a:ext cx="2531575" cy="229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How can we apply CSS in Next.js?</a:t>
            </a:r>
            <a:endParaRPr/>
          </a:p>
        </p:txBody>
      </p:sp>
      <p:sp>
        <p:nvSpPr>
          <p:cNvPr id="107" name="Google Shape;107;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There are many ways to apply styling in nextjs, Let's discuss two of them:</a:t>
            </a:r>
            <a:br>
              <a:rPr lang="en-GB"/>
            </a:br>
            <a:r>
              <a:rPr lang="en-GB"/>
              <a:t>CSS Module and Tailwind CSS</a:t>
            </a:r>
            <a:endParaRPr/>
          </a:p>
          <a:p>
            <a:pPr marL="0" lvl="0" indent="0" algn="l" rtl="0">
              <a:spcBef>
                <a:spcPts val="1200"/>
              </a:spcBef>
              <a:spcAft>
                <a:spcPts val="0"/>
              </a:spcAft>
              <a:buNone/>
            </a:pPr>
            <a:r>
              <a:rPr lang="en-GB" u="sng">
                <a:latin typeface="Impact"/>
                <a:ea typeface="Impact"/>
                <a:cs typeface="Impact"/>
                <a:sym typeface="Impact"/>
              </a:rPr>
              <a:t>CSS Modules:</a:t>
            </a:r>
            <a:endParaRPr u="sng">
              <a:latin typeface="Impact"/>
              <a:ea typeface="Impact"/>
              <a:cs typeface="Impact"/>
              <a:sym typeface="Impact"/>
            </a:endParaRPr>
          </a:p>
          <a:p>
            <a:pPr marL="0" lvl="0" indent="0" algn="l" rtl="0">
              <a:spcBef>
                <a:spcPts val="1200"/>
              </a:spcBef>
              <a:spcAft>
                <a:spcPts val="0"/>
              </a:spcAft>
              <a:buNone/>
            </a:pPr>
            <a:r>
              <a:rPr lang="en-GB"/>
              <a:t>Css modules is like defining css properties in  vanilla css in a filename.module.css, then import it where you want to apply style.</a:t>
            </a:r>
            <a:endParaRPr/>
          </a:p>
          <a:p>
            <a:pPr marL="0" lvl="0" indent="0" algn="l" rtl="0">
              <a:spcBef>
                <a:spcPts val="1200"/>
              </a:spcBef>
              <a:spcAft>
                <a:spcPts val="0"/>
              </a:spcAft>
              <a:buNone/>
            </a:pPr>
            <a:endParaRPr/>
          </a:p>
          <a:p>
            <a:pPr marL="0" lvl="0" indent="0" algn="l" rtl="0">
              <a:spcBef>
                <a:spcPts val="1200"/>
              </a:spcBef>
              <a:spcAft>
                <a:spcPts val="1200"/>
              </a:spcAft>
              <a:buNone/>
            </a:pPr>
            <a:endParaRPr u="sng">
              <a:latin typeface="Impact"/>
              <a:ea typeface="Impact"/>
              <a:cs typeface="Impact"/>
              <a:sym typeface="Impact"/>
            </a:endParaRPr>
          </a:p>
        </p:txBody>
      </p:sp>
      <p:pic>
        <p:nvPicPr>
          <p:cNvPr id="108" name="Google Shape;108;p19">
            <a:hlinkClick r:id="rId3"/>
          </p:cNvPr>
          <p:cNvPicPr preferRelativeResize="0"/>
          <p:nvPr/>
        </p:nvPicPr>
        <p:blipFill>
          <a:blip r:embed="rId4">
            <a:alphaModFix/>
          </a:blip>
          <a:stretch>
            <a:fillRect/>
          </a:stretch>
        </p:blipFill>
        <p:spPr>
          <a:xfrm>
            <a:off x="0" y="3162225"/>
            <a:ext cx="4318801" cy="1828876"/>
          </a:xfrm>
          <a:prstGeom prst="rect">
            <a:avLst/>
          </a:prstGeom>
          <a:noFill/>
          <a:ln>
            <a:noFill/>
          </a:ln>
        </p:spPr>
      </p:pic>
      <p:pic>
        <p:nvPicPr>
          <p:cNvPr id="109" name="Google Shape;109;p19"/>
          <p:cNvPicPr preferRelativeResize="0"/>
          <p:nvPr/>
        </p:nvPicPr>
        <p:blipFill>
          <a:blip r:embed="rId5">
            <a:alphaModFix/>
          </a:blip>
          <a:stretch>
            <a:fillRect/>
          </a:stretch>
        </p:blipFill>
        <p:spPr>
          <a:xfrm>
            <a:off x="4741675" y="2505875"/>
            <a:ext cx="2556575" cy="1147000"/>
          </a:xfrm>
          <a:prstGeom prst="rect">
            <a:avLst/>
          </a:prstGeom>
          <a:noFill/>
          <a:ln>
            <a:noFill/>
          </a:ln>
        </p:spPr>
      </p:pic>
      <p:pic>
        <p:nvPicPr>
          <p:cNvPr id="110" name="Google Shape;110;p19"/>
          <p:cNvPicPr preferRelativeResize="0"/>
          <p:nvPr/>
        </p:nvPicPr>
        <p:blipFill>
          <a:blip r:embed="rId6">
            <a:alphaModFix/>
          </a:blip>
          <a:stretch>
            <a:fillRect/>
          </a:stretch>
        </p:blipFill>
        <p:spPr>
          <a:xfrm>
            <a:off x="4741675" y="3652875"/>
            <a:ext cx="2556575" cy="123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latin typeface="Impact"/>
                <a:ea typeface="Impact"/>
                <a:cs typeface="Impact"/>
                <a:sym typeface="Impact"/>
              </a:rPr>
              <a:t>Tailwind CSS:</a:t>
            </a:r>
            <a:endParaRPr u="sng">
              <a:latin typeface="Impact"/>
              <a:ea typeface="Impact"/>
              <a:cs typeface="Impact"/>
              <a:sym typeface="Impact"/>
            </a:endParaRPr>
          </a:p>
          <a:p>
            <a:pPr marL="0" lvl="0" indent="0" algn="l" rtl="0">
              <a:spcBef>
                <a:spcPts val="1200"/>
              </a:spcBef>
              <a:spcAft>
                <a:spcPts val="0"/>
              </a:spcAft>
              <a:buNone/>
            </a:pPr>
            <a:r>
              <a:rPr lang="en-GB" sz="1200">
                <a:solidFill>
                  <a:srgbClr val="68B5FB"/>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Tailwind</a:t>
            </a:r>
            <a:r>
              <a:rPr lang="en-GB" sz="1200">
                <a:solidFill>
                  <a:srgbClr val="171717"/>
                </a:solidFill>
                <a:highlight>
                  <a:srgbClr val="FFFFFF"/>
                </a:highlight>
                <a:latin typeface="Arial"/>
                <a:ea typeface="Arial"/>
                <a:cs typeface="Arial"/>
                <a:sym typeface="Arial"/>
              </a:rPr>
              <a:t> is a CSS framework that speeds up the development process by allowing you to quickly write </a:t>
            </a:r>
            <a:r>
              <a:rPr lang="en-GB" sz="1200">
                <a:solidFill>
                  <a:schemeClr val="hlink"/>
                </a:solidFill>
                <a:highlight>
                  <a:srgbClr val="FFFFFF"/>
                </a:highlight>
                <a:uFill>
                  <a:noFill/>
                </a:uFill>
                <a:latin typeface="Arial"/>
                <a:ea typeface="Arial"/>
                <a:cs typeface="Arial"/>
                <a:sym typeface="Arial"/>
                <a:hlinkClick r:id="rId4"/>
              </a:rPr>
              <a:t>utility classes</a:t>
            </a:r>
            <a:r>
              <a:rPr lang="en-GB" sz="1200">
                <a:solidFill>
                  <a:srgbClr val="171717"/>
                </a:solidFill>
                <a:highlight>
                  <a:srgbClr val="FFFFFF"/>
                </a:highlight>
                <a:latin typeface="Arial"/>
                <a:ea typeface="Arial"/>
                <a:cs typeface="Arial"/>
                <a:sym typeface="Arial"/>
              </a:rPr>
              <a:t> directly in your TSX markup.</a:t>
            </a:r>
            <a:endParaRPr sz="1200">
              <a:solidFill>
                <a:srgbClr val="171717"/>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a:solidFill>
                  <a:srgbClr val="171717"/>
                </a:solidFill>
                <a:highlight>
                  <a:srgbClr val="FFFFFF"/>
                </a:highlight>
                <a:latin typeface="Arial"/>
                <a:ea typeface="Arial"/>
                <a:cs typeface="Arial"/>
                <a:sym typeface="Arial"/>
              </a:rPr>
              <a:t>In Tailwind, you style elements by adding class names. For example, adding the class </a:t>
            </a:r>
            <a:r>
              <a:rPr lang="en-GB" sz="950">
                <a:solidFill>
                  <a:srgbClr val="171717"/>
                </a:solidFill>
                <a:latin typeface="Roboto Mono"/>
                <a:ea typeface="Roboto Mono"/>
                <a:cs typeface="Roboto Mono"/>
                <a:sym typeface="Roboto Mono"/>
              </a:rPr>
              <a:t>"text-blue-500"</a:t>
            </a:r>
            <a:r>
              <a:rPr lang="en-GB" sz="1200">
                <a:solidFill>
                  <a:srgbClr val="171717"/>
                </a:solidFill>
                <a:highlight>
                  <a:srgbClr val="FFFFFF"/>
                </a:highlight>
                <a:latin typeface="Arial"/>
                <a:ea typeface="Arial"/>
                <a:cs typeface="Arial"/>
                <a:sym typeface="Arial"/>
              </a:rPr>
              <a:t> will turn the </a:t>
            </a:r>
            <a:r>
              <a:rPr lang="en-GB" sz="950">
                <a:solidFill>
                  <a:srgbClr val="171717"/>
                </a:solidFill>
                <a:latin typeface="Roboto Mono"/>
                <a:ea typeface="Roboto Mono"/>
                <a:cs typeface="Roboto Mono"/>
                <a:sym typeface="Roboto Mono"/>
              </a:rPr>
              <a:t>&lt;h1&gt;</a:t>
            </a:r>
            <a:r>
              <a:rPr lang="en-GB" sz="1200">
                <a:solidFill>
                  <a:srgbClr val="171717"/>
                </a:solidFill>
                <a:highlight>
                  <a:srgbClr val="FFFFFF"/>
                </a:highlight>
                <a:latin typeface="Arial"/>
                <a:ea typeface="Arial"/>
                <a:cs typeface="Arial"/>
                <a:sym typeface="Arial"/>
              </a:rPr>
              <a:t> text blue.</a:t>
            </a:r>
            <a:endParaRPr sz="1200">
              <a:solidFill>
                <a:srgbClr val="171717"/>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a:solidFill>
                  <a:srgbClr val="171717"/>
                </a:solidFill>
                <a:highlight>
                  <a:srgbClr val="FFFFFF"/>
                </a:highlight>
                <a:latin typeface="Arial"/>
                <a:ea typeface="Arial"/>
                <a:cs typeface="Arial"/>
                <a:sym typeface="Arial"/>
              </a:rPr>
              <a:t>When you use </a:t>
            </a:r>
            <a:r>
              <a:rPr lang="en-GB" sz="950">
                <a:solidFill>
                  <a:srgbClr val="171717"/>
                </a:solidFill>
                <a:latin typeface="Roboto Mono"/>
                <a:ea typeface="Roboto Mono"/>
                <a:cs typeface="Roboto Mono"/>
                <a:sym typeface="Roboto Mono"/>
              </a:rPr>
              <a:t>create-next-app</a:t>
            </a:r>
            <a:r>
              <a:rPr lang="en-GB" sz="1200">
                <a:solidFill>
                  <a:srgbClr val="171717"/>
                </a:solidFill>
                <a:highlight>
                  <a:srgbClr val="FFFFFF"/>
                </a:highlight>
                <a:latin typeface="Arial"/>
                <a:ea typeface="Arial"/>
                <a:cs typeface="Arial"/>
                <a:sym typeface="Arial"/>
              </a:rPr>
              <a:t> to start a new project, Next.js will ask if you want to use Tailwind. If you select </a:t>
            </a:r>
            <a:r>
              <a:rPr lang="en-GB" sz="950">
                <a:solidFill>
                  <a:srgbClr val="171717"/>
                </a:solidFill>
                <a:latin typeface="Roboto Mono"/>
                <a:ea typeface="Roboto Mono"/>
                <a:cs typeface="Roboto Mono"/>
                <a:sym typeface="Roboto Mono"/>
              </a:rPr>
              <a:t>yes</a:t>
            </a:r>
            <a:r>
              <a:rPr lang="en-GB" sz="1200">
                <a:solidFill>
                  <a:srgbClr val="171717"/>
                </a:solidFill>
                <a:highlight>
                  <a:srgbClr val="FFFFFF"/>
                </a:highlight>
                <a:latin typeface="Arial"/>
                <a:ea typeface="Arial"/>
                <a:cs typeface="Arial"/>
                <a:sym typeface="Arial"/>
              </a:rPr>
              <a:t>, Next.js will automatically install the necessary packages and configure Tailwind in your application.</a:t>
            </a:r>
            <a:endParaRPr sz="1200">
              <a:solidFill>
                <a:srgbClr val="171717"/>
              </a:solidFill>
              <a:highlight>
                <a:srgbClr val="FFFFFF"/>
              </a:highlight>
              <a:latin typeface="Arial"/>
              <a:ea typeface="Arial"/>
              <a:cs typeface="Arial"/>
              <a:sym typeface="Arial"/>
            </a:endParaRPr>
          </a:p>
          <a:p>
            <a:pPr marL="0" lvl="0" indent="0" algn="l" rtl="0">
              <a:spcBef>
                <a:spcPts val="1200"/>
              </a:spcBef>
              <a:spcAft>
                <a:spcPts val="1200"/>
              </a:spcAft>
              <a:buNone/>
            </a:pPr>
            <a:endParaRPr sz="1200">
              <a:solidFill>
                <a:srgbClr val="171717"/>
              </a:solidFill>
              <a:highlight>
                <a:srgbClr val="FFFFFF"/>
              </a:highlight>
              <a:latin typeface="Arial"/>
              <a:ea typeface="Arial"/>
              <a:cs typeface="Arial"/>
              <a:sym typeface="Arial"/>
            </a:endParaRPr>
          </a:p>
        </p:txBody>
      </p:sp>
      <p:pic>
        <p:nvPicPr>
          <p:cNvPr id="116" name="Google Shape;116;p20"/>
          <p:cNvPicPr preferRelativeResize="0"/>
          <p:nvPr/>
        </p:nvPicPr>
        <p:blipFill>
          <a:blip r:embed="rId5">
            <a:alphaModFix/>
          </a:blip>
          <a:stretch>
            <a:fillRect/>
          </a:stretch>
        </p:blipFill>
        <p:spPr>
          <a:xfrm>
            <a:off x="286350" y="259575"/>
            <a:ext cx="3724275" cy="1714800"/>
          </a:xfrm>
          <a:prstGeom prst="rect">
            <a:avLst/>
          </a:prstGeom>
          <a:noFill/>
          <a:ln>
            <a:noFill/>
          </a:ln>
        </p:spPr>
      </p:pic>
      <p:pic>
        <p:nvPicPr>
          <p:cNvPr id="117" name="Google Shape;117;p20"/>
          <p:cNvPicPr preferRelativeResize="0"/>
          <p:nvPr/>
        </p:nvPicPr>
        <p:blipFill>
          <a:blip r:embed="rId6">
            <a:alphaModFix/>
          </a:blip>
          <a:stretch>
            <a:fillRect/>
          </a:stretch>
        </p:blipFill>
        <p:spPr>
          <a:xfrm>
            <a:off x="286350" y="3134025"/>
            <a:ext cx="3724275" cy="1714800"/>
          </a:xfrm>
          <a:prstGeom prst="rect">
            <a:avLst/>
          </a:prstGeom>
          <a:noFill/>
          <a:ln>
            <a:noFill/>
          </a:ln>
        </p:spPr>
      </p:pic>
      <p:sp>
        <p:nvSpPr>
          <p:cNvPr id="118" name="Google Shape;118;p20"/>
          <p:cNvSpPr txBox="1"/>
          <p:nvPr/>
        </p:nvSpPr>
        <p:spPr>
          <a:xfrm>
            <a:off x="742075" y="2172500"/>
            <a:ext cx="28128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400">
                <a:solidFill>
                  <a:srgbClr val="EFEFEF"/>
                </a:solidFill>
                <a:latin typeface="Roboto"/>
                <a:ea typeface="Roboto"/>
                <a:cs typeface="Roboto"/>
                <a:sym typeface="Roboto"/>
              </a:rPr>
              <a:t>Tailwind CSS</a:t>
            </a:r>
            <a:endParaRPr sz="3400">
              <a:solidFill>
                <a:srgbClr val="EFEFE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are the differences between Tailwind CSS and standard CSS?</a:t>
            </a:r>
            <a:endParaRPr/>
          </a:p>
        </p:txBody>
      </p:sp>
      <p:sp>
        <p:nvSpPr>
          <p:cNvPr id="124" name="Google Shape;124;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Key difference between Tailwind and Standard CSS:</a:t>
            </a:r>
            <a:endParaRPr/>
          </a:p>
          <a:p>
            <a:pPr marL="0" lvl="0" indent="0" algn="l" rtl="0">
              <a:spcBef>
                <a:spcPts val="1200"/>
              </a:spcBef>
              <a:spcAft>
                <a:spcPts val="0"/>
              </a:spcAft>
              <a:buNone/>
            </a:pPr>
            <a:r>
              <a:rPr lang="en-GB" u="sng">
                <a:latin typeface="Impact"/>
                <a:ea typeface="Impact"/>
                <a:cs typeface="Impact"/>
                <a:sym typeface="Impact"/>
              </a:rPr>
              <a:t>Utility-first vs Custom-style: </a:t>
            </a:r>
            <a:r>
              <a:rPr lang="en-GB"/>
              <a:t>Tailwind CSS uses utility classes to style elements directly in HTML, while standard CSS typically involves writing custom class rules in separate CSS files.</a:t>
            </a:r>
            <a:endParaRPr/>
          </a:p>
          <a:p>
            <a:pPr marL="0" lvl="0" indent="0" algn="l" rtl="0">
              <a:spcBef>
                <a:spcPts val="1200"/>
              </a:spcBef>
              <a:spcAft>
                <a:spcPts val="0"/>
              </a:spcAft>
              <a:buNone/>
            </a:pPr>
            <a:r>
              <a:rPr lang="en-GB" u="sng">
                <a:latin typeface="Impact"/>
                <a:ea typeface="Impact"/>
                <a:cs typeface="Impact"/>
                <a:sym typeface="Impact"/>
              </a:rPr>
              <a:t>Faster Styling: </a:t>
            </a:r>
            <a:r>
              <a:rPr lang="en-GB"/>
              <a:t>Tailwind css allows rapid styling without switching files, while standard css required defining and managing styles. </a:t>
            </a:r>
            <a:endParaRPr/>
          </a:p>
          <a:p>
            <a:pPr marL="0" lvl="0" indent="0" algn="l" rtl="0">
              <a:spcBef>
                <a:spcPts val="1200"/>
              </a:spcBef>
              <a:spcAft>
                <a:spcPts val="0"/>
              </a:spcAft>
              <a:buNone/>
            </a:pPr>
            <a:r>
              <a:rPr lang="en-GB" u="sng">
                <a:latin typeface="Impact"/>
                <a:ea typeface="Impact"/>
                <a:cs typeface="Impact"/>
                <a:sym typeface="Impact"/>
              </a:rPr>
              <a:t>Consistency: </a:t>
            </a:r>
            <a:r>
              <a:rPr lang="en-GB"/>
              <a:t>Tailwind promote design consistency with pre-defined spacing, color, fonts etc, while standard css required manual setup and consistency.</a:t>
            </a:r>
            <a:r>
              <a:rPr lang="en-GB" u="sng">
                <a:latin typeface="Impact"/>
                <a:ea typeface="Impact"/>
                <a:cs typeface="Impact"/>
                <a:sym typeface="Impact"/>
              </a:rPr>
              <a:t> </a:t>
            </a:r>
            <a:endParaRPr/>
          </a:p>
          <a:p>
            <a:pPr marL="0" lvl="0" indent="0" algn="l" rtl="0">
              <a:spcBef>
                <a:spcPts val="1200"/>
              </a:spcBef>
              <a:spcAft>
                <a:spcPts val="1200"/>
              </a:spcAft>
              <a:buNone/>
            </a:pPr>
            <a:r>
              <a:rPr lang="en-GB" u="sng">
                <a:latin typeface="Impact"/>
                <a:ea typeface="Impact"/>
                <a:cs typeface="Impact"/>
                <a:sym typeface="Impact"/>
              </a:rPr>
              <a:t>File Size: </a:t>
            </a:r>
            <a:r>
              <a:rPr lang="en-GB"/>
              <a:t>Tailwind purges unused styles in production, often resulting in small css file size, while standard css may contain unused style unless manually optimized. </a:t>
            </a:r>
            <a:endParaRPr/>
          </a:p>
        </p:txBody>
      </p:sp>
      <p:pic>
        <p:nvPicPr>
          <p:cNvPr id="125" name="Google Shape;125;p21"/>
          <p:cNvPicPr preferRelativeResize="0"/>
          <p:nvPr/>
        </p:nvPicPr>
        <p:blipFill>
          <a:blip r:embed="rId3">
            <a:alphaModFix/>
          </a:blip>
          <a:stretch>
            <a:fillRect/>
          </a:stretch>
        </p:blipFill>
        <p:spPr>
          <a:xfrm>
            <a:off x="1170675" y="2826225"/>
            <a:ext cx="1791325" cy="803675"/>
          </a:xfrm>
          <a:prstGeom prst="rect">
            <a:avLst/>
          </a:prstGeom>
          <a:noFill/>
          <a:ln>
            <a:noFill/>
          </a:ln>
        </p:spPr>
      </p:pic>
      <p:pic>
        <p:nvPicPr>
          <p:cNvPr id="126" name="Google Shape;126;p21"/>
          <p:cNvPicPr preferRelativeResize="0"/>
          <p:nvPr/>
        </p:nvPicPr>
        <p:blipFill>
          <a:blip r:embed="rId4">
            <a:alphaModFix/>
          </a:blip>
          <a:stretch>
            <a:fillRect/>
          </a:stretch>
        </p:blipFill>
        <p:spPr>
          <a:xfrm>
            <a:off x="232775" y="4411875"/>
            <a:ext cx="3667125" cy="590550"/>
          </a:xfrm>
          <a:prstGeom prst="rect">
            <a:avLst/>
          </a:prstGeom>
          <a:noFill/>
          <a:ln>
            <a:noFill/>
          </a:ln>
        </p:spPr>
      </p:pic>
      <p:sp>
        <p:nvSpPr>
          <p:cNvPr id="127" name="Google Shape;127;p21"/>
          <p:cNvSpPr txBox="1"/>
          <p:nvPr/>
        </p:nvSpPr>
        <p:spPr>
          <a:xfrm>
            <a:off x="1637916" y="3666888"/>
            <a:ext cx="746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400">
                <a:solidFill>
                  <a:srgbClr val="EFEFEF"/>
                </a:solidFill>
                <a:latin typeface="Roboto"/>
                <a:ea typeface="Roboto"/>
                <a:cs typeface="Roboto"/>
                <a:sym typeface="Roboto"/>
              </a:rPr>
              <a:t>VS</a:t>
            </a:r>
            <a:endParaRPr sz="3400">
              <a:solidFill>
                <a:srgbClr val="EFEF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On-screen Show (16:9)</PresentationFormat>
  <Paragraphs>45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vt:lpstr>
      <vt:lpstr>Arial</vt:lpstr>
      <vt:lpstr>Roboto Mono</vt:lpstr>
      <vt:lpstr>Impact</vt:lpstr>
      <vt:lpstr>Merriweather</vt:lpstr>
      <vt:lpstr>Paradigm</vt:lpstr>
      <vt:lpstr>"Exploring Next.js: Core Concepts and Styling Approaches"</vt:lpstr>
      <vt:lpstr>What is Next.js          ❔❔❔</vt:lpstr>
      <vt:lpstr>What is the page.tsx file, and what is the layout.tsx file?</vt:lpstr>
      <vt:lpstr>What is the Link component, why do we use this, and what is its purpose?</vt:lpstr>
      <vt:lpstr>How can we create nested pages in Next.js?</vt:lpstr>
      <vt:lpstr>What are components, and why do we use them?</vt:lpstr>
      <vt:lpstr>How can we apply CSS in Next.js?</vt:lpstr>
      <vt:lpstr>PowerPoint Presentation</vt:lpstr>
      <vt:lpstr>What are the differences between Tailwind CSS and standard CSS?</vt:lpstr>
      <vt:lpstr> Thank you for Reading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Next.js: Core Concepts and Styling Approaches"</dc:title>
  <cp:lastModifiedBy>NEW STYLISH COMPUTER</cp:lastModifiedBy>
  <cp:revision>1</cp:revision>
  <dcterms:modified xsi:type="dcterms:W3CDTF">2024-10-29T09:47:47Z</dcterms:modified>
</cp:coreProperties>
</file>