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2" r:id="rId3"/>
    <p:sldId id="263" r:id="rId4"/>
    <p:sldId id="291" r:id="rId5"/>
    <p:sldId id="292" r:id="rId6"/>
    <p:sldId id="293" r:id="rId7"/>
    <p:sldId id="260" r:id="rId8"/>
    <p:sldId id="267" r:id="rId9"/>
    <p:sldId id="271" r:id="rId10"/>
    <p:sldId id="272" r:id="rId11"/>
    <p:sldId id="270" r:id="rId12"/>
    <p:sldId id="261" r:id="rId13"/>
    <p:sldId id="257" r:id="rId14"/>
    <p:sldId id="266" r:id="rId15"/>
    <p:sldId id="294" r:id="rId16"/>
    <p:sldId id="275" r:id="rId17"/>
    <p:sldId id="258" r:id="rId18"/>
    <p:sldId id="295" r:id="rId19"/>
    <p:sldId id="259" r:id="rId20"/>
    <p:sldId id="278" r:id="rId21"/>
    <p:sldId id="279" r:id="rId22"/>
    <p:sldId id="290" r:id="rId23"/>
    <p:sldId id="296" r:id="rId24"/>
    <p:sldId id="297" r:id="rId25"/>
    <p:sldId id="298" r:id="rId26"/>
    <p:sldId id="286" r:id="rId27"/>
    <p:sldId id="264" r:id="rId28"/>
    <p:sldId id="273" r:id="rId29"/>
    <p:sldId id="276" r:id="rId30"/>
    <p:sldId id="287" r:id="rId31"/>
    <p:sldId id="299" r:id="rId32"/>
    <p:sldId id="300" r:id="rId33"/>
    <p:sldId id="301" r:id="rId34"/>
    <p:sldId id="302" r:id="rId35"/>
    <p:sldId id="305" r:id="rId36"/>
    <p:sldId id="306" r:id="rId37"/>
    <p:sldId id="303" r:id="rId38"/>
    <p:sldId id="304" r:id="rId39"/>
    <p:sldId id="280" r:id="rId40"/>
    <p:sldId id="281" r:id="rId41"/>
    <p:sldId id="282" r:id="rId42"/>
    <p:sldId id="283" r:id="rId43"/>
    <p:sldId id="284" r:id="rId44"/>
    <p:sldId id="285" r:id="rId45"/>
    <p:sldId id="274" r:id="rId46"/>
    <p:sldId id="288" r:id="rId47"/>
    <p:sldId id="289" r:id="rId48"/>
    <p:sldId id="269" r:id="rId49"/>
    <p:sldId id="26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F0448-C2B0-45C3-8735-53A01A4635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1F2519-AF08-4704-80A3-47F67472AC3F}">
      <dgm:prSet/>
      <dgm:spPr/>
      <dgm:t>
        <a:bodyPr/>
        <a:lstStyle/>
        <a:p>
          <a:r>
            <a:rPr lang="en-IN" dirty="0"/>
            <a:t>NO Admins/IT</a:t>
          </a:r>
        </a:p>
      </dgm:t>
    </dgm:pt>
    <dgm:pt modelId="{0DE6A24C-4501-406F-AEBA-825BE9A800AE}" type="parTrans" cxnId="{90190C54-F5DA-40E6-8F22-4103E399C926}">
      <dgm:prSet/>
      <dgm:spPr/>
      <dgm:t>
        <a:bodyPr/>
        <a:lstStyle/>
        <a:p>
          <a:endParaRPr lang="en-IN"/>
        </a:p>
      </dgm:t>
    </dgm:pt>
    <dgm:pt modelId="{3DEFA695-7276-4AF3-AB7E-1981B98D382A}" type="sibTrans" cxnId="{90190C54-F5DA-40E6-8F22-4103E399C926}">
      <dgm:prSet/>
      <dgm:spPr/>
      <dgm:t>
        <a:bodyPr/>
        <a:lstStyle/>
        <a:p>
          <a:endParaRPr lang="en-IN"/>
        </a:p>
      </dgm:t>
    </dgm:pt>
    <dgm:pt modelId="{73F5887C-30BF-4E02-BE6F-BFC7FB111CBF}">
      <dgm:prSet/>
      <dgm:spPr/>
      <dgm:t>
        <a:bodyPr/>
        <a:lstStyle/>
        <a:p>
          <a:r>
            <a:rPr lang="en-IN" dirty="0"/>
            <a:t>DevOps</a:t>
          </a:r>
        </a:p>
      </dgm:t>
    </dgm:pt>
    <dgm:pt modelId="{4D0FC45C-B03B-46DA-8586-470B7380C889}" type="parTrans" cxnId="{9A262493-C47D-4EDC-AF13-630B1F824DC2}">
      <dgm:prSet/>
      <dgm:spPr/>
      <dgm:t>
        <a:bodyPr/>
        <a:lstStyle/>
        <a:p>
          <a:endParaRPr lang="en-IN"/>
        </a:p>
      </dgm:t>
    </dgm:pt>
    <dgm:pt modelId="{84A638FA-D753-483F-9B03-3E3DEBE43EAC}" type="sibTrans" cxnId="{9A262493-C47D-4EDC-AF13-630B1F824DC2}">
      <dgm:prSet/>
      <dgm:spPr/>
      <dgm:t>
        <a:bodyPr/>
        <a:lstStyle/>
        <a:p>
          <a:endParaRPr lang="en-IN"/>
        </a:p>
      </dgm:t>
    </dgm:pt>
    <dgm:pt modelId="{E27A8FC7-4682-4FB0-8527-A9C9A05AC0EA}">
      <dgm:prSet/>
      <dgm:spPr/>
      <dgm:t>
        <a:bodyPr/>
        <a:lstStyle/>
        <a:p>
          <a:r>
            <a:rPr lang="en-IN" dirty="0"/>
            <a:t>YAML - s</a:t>
          </a:r>
          <a:r>
            <a:rPr lang="en-US" b="0" i="0" dirty="0"/>
            <a:t>ick of "programming" in </a:t>
          </a:r>
          <a:r>
            <a:rPr lang="en-US" b="0" i="0" dirty="0" err="1"/>
            <a:t>yaml</a:t>
          </a:r>
          <a:endParaRPr lang="en-IN" dirty="0"/>
        </a:p>
      </dgm:t>
    </dgm:pt>
    <dgm:pt modelId="{120AA4DD-2EE2-4299-887B-6D9B02F88D6C}" type="parTrans" cxnId="{2B84CC8A-1789-45ED-8FD3-E15F7BD6B7EA}">
      <dgm:prSet/>
      <dgm:spPr/>
      <dgm:t>
        <a:bodyPr/>
        <a:lstStyle/>
        <a:p>
          <a:endParaRPr lang="en-IN"/>
        </a:p>
      </dgm:t>
    </dgm:pt>
    <dgm:pt modelId="{65379DC6-B16F-4831-B1B8-ECCC936CBC3C}" type="sibTrans" cxnId="{2B84CC8A-1789-45ED-8FD3-E15F7BD6B7EA}">
      <dgm:prSet/>
      <dgm:spPr/>
      <dgm:t>
        <a:bodyPr/>
        <a:lstStyle/>
        <a:p>
          <a:endParaRPr lang="en-IN"/>
        </a:p>
      </dgm:t>
    </dgm:pt>
    <dgm:pt modelId="{1644E784-E9B8-419C-A29E-7AFB5F1A8A5E}">
      <dgm:prSet/>
      <dgm:spPr/>
      <dgm:t>
        <a:bodyPr/>
        <a:lstStyle/>
        <a:p>
          <a:r>
            <a:rPr lang="en-IN" dirty="0"/>
            <a:t>Docker</a:t>
          </a:r>
        </a:p>
      </dgm:t>
    </dgm:pt>
    <dgm:pt modelId="{FC30D50D-5748-4B7B-98C8-4A8016733AE1}" type="parTrans" cxnId="{F9B649B6-B24C-4488-AB77-04DC5F933305}">
      <dgm:prSet/>
      <dgm:spPr/>
      <dgm:t>
        <a:bodyPr/>
        <a:lstStyle/>
        <a:p>
          <a:endParaRPr lang="en-IN"/>
        </a:p>
      </dgm:t>
    </dgm:pt>
    <dgm:pt modelId="{7421F75C-1993-4997-903F-8FE1FAD4C48B}" type="sibTrans" cxnId="{F9B649B6-B24C-4488-AB77-04DC5F933305}">
      <dgm:prSet/>
      <dgm:spPr/>
      <dgm:t>
        <a:bodyPr/>
        <a:lstStyle/>
        <a:p>
          <a:endParaRPr lang="en-IN"/>
        </a:p>
      </dgm:t>
    </dgm:pt>
    <dgm:pt modelId="{6B25DDDE-2AE8-4B96-B8E4-A78EE38C9CBF}">
      <dgm:prSet/>
      <dgm:spPr/>
      <dgm:t>
        <a:bodyPr/>
        <a:lstStyle/>
        <a:p>
          <a:r>
            <a:rPr lang="en-IN" dirty="0" err="1"/>
            <a:t>IaC</a:t>
          </a:r>
          <a:endParaRPr lang="en-IN" dirty="0"/>
        </a:p>
      </dgm:t>
    </dgm:pt>
    <dgm:pt modelId="{D9A8B91F-4758-4A24-AAC1-E900FD9E8BFC}" type="parTrans" cxnId="{E9FDC66B-68B8-43AC-8AC3-BA3B808591D0}">
      <dgm:prSet/>
      <dgm:spPr/>
      <dgm:t>
        <a:bodyPr/>
        <a:lstStyle/>
        <a:p>
          <a:endParaRPr lang="en-IN"/>
        </a:p>
      </dgm:t>
    </dgm:pt>
    <dgm:pt modelId="{43A1EEAE-9EA6-4A71-8C0C-F669210DBCF2}" type="sibTrans" cxnId="{E9FDC66B-68B8-43AC-8AC3-BA3B808591D0}">
      <dgm:prSet/>
      <dgm:spPr/>
      <dgm:t>
        <a:bodyPr/>
        <a:lstStyle/>
        <a:p>
          <a:endParaRPr lang="en-IN"/>
        </a:p>
      </dgm:t>
    </dgm:pt>
    <dgm:pt modelId="{3E4A815B-4E86-4FB7-8264-342D203371EA}">
      <dgm:prSet/>
      <dgm:spPr/>
      <dgm:t>
        <a:bodyPr/>
        <a:lstStyle/>
        <a:p>
          <a:r>
            <a:rPr lang="en-IN" dirty="0" err="1"/>
            <a:t>VMs</a:t>
          </a:r>
          <a:endParaRPr lang="en-IN" dirty="0"/>
        </a:p>
      </dgm:t>
    </dgm:pt>
    <dgm:pt modelId="{2A3FA2BB-57BA-42C2-ACB6-6F84C3D517A5}" type="parTrans" cxnId="{D3617DE4-AFD0-47F9-98A0-CC5DD3F2D20F}">
      <dgm:prSet/>
      <dgm:spPr/>
      <dgm:t>
        <a:bodyPr/>
        <a:lstStyle/>
        <a:p>
          <a:endParaRPr lang="en-IN"/>
        </a:p>
      </dgm:t>
    </dgm:pt>
    <dgm:pt modelId="{D356585B-CBD1-4BBE-934C-77C416A9F52B}" type="sibTrans" cxnId="{D3617DE4-AFD0-47F9-98A0-CC5DD3F2D20F}">
      <dgm:prSet/>
      <dgm:spPr/>
      <dgm:t>
        <a:bodyPr/>
        <a:lstStyle/>
        <a:p>
          <a:endParaRPr lang="en-IN"/>
        </a:p>
      </dgm:t>
    </dgm:pt>
    <dgm:pt modelId="{FED18496-EABA-4D85-A7D5-AE40342842B9}">
      <dgm:prSet/>
      <dgm:spPr/>
      <dgm:t>
        <a:bodyPr/>
        <a:lstStyle/>
        <a:p>
          <a:r>
            <a:rPr lang="en-IN" dirty="0"/>
            <a:t>Serverless</a:t>
          </a:r>
        </a:p>
      </dgm:t>
    </dgm:pt>
    <dgm:pt modelId="{1CDFFB77-BCE5-48A2-88A0-D7BA1E1B6DAC}" type="parTrans" cxnId="{B090D4DD-D81A-447E-981E-967C042BA51A}">
      <dgm:prSet/>
      <dgm:spPr/>
      <dgm:t>
        <a:bodyPr/>
        <a:lstStyle/>
        <a:p>
          <a:endParaRPr lang="en-IN"/>
        </a:p>
      </dgm:t>
    </dgm:pt>
    <dgm:pt modelId="{832BC34E-4CC0-4289-AE2C-C8DF604B07A8}" type="sibTrans" cxnId="{B090D4DD-D81A-447E-981E-967C042BA51A}">
      <dgm:prSet/>
      <dgm:spPr/>
      <dgm:t>
        <a:bodyPr/>
        <a:lstStyle/>
        <a:p>
          <a:endParaRPr lang="en-IN"/>
        </a:p>
      </dgm:t>
    </dgm:pt>
    <dgm:pt modelId="{B9C69DB1-E738-4576-A252-60C4A4CB4230}" type="pres">
      <dgm:prSet presAssocID="{9FAF0448-C2B0-45C3-8735-53A01A46355B}" presName="CompostProcess" presStyleCnt="0">
        <dgm:presLayoutVars>
          <dgm:dir/>
          <dgm:resizeHandles val="exact"/>
        </dgm:presLayoutVars>
      </dgm:prSet>
      <dgm:spPr/>
    </dgm:pt>
    <dgm:pt modelId="{535F55D5-B534-49B5-92CC-2DFA225154EF}" type="pres">
      <dgm:prSet presAssocID="{9FAF0448-C2B0-45C3-8735-53A01A46355B}" presName="arrow" presStyleLbl="bgShp" presStyleIdx="0" presStyleCnt="1"/>
      <dgm:spPr/>
    </dgm:pt>
    <dgm:pt modelId="{6A97162E-1B5F-41A7-9F02-65A1C6E4FBEC}" type="pres">
      <dgm:prSet presAssocID="{9FAF0448-C2B0-45C3-8735-53A01A46355B}" presName="linearProcess" presStyleCnt="0"/>
      <dgm:spPr/>
    </dgm:pt>
    <dgm:pt modelId="{F75C9AD1-43FB-41BA-BC67-4623F6641194}" type="pres">
      <dgm:prSet presAssocID="{051F2519-AF08-4704-80A3-47F67472AC3F}" presName="textNode" presStyleLbl="node1" presStyleIdx="0" presStyleCnt="7">
        <dgm:presLayoutVars>
          <dgm:bulletEnabled val="1"/>
        </dgm:presLayoutVars>
      </dgm:prSet>
      <dgm:spPr/>
    </dgm:pt>
    <dgm:pt modelId="{1BF7036E-570A-4912-BD14-111C069D4DF0}" type="pres">
      <dgm:prSet presAssocID="{3DEFA695-7276-4AF3-AB7E-1981B98D382A}" presName="sibTrans" presStyleCnt="0"/>
      <dgm:spPr/>
    </dgm:pt>
    <dgm:pt modelId="{EC1DE826-D6A8-43D4-99C4-7539D9F14308}" type="pres">
      <dgm:prSet presAssocID="{73F5887C-30BF-4E02-BE6F-BFC7FB111CBF}" presName="textNode" presStyleLbl="node1" presStyleIdx="1" presStyleCnt="7">
        <dgm:presLayoutVars>
          <dgm:bulletEnabled val="1"/>
        </dgm:presLayoutVars>
      </dgm:prSet>
      <dgm:spPr/>
    </dgm:pt>
    <dgm:pt modelId="{84F24A92-8FA4-404E-8703-2C116878AA6F}" type="pres">
      <dgm:prSet presAssocID="{84A638FA-D753-483F-9B03-3E3DEBE43EAC}" presName="sibTrans" presStyleCnt="0"/>
      <dgm:spPr/>
    </dgm:pt>
    <dgm:pt modelId="{4509744A-AE67-46D3-8BA2-34FA70D8C8EB}" type="pres">
      <dgm:prSet presAssocID="{3E4A815B-4E86-4FB7-8264-342D203371EA}" presName="textNode" presStyleLbl="node1" presStyleIdx="2" presStyleCnt="7">
        <dgm:presLayoutVars>
          <dgm:bulletEnabled val="1"/>
        </dgm:presLayoutVars>
      </dgm:prSet>
      <dgm:spPr/>
    </dgm:pt>
    <dgm:pt modelId="{8C4604C9-9CFD-4A5E-816C-140F97BA7BDA}" type="pres">
      <dgm:prSet presAssocID="{D356585B-CBD1-4BBE-934C-77C416A9F52B}" presName="sibTrans" presStyleCnt="0"/>
      <dgm:spPr/>
    </dgm:pt>
    <dgm:pt modelId="{0645A6B5-B131-4B0D-A0BC-571B4F9FDF47}" type="pres">
      <dgm:prSet presAssocID="{E27A8FC7-4682-4FB0-8527-A9C9A05AC0EA}" presName="textNode" presStyleLbl="node1" presStyleIdx="3" presStyleCnt="7">
        <dgm:presLayoutVars>
          <dgm:bulletEnabled val="1"/>
        </dgm:presLayoutVars>
      </dgm:prSet>
      <dgm:spPr/>
    </dgm:pt>
    <dgm:pt modelId="{3322D246-A85B-4E90-BD3D-6ACCA9026D11}" type="pres">
      <dgm:prSet presAssocID="{65379DC6-B16F-4831-B1B8-ECCC936CBC3C}" presName="sibTrans" presStyleCnt="0"/>
      <dgm:spPr/>
    </dgm:pt>
    <dgm:pt modelId="{CC444F62-B500-40F4-AF59-9CBF4DC27BFB}" type="pres">
      <dgm:prSet presAssocID="{1644E784-E9B8-419C-A29E-7AFB5F1A8A5E}" presName="textNode" presStyleLbl="node1" presStyleIdx="4" presStyleCnt="7">
        <dgm:presLayoutVars>
          <dgm:bulletEnabled val="1"/>
        </dgm:presLayoutVars>
      </dgm:prSet>
      <dgm:spPr/>
    </dgm:pt>
    <dgm:pt modelId="{AD7145DC-84ED-409E-B96F-8E4BC1E3E777}" type="pres">
      <dgm:prSet presAssocID="{7421F75C-1993-4997-903F-8FE1FAD4C48B}" presName="sibTrans" presStyleCnt="0"/>
      <dgm:spPr/>
    </dgm:pt>
    <dgm:pt modelId="{CCBF07A2-7EC1-4F6E-BF08-5C4C80025196}" type="pres">
      <dgm:prSet presAssocID="{FED18496-EABA-4D85-A7D5-AE40342842B9}" presName="textNode" presStyleLbl="node1" presStyleIdx="5" presStyleCnt="7">
        <dgm:presLayoutVars>
          <dgm:bulletEnabled val="1"/>
        </dgm:presLayoutVars>
      </dgm:prSet>
      <dgm:spPr/>
    </dgm:pt>
    <dgm:pt modelId="{94F32A5E-A579-44A0-AB4A-956D9CA1419F}" type="pres">
      <dgm:prSet presAssocID="{832BC34E-4CC0-4289-AE2C-C8DF604B07A8}" presName="sibTrans" presStyleCnt="0"/>
      <dgm:spPr/>
    </dgm:pt>
    <dgm:pt modelId="{F69D45CC-4CCF-47CB-8F9A-3EDC722BFBC7}" type="pres">
      <dgm:prSet presAssocID="{6B25DDDE-2AE8-4B96-B8E4-A78EE38C9CB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6691A911-5EC4-45B5-872D-8358BEF9C782}" type="presOf" srcId="{051F2519-AF08-4704-80A3-47F67472AC3F}" destId="{F75C9AD1-43FB-41BA-BC67-4623F6641194}" srcOrd="0" destOrd="0" presId="urn:microsoft.com/office/officeart/2005/8/layout/hProcess9"/>
    <dgm:cxn modelId="{1BF9F519-E442-4334-AA72-3D6E1BA242D7}" type="presOf" srcId="{3E4A815B-4E86-4FB7-8264-342D203371EA}" destId="{4509744A-AE67-46D3-8BA2-34FA70D8C8EB}" srcOrd="0" destOrd="0" presId="urn:microsoft.com/office/officeart/2005/8/layout/hProcess9"/>
    <dgm:cxn modelId="{AF5D8231-7A6F-436A-BC80-81C5F5B90BC9}" type="presOf" srcId="{6B25DDDE-2AE8-4B96-B8E4-A78EE38C9CBF}" destId="{F69D45CC-4CCF-47CB-8F9A-3EDC722BFBC7}" srcOrd="0" destOrd="0" presId="urn:microsoft.com/office/officeart/2005/8/layout/hProcess9"/>
    <dgm:cxn modelId="{752B4260-2292-4843-A261-8159CE4CF64F}" type="presOf" srcId="{73F5887C-30BF-4E02-BE6F-BFC7FB111CBF}" destId="{EC1DE826-D6A8-43D4-99C4-7539D9F14308}" srcOrd="0" destOrd="0" presId="urn:microsoft.com/office/officeart/2005/8/layout/hProcess9"/>
    <dgm:cxn modelId="{E9FDC66B-68B8-43AC-8AC3-BA3B808591D0}" srcId="{9FAF0448-C2B0-45C3-8735-53A01A46355B}" destId="{6B25DDDE-2AE8-4B96-B8E4-A78EE38C9CBF}" srcOrd="6" destOrd="0" parTransId="{D9A8B91F-4758-4A24-AAC1-E900FD9E8BFC}" sibTransId="{43A1EEAE-9EA6-4A71-8C0C-F669210DBCF2}"/>
    <dgm:cxn modelId="{E3994550-504C-40BC-8717-BE03EEA1D690}" type="presOf" srcId="{9FAF0448-C2B0-45C3-8735-53A01A46355B}" destId="{B9C69DB1-E738-4576-A252-60C4A4CB4230}" srcOrd="0" destOrd="0" presId="urn:microsoft.com/office/officeart/2005/8/layout/hProcess9"/>
    <dgm:cxn modelId="{90190C54-F5DA-40E6-8F22-4103E399C926}" srcId="{9FAF0448-C2B0-45C3-8735-53A01A46355B}" destId="{051F2519-AF08-4704-80A3-47F67472AC3F}" srcOrd="0" destOrd="0" parTransId="{0DE6A24C-4501-406F-AEBA-825BE9A800AE}" sibTransId="{3DEFA695-7276-4AF3-AB7E-1981B98D382A}"/>
    <dgm:cxn modelId="{2B84CC8A-1789-45ED-8FD3-E15F7BD6B7EA}" srcId="{9FAF0448-C2B0-45C3-8735-53A01A46355B}" destId="{E27A8FC7-4682-4FB0-8527-A9C9A05AC0EA}" srcOrd="3" destOrd="0" parTransId="{120AA4DD-2EE2-4299-887B-6D9B02F88D6C}" sibTransId="{65379DC6-B16F-4831-B1B8-ECCC936CBC3C}"/>
    <dgm:cxn modelId="{46694F8E-7467-4AF2-8D21-29A3C547DBA1}" type="presOf" srcId="{E27A8FC7-4682-4FB0-8527-A9C9A05AC0EA}" destId="{0645A6B5-B131-4B0D-A0BC-571B4F9FDF47}" srcOrd="0" destOrd="0" presId="urn:microsoft.com/office/officeart/2005/8/layout/hProcess9"/>
    <dgm:cxn modelId="{9A262493-C47D-4EDC-AF13-630B1F824DC2}" srcId="{9FAF0448-C2B0-45C3-8735-53A01A46355B}" destId="{73F5887C-30BF-4E02-BE6F-BFC7FB111CBF}" srcOrd="1" destOrd="0" parTransId="{4D0FC45C-B03B-46DA-8586-470B7380C889}" sibTransId="{84A638FA-D753-483F-9B03-3E3DEBE43EAC}"/>
    <dgm:cxn modelId="{8A99EBAA-1407-40E3-9DA7-14564F8FCFD6}" type="presOf" srcId="{1644E784-E9B8-419C-A29E-7AFB5F1A8A5E}" destId="{CC444F62-B500-40F4-AF59-9CBF4DC27BFB}" srcOrd="0" destOrd="0" presId="urn:microsoft.com/office/officeart/2005/8/layout/hProcess9"/>
    <dgm:cxn modelId="{F9B649B6-B24C-4488-AB77-04DC5F933305}" srcId="{9FAF0448-C2B0-45C3-8735-53A01A46355B}" destId="{1644E784-E9B8-419C-A29E-7AFB5F1A8A5E}" srcOrd="4" destOrd="0" parTransId="{FC30D50D-5748-4B7B-98C8-4A8016733AE1}" sibTransId="{7421F75C-1993-4997-903F-8FE1FAD4C48B}"/>
    <dgm:cxn modelId="{B090D4DD-D81A-447E-981E-967C042BA51A}" srcId="{9FAF0448-C2B0-45C3-8735-53A01A46355B}" destId="{FED18496-EABA-4D85-A7D5-AE40342842B9}" srcOrd="5" destOrd="0" parTransId="{1CDFFB77-BCE5-48A2-88A0-D7BA1E1B6DAC}" sibTransId="{832BC34E-4CC0-4289-AE2C-C8DF604B07A8}"/>
    <dgm:cxn modelId="{D3617DE4-AFD0-47F9-98A0-CC5DD3F2D20F}" srcId="{9FAF0448-C2B0-45C3-8735-53A01A46355B}" destId="{3E4A815B-4E86-4FB7-8264-342D203371EA}" srcOrd="2" destOrd="0" parTransId="{2A3FA2BB-57BA-42C2-ACB6-6F84C3D517A5}" sibTransId="{D356585B-CBD1-4BBE-934C-77C416A9F52B}"/>
    <dgm:cxn modelId="{5694EFF3-031F-4EC3-9B38-BF06DFED9055}" type="presOf" srcId="{FED18496-EABA-4D85-A7D5-AE40342842B9}" destId="{CCBF07A2-7EC1-4F6E-BF08-5C4C80025196}" srcOrd="0" destOrd="0" presId="urn:microsoft.com/office/officeart/2005/8/layout/hProcess9"/>
    <dgm:cxn modelId="{EB3105D8-CCBF-45E8-A398-61FE33A43212}" type="presParOf" srcId="{B9C69DB1-E738-4576-A252-60C4A4CB4230}" destId="{535F55D5-B534-49B5-92CC-2DFA225154EF}" srcOrd="0" destOrd="0" presId="urn:microsoft.com/office/officeart/2005/8/layout/hProcess9"/>
    <dgm:cxn modelId="{E96F8D9E-D38B-4036-A2AF-2D2D5D76757C}" type="presParOf" srcId="{B9C69DB1-E738-4576-A252-60C4A4CB4230}" destId="{6A97162E-1B5F-41A7-9F02-65A1C6E4FBEC}" srcOrd="1" destOrd="0" presId="urn:microsoft.com/office/officeart/2005/8/layout/hProcess9"/>
    <dgm:cxn modelId="{3713AF44-71B7-45D8-A61D-F793336705DF}" type="presParOf" srcId="{6A97162E-1B5F-41A7-9F02-65A1C6E4FBEC}" destId="{F75C9AD1-43FB-41BA-BC67-4623F6641194}" srcOrd="0" destOrd="0" presId="urn:microsoft.com/office/officeart/2005/8/layout/hProcess9"/>
    <dgm:cxn modelId="{EBA2466E-01D3-4DDF-AF3A-3CE2A2D7ECE8}" type="presParOf" srcId="{6A97162E-1B5F-41A7-9F02-65A1C6E4FBEC}" destId="{1BF7036E-570A-4912-BD14-111C069D4DF0}" srcOrd="1" destOrd="0" presId="urn:microsoft.com/office/officeart/2005/8/layout/hProcess9"/>
    <dgm:cxn modelId="{5799F9C4-DF07-44EA-BCD5-E3B3ED0C744E}" type="presParOf" srcId="{6A97162E-1B5F-41A7-9F02-65A1C6E4FBEC}" destId="{EC1DE826-D6A8-43D4-99C4-7539D9F14308}" srcOrd="2" destOrd="0" presId="urn:microsoft.com/office/officeart/2005/8/layout/hProcess9"/>
    <dgm:cxn modelId="{C6E61B77-FA07-4C96-81D6-630E9A435C84}" type="presParOf" srcId="{6A97162E-1B5F-41A7-9F02-65A1C6E4FBEC}" destId="{84F24A92-8FA4-404E-8703-2C116878AA6F}" srcOrd="3" destOrd="0" presId="urn:microsoft.com/office/officeart/2005/8/layout/hProcess9"/>
    <dgm:cxn modelId="{44E620DB-8A92-4A2B-91DD-281214E24FB7}" type="presParOf" srcId="{6A97162E-1B5F-41A7-9F02-65A1C6E4FBEC}" destId="{4509744A-AE67-46D3-8BA2-34FA70D8C8EB}" srcOrd="4" destOrd="0" presId="urn:microsoft.com/office/officeart/2005/8/layout/hProcess9"/>
    <dgm:cxn modelId="{BB5FDCE7-E59D-4C83-B1F8-7CA6371C1F44}" type="presParOf" srcId="{6A97162E-1B5F-41A7-9F02-65A1C6E4FBEC}" destId="{8C4604C9-9CFD-4A5E-816C-140F97BA7BDA}" srcOrd="5" destOrd="0" presId="urn:microsoft.com/office/officeart/2005/8/layout/hProcess9"/>
    <dgm:cxn modelId="{0B489A45-554E-4947-A4A0-4963829941EA}" type="presParOf" srcId="{6A97162E-1B5F-41A7-9F02-65A1C6E4FBEC}" destId="{0645A6B5-B131-4B0D-A0BC-571B4F9FDF47}" srcOrd="6" destOrd="0" presId="urn:microsoft.com/office/officeart/2005/8/layout/hProcess9"/>
    <dgm:cxn modelId="{9A565242-95D4-4EF6-BFB0-18DABD391756}" type="presParOf" srcId="{6A97162E-1B5F-41A7-9F02-65A1C6E4FBEC}" destId="{3322D246-A85B-4E90-BD3D-6ACCA9026D11}" srcOrd="7" destOrd="0" presId="urn:microsoft.com/office/officeart/2005/8/layout/hProcess9"/>
    <dgm:cxn modelId="{3B96656B-2B3E-439F-BC72-FF7A4EDF4904}" type="presParOf" srcId="{6A97162E-1B5F-41A7-9F02-65A1C6E4FBEC}" destId="{CC444F62-B500-40F4-AF59-9CBF4DC27BFB}" srcOrd="8" destOrd="0" presId="urn:microsoft.com/office/officeart/2005/8/layout/hProcess9"/>
    <dgm:cxn modelId="{78FA2E5B-5C7F-4EF3-8ECF-9031D3D5F87E}" type="presParOf" srcId="{6A97162E-1B5F-41A7-9F02-65A1C6E4FBEC}" destId="{AD7145DC-84ED-409E-B96F-8E4BC1E3E777}" srcOrd="9" destOrd="0" presId="urn:microsoft.com/office/officeart/2005/8/layout/hProcess9"/>
    <dgm:cxn modelId="{77BB5FCE-6D14-4F62-AB39-DC72F08CE99A}" type="presParOf" srcId="{6A97162E-1B5F-41A7-9F02-65A1C6E4FBEC}" destId="{CCBF07A2-7EC1-4F6E-BF08-5C4C80025196}" srcOrd="10" destOrd="0" presId="urn:microsoft.com/office/officeart/2005/8/layout/hProcess9"/>
    <dgm:cxn modelId="{22096B55-6DF4-4F81-A1CD-159B8813BFAA}" type="presParOf" srcId="{6A97162E-1B5F-41A7-9F02-65A1C6E4FBEC}" destId="{94F32A5E-A579-44A0-AB4A-956D9CA1419F}" srcOrd="11" destOrd="0" presId="urn:microsoft.com/office/officeart/2005/8/layout/hProcess9"/>
    <dgm:cxn modelId="{161A72F1-FBF4-4848-BED5-F25A653FD50A}" type="presParOf" srcId="{6A97162E-1B5F-41A7-9F02-65A1C6E4FBEC}" destId="{F69D45CC-4CCF-47CB-8F9A-3EDC722BFBC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55D5-B534-49B5-92CC-2DFA225154EF}">
      <dsp:nvSpPr>
        <dsp:cNvPr id="0" name=""/>
        <dsp:cNvSpPr/>
      </dsp:nvSpPr>
      <dsp:spPr>
        <a:xfrm>
          <a:off x="754379" y="0"/>
          <a:ext cx="8549640" cy="40507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9AD1-43FB-41BA-BC67-4623F6641194}">
      <dsp:nvSpPr>
        <dsp:cNvPr id="0" name=""/>
        <dsp:cNvSpPr/>
      </dsp:nvSpPr>
      <dsp:spPr>
        <a:xfrm>
          <a:off x="859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NO Admins/IT</a:t>
          </a:r>
        </a:p>
      </dsp:txBody>
      <dsp:txXfrm>
        <a:off x="68109" y="1282487"/>
        <a:ext cx="1243127" cy="1485816"/>
      </dsp:txXfrm>
    </dsp:sp>
    <dsp:sp modelId="{EC1DE826-D6A8-43D4-99C4-7539D9F14308}">
      <dsp:nvSpPr>
        <dsp:cNvPr id="0" name=""/>
        <dsp:cNvSpPr/>
      </dsp:nvSpPr>
      <dsp:spPr>
        <a:xfrm>
          <a:off x="1447368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DevOps</a:t>
          </a:r>
        </a:p>
      </dsp:txBody>
      <dsp:txXfrm>
        <a:off x="1514618" y="1282487"/>
        <a:ext cx="1243127" cy="1485816"/>
      </dsp:txXfrm>
    </dsp:sp>
    <dsp:sp modelId="{4509744A-AE67-46D3-8BA2-34FA70D8C8EB}">
      <dsp:nvSpPr>
        <dsp:cNvPr id="0" name=""/>
        <dsp:cNvSpPr/>
      </dsp:nvSpPr>
      <dsp:spPr>
        <a:xfrm>
          <a:off x="2893877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VMs</a:t>
          </a:r>
          <a:endParaRPr lang="en-IN" sz="1200" kern="1200" dirty="0"/>
        </a:p>
      </dsp:txBody>
      <dsp:txXfrm>
        <a:off x="2961127" y="1282487"/>
        <a:ext cx="1243127" cy="1485816"/>
      </dsp:txXfrm>
    </dsp:sp>
    <dsp:sp modelId="{0645A6B5-B131-4B0D-A0BC-571B4F9FDF47}">
      <dsp:nvSpPr>
        <dsp:cNvPr id="0" name=""/>
        <dsp:cNvSpPr/>
      </dsp:nvSpPr>
      <dsp:spPr>
        <a:xfrm>
          <a:off x="4340386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YAML - s</a:t>
          </a:r>
          <a:r>
            <a:rPr lang="en-US" sz="1200" b="0" i="0" kern="1200" dirty="0"/>
            <a:t>ick of "programming" in </a:t>
          </a:r>
          <a:r>
            <a:rPr lang="en-US" sz="1200" b="0" i="0" kern="1200" dirty="0" err="1"/>
            <a:t>yaml</a:t>
          </a:r>
          <a:endParaRPr lang="en-IN" sz="1200" kern="1200" dirty="0"/>
        </a:p>
      </dsp:txBody>
      <dsp:txXfrm>
        <a:off x="4407636" y="1282487"/>
        <a:ext cx="1243127" cy="1485816"/>
      </dsp:txXfrm>
    </dsp:sp>
    <dsp:sp modelId="{CC444F62-B500-40F4-AF59-9CBF4DC27BFB}">
      <dsp:nvSpPr>
        <dsp:cNvPr id="0" name=""/>
        <dsp:cNvSpPr/>
      </dsp:nvSpPr>
      <dsp:spPr>
        <a:xfrm>
          <a:off x="5786895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Docker</a:t>
          </a:r>
        </a:p>
      </dsp:txBody>
      <dsp:txXfrm>
        <a:off x="5854145" y="1282487"/>
        <a:ext cx="1243127" cy="1485816"/>
      </dsp:txXfrm>
    </dsp:sp>
    <dsp:sp modelId="{CCBF07A2-7EC1-4F6E-BF08-5C4C80025196}">
      <dsp:nvSpPr>
        <dsp:cNvPr id="0" name=""/>
        <dsp:cNvSpPr/>
      </dsp:nvSpPr>
      <dsp:spPr>
        <a:xfrm>
          <a:off x="7233404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Serverless</a:t>
          </a:r>
        </a:p>
      </dsp:txBody>
      <dsp:txXfrm>
        <a:off x="7300654" y="1282487"/>
        <a:ext cx="1243127" cy="1485816"/>
      </dsp:txXfrm>
    </dsp:sp>
    <dsp:sp modelId="{F69D45CC-4CCF-47CB-8F9A-3EDC722BFBC7}">
      <dsp:nvSpPr>
        <dsp:cNvPr id="0" name=""/>
        <dsp:cNvSpPr/>
      </dsp:nvSpPr>
      <dsp:spPr>
        <a:xfrm>
          <a:off x="8679912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IaC</a:t>
          </a:r>
          <a:endParaRPr lang="en-IN" sz="1200" kern="1200" dirty="0"/>
        </a:p>
      </dsp:txBody>
      <dsp:txXfrm>
        <a:off x="8747162" y="1282487"/>
        <a:ext cx="1243127" cy="148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67C160-2C30-4694-9FA0-F603C7AEC858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quiry@teja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et-started/instal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hw/dev/updates/11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umi.com/docs/guides/testing/property-testing/" TargetMode="External"/><Relationship Id="rId7" Type="http://schemas.openxmlformats.org/officeDocument/2006/relationships/hyperlink" Target="https://github.com/nagkumar/pulumi/tree/main/go/aws/test/intg" TargetMode="External"/><Relationship Id="rId2" Type="http://schemas.openxmlformats.org/officeDocument/2006/relationships/hyperlink" Target="https://www.pulumi.com/docs/guides/testing/un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gkumar/pulumi/tree/main/ts/aws/test/props" TargetMode="External"/><Relationship Id="rId5" Type="http://schemas.openxmlformats.org/officeDocument/2006/relationships/hyperlink" Target="https://github.com/nagkumar/pulumi/tree/main/ts/aws/test/unit" TargetMode="External"/><Relationship Id="rId4" Type="http://schemas.openxmlformats.org/officeDocument/2006/relationships/hyperlink" Target="https://www.pulumi.com/docs/guides/testing/integration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uides/pulumi-packages/how-to-autho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/tree/main/java/aws/hw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/tree/main/java/gcp/hw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/tree/main/java/azure/hw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83F-7DAD-FCD6-2D64-C89F96F9B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rgbClr val="00B0F0"/>
                </a:solidFill>
              </a:rPr>
              <a:t>Modern</a:t>
            </a: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Infrastructure as CODE</a:t>
            </a:r>
            <a:br>
              <a:rPr lang="en-IN" sz="8000" dirty="0"/>
            </a:br>
            <a:r>
              <a:rPr lang="en-IN" sz="1400" b="1" dirty="0">
                <a:effectLst/>
                <a:latin typeface="Gilroy"/>
              </a:rPr>
              <a:t>Cloud Engineering 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DA75-FE3E-9317-210A-BB73EAB0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78975" y="4840414"/>
            <a:ext cx="5248861" cy="1185041"/>
          </a:xfrm>
        </p:spPr>
        <p:txBody>
          <a:bodyPr>
            <a:normAutofit/>
          </a:bodyPr>
          <a:lstStyle/>
          <a:p>
            <a:r>
              <a:rPr lang="en-IN" dirty="0"/>
              <a:t>by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Raja Nagendra Kumar </a:t>
            </a:r>
            <a:r>
              <a:rPr lang="en-IN" dirty="0"/>
              <a:t>&amp;  </a:t>
            </a:r>
            <a:r>
              <a:rPr lang="en-IN" dirty="0">
                <a:solidFill>
                  <a:srgbClr val="00B050"/>
                </a:solidFill>
              </a:rPr>
              <a:t>Naimeesh R</a:t>
            </a:r>
            <a:br>
              <a:rPr lang="en-IN" dirty="0"/>
            </a:br>
            <a:r>
              <a:rPr lang="en-IN" dirty="0"/>
              <a:t>+91-9886723872, </a:t>
            </a:r>
            <a:r>
              <a:rPr lang="en-IN" dirty="0" err="1">
                <a:hlinkClick r:id="rId2"/>
              </a:rPr>
              <a:t>inquiry@tejasoft.com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27B55-5784-7C8D-0CB3-7A0142F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1" y="0"/>
            <a:ext cx="871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7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952-38CC-25EE-E945-F1F738B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Configuration/software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E2A2-F613-9B23-E4D9-8D8B21D8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OS</a:t>
            </a:r>
          </a:p>
          <a:p>
            <a:r>
              <a:rPr lang="en-IN" dirty="0"/>
              <a:t>JDK, PYTHON, GO, NodeJS, </a:t>
            </a:r>
            <a:r>
              <a:rPr lang="en-IN" dirty="0" err="1"/>
              <a:t>NGNIX</a:t>
            </a:r>
            <a:r>
              <a:rPr lang="en-IN" dirty="0"/>
              <a:t>, Apache HTTPD, Database – SQL, </a:t>
            </a:r>
            <a:r>
              <a:rPr lang="en-IN" dirty="0" err="1"/>
              <a:t>NoSQLs</a:t>
            </a:r>
            <a:endParaRPr lang="en-IN" dirty="0"/>
          </a:p>
          <a:p>
            <a:r>
              <a:rPr lang="en-IN" dirty="0"/>
              <a:t>Clustering of Machines – accept more load or failure over tolerance</a:t>
            </a:r>
          </a:p>
          <a:p>
            <a:r>
              <a:rPr lang="en-IN" dirty="0"/>
              <a:t>Can Only connect to </a:t>
            </a:r>
            <a:r>
              <a:rPr lang="en-IN" dirty="0" err="1"/>
              <a:t>xyz</a:t>
            </a:r>
            <a:r>
              <a:rPr lang="en-IN" dirty="0"/>
              <a:t> machines</a:t>
            </a:r>
          </a:p>
          <a:p>
            <a:r>
              <a:rPr lang="en-IN" dirty="0"/>
              <a:t>CPU Temperate Notifications</a:t>
            </a:r>
          </a:p>
          <a:p>
            <a:r>
              <a:rPr lang="en-IN" dirty="0"/>
              <a:t>File Ports to be Open</a:t>
            </a:r>
          </a:p>
          <a:p>
            <a:r>
              <a:rPr lang="en-IN" dirty="0"/>
              <a:t>Allow only XYZ remote users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9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A0-FA96-D6BD-7519-BC8A954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 Configuration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AA3A-0CAB-68EA-010E-F8F20210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Archival of Disk Images</a:t>
            </a:r>
          </a:p>
          <a:p>
            <a:r>
              <a:rPr lang="en-IN" dirty="0"/>
              <a:t>Shell Scripts, Make, ANT, Maven, Gradle, Bazel (limited verstions)</a:t>
            </a:r>
          </a:p>
          <a:p>
            <a:r>
              <a:rPr lang="en-IN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313317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248-E6BF-9AB0-5F5B-F5F2147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solidFill>
                  <a:srgbClr val="000000"/>
                </a:solidFill>
                <a:latin typeface="Linux Libertine"/>
              </a:rPr>
              <a:t>CCA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Continuous Configuration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C1F5-961F-3371-3D01-C74A7C7D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56961-15CE-0878-C4A3-17DD9151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09" y="2121408"/>
            <a:ext cx="9681831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FAAF2-0D43-E267-74A0-A8B080D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17" y="0"/>
            <a:ext cx="8953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9FFCD-C0D2-C109-73C4-6F42E324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77" y="277870"/>
            <a:ext cx="7098604" cy="4408965"/>
          </a:xfrm>
          <a:prstGeom prst="rect">
            <a:avLst/>
          </a:prstGeom>
        </p:spPr>
      </p:pic>
      <p:pic>
        <p:nvPicPr>
          <p:cNvPr id="5122" name="Picture 2" descr="Google Cloud Platform Blog: SaltStack for Google Compute Engine">
            <a:extLst>
              <a:ext uri="{FF2B5EF4-FFF2-40B4-BE49-F238E27FC236}">
                <a16:creationId xmlns:a16="http://schemas.microsoft.com/office/drawing/2014/main" id="{E2424DD6-E44E-24FC-9479-840C209C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48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sible Tutorial for Beginners: Playbook, Commands &amp; Example">
            <a:extLst>
              <a:ext uri="{FF2B5EF4-FFF2-40B4-BE49-F238E27FC236}">
                <a16:creationId xmlns:a16="http://schemas.microsoft.com/office/drawing/2014/main" id="{8F04D9D7-B6F6-FD06-95F2-04AD897A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09" y="-52665"/>
            <a:ext cx="73342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complete beginner's guide to Chef and infrastructure as code">
            <a:extLst>
              <a:ext uri="{FF2B5EF4-FFF2-40B4-BE49-F238E27FC236}">
                <a16:creationId xmlns:a16="http://schemas.microsoft.com/office/drawing/2014/main" id="{66041258-72ED-8F14-32F9-E68D9A4F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09" y="1200223"/>
            <a:ext cx="4544818" cy="303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Your Infrastructure as Code 🌩 CloudFormation vs Terraform? | by Nathan  Malishev | Level Up Coding">
            <a:extLst>
              <a:ext uri="{FF2B5EF4-FFF2-40B4-BE49-F238E27FC236}">
                <a16:creationId xmlns:a16="http://schemas.microsoft.com/office/drawing/2014/main" id="{0E391E9F-CBE3-8D58-C724-8E52F7BA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" y="2496085"/>
            <a:ext cx="41148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3 tips for great AWS CloudFormation templates | by Jon Vogel | Medium">
            <a:extLst>
              <a:ext uri="{FF2B5EF4-FFF2-40B4-BE49-F238E27FC236}">
                <a16:creationId xmlns:a16="http://schemas.microsoft.com/office/drawing/2014/main" id="{7F521589-23A3-C711-97F3-9DD65496C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910" y="1428750"/>
            <a:ext cx="681037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loudy Days : AWS AZURE GCP - Home | Facebook">
            <a:extLst>
              <a:ext uri="{FF2B5EF4-FFF2-40B4-BE49-F238E27FC236}">
                <a16:creationId xmlns:a16="http://schemas.microsoft.com/office/drawing/2014/main" id="{BFFE988D-C000-D739-2664-BF2D4022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3" y="1693779"/>
            <a:ext cx="4119418" cy="293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312C3-9FAD-108F-BE5B-4704A41A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Era of MULTI CLOUD &amp; Multi language </a:t>
            </a:r>
            <a:r>
              <a:rPr lang="en-IN" sz="4000" dirty="0" err="1"/>
              <a:t>I</a:t>
            </a:r>
            <a:r>
              <a:rPr lang="en-IN" sz="4000" cap="none" dirty="0" err="1"/>
              <a:t>a</a:t>
            </a:r>
            <a:r>
              <a:rPr lang="en-IN" sz="4000" dirty="0" err="1"/>
              <a:t>C</a:t>
            </a:r>
            <a:r>
              <a:rPr lang="en-IN" sz="4000" dirty="0"/>
              <a:t> - pulumi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E00B-F4CB-B77B-5F94-742A7AAB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64" y="1874613"/>
            <a:ext cx="5133864" cy="3102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F1826-6AE6-9EB0-29DE-CDD7EA3B7568}"/>
              </a:ext>
            </a:extLst>
          </p:cNvPr>
          <p:cNvSpPr txBox="1"/>
          <p:nvPr/>
        </p:nvSpPr>
        <p:spPr>
          <a:xfrm>
            <a:off x="0" y="4518898"/>
            <a:ext cx="122374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Aws API are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HTTP API - Used by Terraform provider, this terraform driver is used by Pulumi internally AWS Classic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REST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Cloud 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CDK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CCA</a:t>
            </a:r>
            <a:r>
              <a:rPr lang="en-US" sz="1600" dirty="0"/>
              <a:t> - Cloud Control API - AWS Native Provider uses this, fast, however functionality is limited as AWS </a:t>
            </a:r>
            <a:r>
              <a:rPr lang="en-US" sz="1600" dirty="0" err="1"/>
              <a:t>cca</a:t>
            </a:r>
            <a:r>
              <a:rPr lang="en-US" sz="1600" dirty="0"/>
              <a:t> are not complete by </a:t>
            </a:r>
            <a:r>
              <a:rPr lang="en-US" sz="1600" dirty="0" err="1"/>
              <a:t>aws</a:t>
            </a:r>
            <a:r>
              <a:rPr lang="en-US" sz="1600" dirty="0"/>
              <a:t> itself – Native Drivers depend on this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PULUMI</a:t>
            </a:r>
          </a:p>
        </p:txBody>
      </p:sp>
    </p:spTree>
    <p:extLst>
      <p:ext uri="{BB962C8B-B14F-4D97-AF65-F5344CB8AC3E}">
        <p14:creationId xmlns:p14="http://schemas.microsoft.com/office/powerpoint/2010/main" val="400259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6F9E-0DF8-2F52-D844-2887055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 -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7725-2A2C-4495-147F-B2542F41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 – Pulumi - </a:t>
            </a:r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/docs/get-started/install</a:t>
            </a:r>
            <a:endParaRPr lang="en-IN" dirty="0"/>
          </a:p>
          <a:p>
            <a:r>
              <a:rPr lang="en-IN" dirty="0"/>
              <a:t>Login – </a:t>
            </a:r>
            <a:r>
              <a:rPr lang="en-IN" i="1" dirty="0"/>
              <a:t>pulumi login</a:t>
            </a:r>
          </a:p>
          <a:p>
            <a:r>
              <a:rPr lang="en-IN" dirty="0"/>
              <a:t>Create Project –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&amp; </a:t>
            </a:r>
            <a:r>
              <a:rPr lang="en-IN" i="1" dirty="0"/>
              <a:t>pulumi stack </a:t>
            </a:r>
            <a:r>
              <a:rPr lang="en-IN" i="1" dirty="0" err="1"/>
              <a:t>init</a:t>
            </a:r>
            <a:r>
              <a:rPr lang="en-IN" i="1" dirty="0"/>
              <a:t> dev</a:t>
            </a:r>
          </a:p>
          <a:p>
            <a:r>
              <a:rPr lang="en-IN" dirty="0"/>
              <a:t>Compile &amp; Deploy – </a:t>
            </a:r>
            <a:r>
              <a:rPr lang="en-IN" i="1" dirty="0"/>
              <a:t>pulumi up –y</a:t>
            </a:r>
          </a:p>
          <a:p>
            <a:r>
              <a:rPr lang="en-IN" dirty="0"/>
              <a:t>Destroy – </a:t>
            </a:r>
            <a:r>
              <a:rPr lang="en-IN" i="1" dirty="0"/>
              <a:t>pulumi destroy –y &amp; pulumi stack rm dev</a:t>
            </a:r>
          </a:p>
        </p:txBody>
      </p:sp>
    </p:spTree>
    <p:extLst>
      <p:ext uri="{BB962C8B-B14F-4D97-AF65-F5344CB8AC3E}">
        <p14:creationId xmlns:p14="http://schemas.microsoft.com/office/powerpoint/2010/main" val="301506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8E63-A818-1C04-0CA0-088A824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CODESHOP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C604-FA6B-8014-051A-4503D71F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github.com</a:t>
            </a:r>
            <a:r>
              <a:rPr lang="en-IN" dirty="0">
                <a:hlinkClick r:id="rId2"/>
              </a:rPr>
              <a:t>/nagkumar/pulumi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66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E16887-D162-F9F9-5FE3-C8E2E12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Pulumi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05D4-FA67-A33A-C83D-667F46B6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pulumi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stack </a:t>
            </a:r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init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dev</a:t>
            </a:r>
          </a:p>
          <a:p>
            <a:endParaRPr lang="en-IN" dirty="0"/>
          </a:p>
        </p:txBody>
      </p:sp>
      <p:sp>
        <p:nvSpPr>
          <p:cNvPr id="2" name="AutoShape 2" descr="Pulumi programming model diagram.">
            <a:extLst>
              <a:ext uri="{FF2B5EF4-FFF2-40B4-BE49-F238E27FC236}">
                <a16:creationId xmlns:a16="http://schemas.microsoft.com/office/drawing/2014/main" id="{7FCC4206-2E7F-8CF6-B0D1-F3C9C1B67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2BBF-1E1D-21DB-CDFF-34700B5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5344"/>
            <a:ext cx="5257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53F4-82E6-CAC3-DA7F-6EA9CD43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 driven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BE01-5EDB-3F8E-BB37-AFFD478F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4" y="2093976"/>
            <a:ext cx="7333383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8554-5EAA-3386-E183-0C532D40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Project - </a:t>
            </a:r>
            <a:r>
              <a:rPr lang="en-IN" sz="4800" dirty="0" err="1"/>
              <a:t>Pulumi.yaml</a:t>
            </a:r>
            <a:r>
              <a:rPr lang="en-IN" sz="4800" dirty="0"/>
              <a:t> &amp; </a:t>
            </a:r>
            <a:r>
              <a:rPr lang="en-IN" sz="4800" dirty="0" err="1"/>
              <a:t>Pulumi.dev.yaml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BCEC-499F-6A54-FDEB-56D3B295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42361"/>
            <a:ext cx="4420217" cy="511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FA1A5-22F0-D245-E855-E672CF39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211" y="2895525"/>
            <a:ext cx="354379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0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3A08-F084-C942-920C-C8162270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0" y="194106"/>
            <a:ext cx="10058400" cy="1609344"/>
          </a:xfrm>
        </p:spPr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21F70-4F9A-C72A-DB79-DD102DE9C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382363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6498-51F1-D867-1F9F-2089F51A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0" y="1694045"/>
            <a:ext cx="2086266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770E4-C36E-A886-DAC1-94D0E3DE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6" y="2274545"/>
            <a:ext cx="4934639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AC114-A404-ABC3-30ED-6642B539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99" y="3622669"/>
            <a:ext cx="49155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97121-DBE8-41E6-D456-437F37E5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397" y="194106"/>
            <a:ext cx="6373114" cy="3629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AC9F-09BD-98EB-E9B4-972531EDF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703" y="3992671"/>
            <a:ext cx="4782217" cy="328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48906-575C-D3FC-9920-8E6E215A2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20" y="5214482"/>
            <a:ext cx="2648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F48A-3FC3-DB44-4132-CB814AA9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PULUMI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4C8D-F207-DAEC-8627-31A4BAE4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1BBF1-18A4-512A-6367-6E4FC84C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1763670"/>
            <a:ext cx="12192000" cy="44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6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75D1-D9DE-38D8-3790-A262BEE8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B9F9-3B04-5B1C-ECE4-C733AE61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80527-CAB2-F302-8BF6-30A702F7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0" y="0"/>
            <a:ext cx="8442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4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1403-E425-F157-ABDF-9A7A7126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0B3C-D159-DBC9-AEBD-DE760024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47E85-017B-BCF8-3BC0-627348E0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24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F912-9F5F-4193-706B-6E638641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EBD6-0FD3-ADED-0330-8F504817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950-C71E-FD88-FE18-1A827B2B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" y="175758"/>
            <a:ext cx="1045991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87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AC5-A95E-6E1D-5B51-D37E09E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35C-02FA-0AFF-2A61-C9AC9C7C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759" y="2093976"/>
            <a:ext cx="281979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03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A48142-5322-6A21-748F-5B81D6C6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2" y="1830387"/>
            <a:ext cx="6791325" cy="4619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19E09-BC41-ADDC-4276-954085E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State and Backends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833-0CA3-9FBC-0227-88D3266AB838}"/>
              </a:ext>
            </a:extLst>
          </p:cNvPr>
          <p:cNvSpPr txBox="1"/>
          <p:nvPr/>
        </p:nvSpPr>
        <p:spPr>
          <a:xfrm>
            <a:off x="5292358" y="25164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endParaRPr lang="en-IN" sz="1800" b="0" i="0" u="none" strike="noStrike" baseline="0" dirty="0">
              <a:latin typeface="Helvetica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Self-managed backend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on-premise </a:t>
            </a: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 (Enterprise version only)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4E3-9BDB-3D4F-A615-B5F9BDDC4454}"/>
              </a:ext>
            </a:extLst>
          </p:cNvPr>
          <p:cNvSpPr txBox="1"/>
          <p:nvPr/>
        </p:nvSpPr>
        <p:spPr>
          <a:xfrm>
            <a:off x="7260314" y="4615347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A30028"/>
                </a:solidFill>
                <a:latin typeface="Panton-Regular"/>
              </a:rPr>
              <a:t>Resource Providers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5CEB8-E2BD-2E7B-7630-551EF0E6186F}"/>
              </a:ext>
            </a:extLst>
          </p:cNvPr>
          <p:cNvSpPr txBox="1"/>
          <p:nvPr/>
        </p:nvSpPr>
        <p:spPr>
          <a:xfrm>
            <a:off x="3901440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hw</a:t>
            </a:r>
            <a:r>
              <a:rPr lang="en-IN" dirty="0">
                <a:hlinkClick r:id="rId3"/>
              </a:rPr>
              <a:t>/dev/updates/11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79BDC-44AA-1B5C-64E5-4EAB58789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771" y="4140199"/>
            <a:ext cx="1310321" cy="3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28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3A2-6AC9-31B1-775E-79BF2866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484632"/>
            <a:ext cx="10740321" cy="1609344"/>
          </a:xfrm>
        </p:spPr>
        <p:txBody>
          <a:bodyPr/>
          <a:lstStyle/>
          <a:p>
            <a:r>
              <a:rPr lang="en-IN" dirty="0"/>
              <a:t>Automated testing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4A042C-D780-05B1-02D0-0EF6D1E32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3910"/>
              </p:ext>
            </p:extLst>
          </p:nvPr>
        </p:nvGraphicFramePr>
        <p:xfrm>
          <a:off x="278235" y="3662600"/>
          <a:ext cx="11058988" cy="2804160"/>
        </p:xfrm>
        <a:graphic>
          <a:graphicData uri="http://schemas.openxmlformats.org/drawingml/2006/table">
            <a:tbl>
              <a:tblPr/>
              <a:tblGrid>
                <a:gridCol w="2215583">
                  <a:extLst>
                    <a:ext uri="{9D8B030D-6E8A-4147-A177-3AD203B41FA5}">
                      <a16:colId xmlns:a16="http://schemas.microsoft.com/office/drawing/2014/main" val="352084460"/>
                    </a:ext>
                  </a:extLst>
                </a:gridCol>
                <a:gridCol w="3313911">
                  <a:extLst>
                    <a:ext uri="{9D8B030D-6E8A-4147-A177-3AD203B41FA5}">
                      <a16:colId xmlns:a16="http://schemas.microsoft.com/office/drawing/2014/main" val="4163147410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944226593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3515353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hlinkClick r:id="rId2"/>
                        </a:rPr>
                        <a:t>Unit Tests</a:t>
                      </a:r>
                      <a:endParaRPr lang="en-IN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3"/>
                        </a:rPr>
                        <a:t>Property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4"/>
                        </a:rPr>
                        <a:t>Integration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02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Provision real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4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Require the Pulumi CLI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7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Time to execute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Milliseconds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Minutes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13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Same as Pulumi program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Node.js or Python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Any 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57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Validation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 and outputs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External endpoints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90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5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\test\unit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6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\test\props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7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\go\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\test\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intg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395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735102-CD0C-CFDB-269C-2AB57214F78B}"/>
              </a:ext>
            </a:extLst>
          </p:cNvPr>
          <p:cNvSpPr txBox="1"/>
          <p:nvPr/>
        </p:nvSpPr>
        <p:spPr>
          <a:xfrm>
            <a:off x="278235" y="1933640"/>
            <a:ext cx="112979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Similarly, Pulumi provides multiple testing styles for cloud programs: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Unit Tests </a:t>
            </a:r>
            <a:r>
              <a:rPr lang="en-US" altLang="en-US" sz="2000" dirty="0"/>
              <a:t>are fast in-memory tests that mock all external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Property Tests </a:t>
            </a:r>
            <a:r>
              <a:rPr lang="en-US" altLang="en-US" sz="2000" dirty="0"/>
              <a:t>run resource-level assertions while infrastructure is being deployed.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Integration Tests </a:t>
            </a:r>
            <a:r>
              <a:rPr lang="en-US" altLang="en-US" sz="2000" dirty="0"/>
              <a:t>deploy ephemeral infrastructure and run external tests against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The following table summarizes the differences between the three approaches:</a:t>
            </a:r>
          </a:p>
        </p:txBody>
      </p:sp>
    </p:spTree>
    <p:extLst>
      <p:ext uri="{BB962C8B-B14F-4D97-AF65-F5344CB8AC3E}">
        <p14:creationId xmlns:p14="http://schemas.microsoft.com/office/powerpoint/2010/main" val="1934928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9A19-6CD0-7038-364A-57E0E30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marketplace - Pulumi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EF8-6DD4-87C3-9C9A-6DDB109A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/>
              <a:t>There are currently 3 different types of Pulumi Packages: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/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Native Pulumi Provider Package: Use the full features of the Pulumi resource model to create a provider for a new cloud platform. </a:t>
            </a:r>
            <a:br>
              <a:rPr lang="en-US" altLang="en-US" sz="2000" dirty="0"/>
            </a:br>
            <a:r>
              <a:rPr lang="en-US" altLang="en-US" sz="2000" dirty="0"/>
              <a:t>Examples: the Kubernetes, azure-native, and google-native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Bridged Provider Package: Take an existing resource provider from another supported ecosystem (like a Terraform provider), and bridge it to be exposed as a Pulumi Package. </a:t>
            </a:r>
            <a:br>
              <a:rPr lang="en-US" altLang="en-US" sz="2000" dirty="0"/>
            </a:br>
            <a:r>
              <a:rPr lang="en-US" altLang="en-US" sz="2000" dirty="0"/>
              <a:t>Examples: the </a:t>
            </a:r>
            <a:r>
              <a:rPr lang="en-US" altLang="en-US" sz="2000" dirty="0" err="1"/>
              <a:t>aws</a:t>
            </a:r>
            <a:r>
              <a:rPr lang="en-US" altLang="en-US" sz="2000" dirty="0"/>
              <a:t>, </a:t>
            </a:r>
            <a:r>
              <a:rPr lang="en-US" altLang="en-US" sz="2000" dirty="0" err="1"/>
              <a:t>tls</a:t>
            </a:r>
            <a:r>
              <a:rPr lang="en-US" altLang="en-US" sz="2000" dirty="0"/>
              <a:t>, and Cloudflare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Component Package: Write a Pulumi Component in your language of choice and expose it to users in all Pulumi languages. </a:t>
            </a:r>
            <a:br>
              <a:rPr lang="en-US" altLang="en-US" sz="2000" dirty="0"/>
            </a:br>
            <a:r>
              <a:rPr lang="en-US" altLang="en-US" sz="2000" dirty="0"/>
              <a:t>Example: the </a:t>
            </a:r>
            <a:r>
              <a:rPr lang="en-US" altLang="en-US" sz="2000" dirty="0" err="1"/>
              <a:t>eks</a:t>
            </a:r>
            <a:r>
              <a:rPr lang="en-US" altLang="en-US" sz="2000" dirty="0"/>
              <a:t> package.</a:t>
            </a:r>
          </a:p>
          <a:p>
            <a:r>
              <a:rPr lang="en-IN" dirty="0"/>
              <a:t>Providers</a:t>
            </a:r>
          </a:p>
          <a:p>
            <a:r>
              <a:rPr lang="en-IN" dirty="0"/>
              <a:t>Native Providers</a:t>
            </a:r>
          </a:p>
          <a:p>
            <a:r>
              <a:rPr lang="en-IN" dirty="0"/>
              <a:t>Resource Providers</a:t>
            </a:r>
          </a:p>
          <a:p>
            <a:r>
              <a:rPr lang="en-IN" dirty="0"/>
              <a:t>Component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/docs/guides/pulumi-packages/how-to-author/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4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12E-6F6E-1FA0-4C05-06CDA681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054350" indent="-3054350"/>
            <a:r>
              <a:rPr lang="en-IN" dirty="0"/>
              <a:t>&lt;Lc/</a:t>
            </a:r>
            <a:r>
              <a:rPr lang="en-IN" dirty="0" err="1"/>
              <a:t>nc</a:t>
            </a:r>
            <a:r>
              <a:rPr lang="en-IN" dirty="0"/>
              <a:t>&gt; - LOW CODE/NO CODE </a:t>
            </a:r>
            <a:r>
              <a:rPr lang="en-IN" dirty="0" err="1"/>
              <a:t>Devops</a:t>
            </a:r>
            <a:br>
              <a:rPr lang="en-IN" dirty="0"/>
            </a:br>
            <a:r>
              <a:rPr lang="en-IN" sz="2400" dirty="0"/>
              <a:t>to Everything as CODE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618265-EB56-DCB9-04E7-2B2A5A566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107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raphic representation of the steps listed above">
            <a:extLst>
              <a:ext uri="{FF2B5EF4-FFF2-40B4-BE49-F238E27FC236}">
                <a16:creationId xmlns:a16="http://schemas.microsoft.com/office/drawing/2014/main" id="{8D1B242D-D93B-1397-8D74-8CCE154C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3" y="514078"/>
            <a:ext cx="995362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76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25F9-AC24-D5FF-D0CF-0DE39967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AWS </a:t>
            </a:r>
            <a:r>
              <a:rPr lang="en-IN" dirty="0" err="1"/>
              <a:t>S3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31BE-4444-DD96-CAE6-310B52891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5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78F2-8CC2-41B1-928C-26158D82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gcp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AB35-9465-E665-5F93-B7532304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531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930-F2D9-E4D6-7873-086066BA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Azure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D9B7-DC34-FFC5-2019-D642661A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G:\</a:t>
            </a:r>
            <a:r>
              <a:rPr lang="fr-FR" dirty="0" err="1">
                <a:hlinkClick r:id="rId2"/>
              </a:rPr>
              <a:t>DWork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osource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cloudc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devops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pulumi</a:t>
            </a:r>
            <a:r>
              <a:rPr lang="fr-FR" dirty="0">
                <a:hlinkClick r:id="rId2"/>
              </a:rPr>
              <a:t>\java\azure\</a:t>
            </a:r>
            <a:r>
              <a:rPr lang="fr-FR" dirty="0" err="1">
                <a:hlinkClick r:id="rId2"/>
              </a:rPr>
              <a:t>hw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874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35BD-C952-E7C1-A7CD-43B99F95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4502-8759-45F5-07E9-A5A62790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474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9532-A52D-7992-9AEC-B0F53E8E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GCP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A5ED-568D-C726-4D16-A63F8443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289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664D-B53C-140F-3999-DA7806FE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FA8A-B9A4-122F-5EC2-6A22C5B0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96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DB5E-50F8-4448-F91C-BAC702A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2D7B-1003-DD7D-4ABE-CF86991D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17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843D-643C-37AC-A7B0-799FE3DE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6C60-99C6-3B2B-924F-EF577B35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20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64C-10BE-A1BC-C390-1D06C12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665C-2824-FE25-3060-E148436D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1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3CCB-3596-BF96-813B-BFB91CDB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infrastructure - </a:t>
            </a:r>
            <a:r>
              <a:rPr lang="en-IN" sz="4400" dirty="0" err="1"/>
              <a:t>hARDWARE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65F6-ECBE-FF5E-9DAF-F7A7D06C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Machine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130FB7-D27B-C46D-DEAC-4B68A316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830068"/>
            <a:ext cx="55816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94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4EF4-B0FC-F021-AF56-5803658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Inputs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E8E8-12A8-AD30-1E3A-E6324EE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09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E34-5B8B-3BF2-959D-B61FE496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3E55-9C4E-C90F-E5F0-83AB407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94D9-6018-0AC1-D543-C6A81985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08" y="2652259"/>
            <a:ext cx="276263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4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39B-D000-2571-BD07-7E81A8E6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Secrets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F117E-4EB0-921E-8B59-57D3D45C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2" y="1927265"/>
            <a:ext cx="3210373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8F1EE-60B4-1BF7-7FBC-D40E34A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79" y="2636371"/>
            <a:ext cx="54014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16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ADF1-A2C2-2546-8219-BBC5F7C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Assets and Archives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13B62-85A0-12DE-8948-D59F352F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48" y="2093976"/>
            <a:ext cx="5688858" cy="4051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A2482-4D00-AD73-F4B2-AF202FD8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7" y="2009290"/>
            <a:ext cx="5725324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E969-96C8-0837-551E-C2DD701C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2" y="5172476"/>
            <a:ext cx="341995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7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E81-EA4E-C0AB-F7C4-54F32D2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In-line code -Function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D8-013F-93A9-F7BF-F8B3C136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91B5-843A-9DA4-6E75-7F2CEE95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80" y="2648558"/>
            <a:ext cx="497274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9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6F1-A4CC-7B5A-364C-62824A2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13BC-0DEC-1915-DB9E-CF9E049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052D-0D2B-A363-FB2E-EFFC0E03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85" y="2278597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Cloud skills are code skills</a:t>
            </a:r>
          </a:p>
        </p:txBody>
      </p:sp>
    </p:spTree>
    <p:extLst>
      <p:ext uri="{BB962C8B-B14F-4D97-AF65-F5344CB8AC3E}">
        <p14:creationId xmlns:p14="http://schemas.microsoft.com/office/powerpoint/2010/main" val="3604972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577B-FA4B-5D90-73F1-710E398A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54ED-2400-C20E-A9DA-B3134A0D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4D67D-EA76-88FF-858D-7CD0A185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5" y="1218891"/>
            <a:ext cx="615400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96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54B1-2AF4-50FF-E1BC-660EDC5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20A6-81D8-CC1B-8337-05E15CD6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nton-Regular"/>
              </a:rPr>
              <a:t>the state of the machine drifts from the baseline due to </a:t>
            </a:r>
            <a:r>
              <a:rPr lang="en-IN" sz="1800" b="0" i="0" u="none" strike="noStrike" baseline="0" dirty="0">
                <a:latin typeface="Panton-Regular"/>
              </a:rPr>
              <a:t>manual changes and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01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EA81-93C5-A96D-493E-BCFB135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1A73-F0FC-34BC-01DB-9BA65530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anton-Regular"/>
              </a:rPr>
              <a:t>A Stack defines the State</a:t>
            </a:r>
          </a:p>
          <a:p>
            <a:r>
              <a:rPr lang="en-IN" b="0" i="0" dirty="0">
                <a:solidFill>
                  <a:srgbClr val="2F3032"/>
                </a:solidFill>
                <a:effectLst/>
                <a:latin typeface="Inter"/>
              </a:rPr>
              <a:t> micro-stacks.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2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5B38E2-6D88-80B7-F6F9-179799FC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09" y="2168166"/>
            <a:ext cx="5829300" cy="37858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44AC2E1-B53D-B261-096D-A6D4DE38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infrastructure –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07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B6DAB608-5C41-BABB-35D4-BD041B6598D0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B3353-BE98-46DB-F99C-AF02F3B6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29" y="1582293"/>
            <a:ext cx="4981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1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FCEE-0580-9F17-9513-B6F422C3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-Infrastructure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A643-78BA-1225-C12C-774F0D82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F3032"/>
                </a:solidFill>
                <a:effectLst/>
              </a:rPr>
              <a:t>Software coding practices made for the cloud</a:t>
            </a:r>
          </a:p>
          <a:p>
            <a:r>
              <a:rPr lang="en-US" b="0" i="0" dirty="0">
                <a:effectLst/>
              </a:rPr>
              <a:t>Apply standard software engineering practices and tools uniformly across infrastructure, development, and compliance teams to tame the complexity of delivering and managing modern cloud deployed solutions.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45EAF-BDF3-7C37-F049-4676B296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79" y="3714162"/>
            <a:ext cx="4392311" cy="2852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7B415-9F88-D8B0-B722-68CB3230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64" y="3766830"/>
            <a:ext cx="4099867" cy="2602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8D7CBD-8B0F-73B0-BEB3-414CBCE1A5E8}"/>
              </a:ext>
            </a:extLst>
          </p:cNvPr>
          <p:cNvSpPr txBox="1"/>
          <p:nvPr/>
        </p:nvSpPr>
        <p:spPr>
          <a:xfrm>
            <a:off x="1063752" y="1174779"/>
            <a:ext cx="402199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6F584-6979-C86F-E3AE-12DEC78FD8E9}"/>
              </a:ext>
            </a:extLst>
          </p:cNvPr>
          <p:cNvSpPr txBox="1"/>
          <p:nvPr/>
        </p:nvSpPr>
        <p:spPr>
          <a:xfrm>
            <a:off x="6582421" y="1247083"/>
            <a:ext cx="463184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pic>
        <p:nvPicPr>
          <p:cNvPr id="2058" name="Picture 10" descr="9 Places You Can Learn How to Code (for Free) | Inc.com">
            <a:extLst>
              <a:ext uri="{FF2B5EF4-FFF2-40B4-BE49-F238E27FC236}">
                <a16:creationId xmlns:a16="http://schemas.microsoft.com/office/drawing/2014/main" id="{7F7D2CBE-DBC7-F8FD-F044-FF0DAA8E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308" y="37467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3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430-75CC-94E1-C90A-C2E1A948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Procurement/provisioning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096-6DD9-68D0-209B-C5BBCB96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10 – </a:t>
            </a:r>
            <a:r>
              <a:rPr lang="en-IN" dirty="0" err="1"/>
              <a:t>I9</a:t>
            </a:r>
            <a:r>
              <a:rPr lang="en-IN" dirty="0"/>
              <a:t> Machines</a:t>
            </a:r>
          </a:p>
          <a:p>
            <a:r>
              <a:rPr lang="en-IN" dirty="0"/>
              <a:t>128 GB ROM</a:t>
            </a:r>
          </a:p>
          <a:p>
            <a:r>
              <a:rPr lang="en-IN" dirty="0"/>
              <a:t>4 TB HDD</a:t>
            </a:r>
          </a:p>
          <a:p>
            <a:r>
              <a:rPr lang="en-IN" dirty="0"/>
              <a:t>2 GPU</a:t>
            </a:r>
          </a:p>
          <a:p>
            <a:r>
              <a:rPr lang="en-IN" dirty="0"/>
              <a:t>FTTH with speed 1 </a:t>
            </a:r>
            <a:r>
              <a:rPr lang="en-IN" dirty="0" err="1"/>
              <a:t>gbps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A6B6-2D50-D382-1BCE-FE97BC37B50D}"/>
              </a:ext>
            </a:extLst>
          </p:cNvPr>
          <p:cNvSpPr txBox="1"/>
          <p:nvPr/>
        </p:nvSpPr>
        <p:spPr>
          <a:xfrm>
            <a:off x="7514312" y="4764025"/>
            <a:ext cx="411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Virtual Machines – </a:t>
            </a:r>
            <a:r>
              <a:rPr lang="en-IN" dirty="0" err="1"/>
              <a:t>VMs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Docker Containers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Serverless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1D101-802D-102B-D364-BFA94E254300}"/>
              </a:ext>
            </a:extLst>
          </p:cNvPr>
          <p:cNvSpPr txBox="1"/>
          <p:nvPr/>
        </p:nvSpPr>
        <p:spPr>
          <a:xfrm>
            <a:off x="3488248" y="4902524"/>
            <a:ext cx="27705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Hosting Providers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Centres</a:t>
            </a:r>
          </a:p>
        </p:txBody>
      </p:sp>
    </p:spTree>
    <p:extLst>
      <p:ext uri="{BB962C8B-B14F-4D97-AF65-F5344CB8AC3E}">
        <p14:creationId xmlns:p14="http://schemas.microsoft.com/office/powerpoint/2010/main" val="11246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144E0-A16B-D3B6-D159-7C3E13D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3" y="0"/>
            <a:ext cx="901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6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315</TotalTime>
  <Words>824</Words>
  <Application>Microsoft Office PowerPoint</Application>
  <PresentationFormat>Widescreen</PresentationFormat>
  <Paragraphs>143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Gilroy</vt:lpstr>
      <vt:lpstr>Helvetica</vt:lpstr>
      <vt:lpstr>Inter</vt:lpstr>
      <vt:lpstr>Linux Libertine</vt:lpstr>
      <vt:lpstr>Panton-Regular</vt:lpstr>
      <vt:lpstr>Rockwell</vt:lpstr>
      <vt:lpstr>Rockwell Condensed</vt:lpstr>
      <vt:lpstr>ui-monospace</vt:lpstr>
      <vt:lpstr>Wingdings</vt:lpstr>
      <vt:lpstr>Wood Type</vt:lpstr>
      <vt:lpstr>Modern  Infrastructure as CODE Cloud Engineering </vt:lpstr>
      <vt:lpstr>Hype driven development</vt:lpstr>
      <vt:lpstr>&lt;Lc/nc&gt; - LOW CODE/NO CODE Devops to Everything as CODE</vt:lpstr>
      <vt:lpstr>infrastructure - hARDWARE</vt:lpstr>
      <vt:lpstr>infrastructure – OPERATIONS</vt:lpstr>
      <vt:lpstr>PowerPoint Presentation</vt:lpstr>
      <vt:lpstr>IaC -Infrastructure as Code</vt:lpstr>
      <vt:lpstr>Procurement/provisioning</vt:lpstr>
      <vt:lpstr>PowerPoint Presentation</vt:lpstr>
      <vt:lpstr>PowerPoint Presentation</vt:lpstr>
      <vt:lpstr>Configuration/software Install</vt:lpstr>
      <vt:lpstr>CaC - Configuration as Code</vt:lpstr>
      <vt:lpstr>CCA - Continuous Configuration Automation</vt:lpstr>
      <vt:lpstr>PowerPoint Presentation</vt:lpstr>
      <vt:lpstr>PowerPoint Presentation</vt:lpstr>
      <vt:lpstr>Era of MULTI CLOUD &amp; Multi language IaC - pulumi</vt:lpstr>
      <vt:lpstr>Getting started - concepts</vt:lpstr>
      <vt:lpstr>CODESHOP</vt:lpstr>
      <vt:lpstr>How Pulumi works</vt:lpstr>
      <vt:lpstr>Project - Pulumi.yaml &amp; Pulumi.dev.yaml</vt:lpstr>
      <vt:lpstr>stack</vt:lpstr>
      <vt:lpstr>PULUMI Service</vt:lpstr>
      <vt:lpstr>PowerPoint Presentation</vt:lpstr>
      <vt:lpstr>PowerPoint Presentation</vt:lpstr>
      <vt:lpstr>PowerPoint Presentation</vt:lpstr>
      <vt:lpstr>Logging</vt:lpstr>
      <vt:lpstr>State and Backends</vt:lpstr>
      <vt:lpstr>Automated testing</vt:lpstr>
      <vt:lpstr>marketplace - Pulumi Registry</vt:lpstr>
      <vt:lpstr>PowerPoint Presentation</vt:lpstr>
      <vt:lpstr>Example AWS S3 </vt:lpstr>
      <vt:lpstr>Example gcp bucket</vt:lpstr>
      <vt:lpstr>Example Azure storage</vt:lpstr>
      <vt:lpstr>Example aws k8s</vt:lpstr>
      <vt:lpstr>EXAMPLE GCP K8S</vt:lpstr>
      <vt:lpstr>PowerPoint Presentation</vt:lpstr>
      <vt:lpstr>PowerPoint Presentation</vt:lpstr>
      <vt:lpstr>PowerPoint Presentation</vt:lpstr>
      <vt:lpstr>Resources</vt:lpstr>
      <vt:lpstr>Inputs and Outputs</vt:lpstr>
      <vt:lpstr>Configuration</vt:lpstr>
      <vt:lpstr>Secrets</vt:lpstr>
      <vt:lpstr>Assets and Archives</vt:lpstr>
      <vt:lpstr>In-line code -Function Serialization</vt:lpstr>
      <vt:lpstr>Creating Docker images</vt:lpstr>
      <vt:lpstr>Cloud skills are code skills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13069</dc:creator>
  <cp:lastModifiedBy>13069</cp:lastModifiedBy>
  <cp:revision>90</cp:revision>
  <dcterms:created xsi:type="dcterms:W3CDTF">2022-08-19T04:49:52Z</dcterms:created>
  <dcterms:modified xsi:type="dcterms:W3CDTF">2022-08-25T10:06:36Z</dcterms:modified>
</cp:coreProperties>
</file>