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91" r:id="rId5"/>
    <p:sldId id="292" r:id="rId6"/>
    <p:sldId id="293" r:id="rId7"/>
    <p:sldId id="260" r:id="rId8"/>
    <p:sldId id="267" r:id="rId9"/>
    <p:sldId id="271" r:id="rId10"/>
    <p:sldId id="272" r:id="rId11"/>
    <p:sldId id="270" r:id="rId12"/>
    <p:sldId id="261" r:id="rId13"/>
    <p:sldId id="257" r:id="rId14"/>
    <p:sldId id="266" r:id="rId15"/>
    <p:sldId id="294" r:id="rId16"/>
    <p:sldId id="275" r:id="rId17"/>
    <p:sldId id="258" r:id="rId18"/>
    <p:sldId id="295" r:id="rId19"/>
    <p:sldId id="259" r:id="rId20"/>
    <p:sldId id="278" r:id="rId21"/>
    <p:sldId id="279" r:id="rId22"/>
    <p:sldId id="290" r:id="rId23"/>
    <p:sldId id="296" r:id="rId24"/>
    <p:sldId id="297" r:id="rId25"/>
    <p:sldId id="298" r:id="rId26"/>
    <p:sldId id="286" r:id="rId27"/>
    <p:sldId id="264" r:id="rId28"/>
    <p:sldId id="273" r:id="rId29"/>
    <p:sldId id="276" r:id="rId30"/>
    <p:sldId id="287" r:id="rId31"/>
    <p:sldId id="299" r:id="rId32"/>
    <p:sldId id="300" r:id="rId33"/>
    <p:sldId id="301" r:id="rId34"/>
    <p:sldId id="302" r:id="rId35"/>
    <p:sldId id="305" r:id="rId36"/>
    <p:sldId id="306" r:id="rId37"/>
    <p:sldId id="303" r:id="rId38"/>
    <p:sldId id="304" r:id="rId39"/>
    <p:sldId id="280" r:id="rId40"/>
    <p:sldId id="281" r:id="rId41"/>
    <p:sldId id="282" r:id="rId42"/>
    <p:sldId id="283" r:id="rId43"/>
    <p:sldId id="284" r:id="rId44"/>
    <p:sldId id="285" r:id="rId45"/>
    <p:sldId id="274" r:id="rId46"/>
    <p:sldId id="288" r:id="rId47"/>
    <p:sldId id="289" r:id="rId48"/>
    <p:sldId id="269" r:id="rId49"/>
    <p:sldId id="26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docs/guides/testing/property-testing/" TargetMode="External"/><Relationship Id="rId7" Type="http://schemas.openxmlformats.org/officeDocument/2006/relationships/hyperlink" Target="https://github.com/nagkumar/pulumi/tree/main/go/aws/test/intg" TargetMode="External"/><Relationship Id="rId2" Type="http://schemas.openxmlformats.org/officeDocument/2006/relationships/hyperlink" Target="https://www.pulumi.com/docs/guides/testing/un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gkumar/pulumi/tree/main/ts/aws/test/props" TargetMode="External"/><Relationship Id="rId5" Type="http://schemas.openxmlformats.org/officeDocument/2006/relationships/hyperlink" Target="https://github.com/nagkumar/pulumi/tree/main/ts/aws/test/unit" TargetMode="External"/><Relationship Id="rId4" Type="http://schemas.openxmlformats.org/officeDocument/2006/relationships/hyperlink" Target="https://www.pulumi.com/docs/guides/testing/integration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78975" y="4840414"/>
            <a:ext cx="5248861" cy="1185041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Raja Nagendra Kumar </a:t>
            </a:r>
            <a:r>
              <a:rPr lang="en-IN" dirty="0"/>
              <a:t>&amp;  </a:t>
            </a:r>
            <a:r>
              <a:rPr lang="en-IN" dirty="0">
                <a:solidFill>
                  <a:srgbClr val="00B050"/>
                </a:solidFill>
              </a:rPr>
              <a:t>Naimeesh R</a:t>
            </a:r>
            <a:br>
              <a:rPr lang="en-IN" dirty="0"/>
            </a:br>
            <a:r>
              <a:rPr lang="en-IN" dirty="0"/>
              <a:t>+91-9886723872, </a:t>
            </a:r>
            <a:r>
              <a:rPr lang="en-IN" dirty="0" err="1">
                <a:hlinkClick r:id="rId2"/>
              </a:rPr>
              <a:t>inquiry@tejasoft.com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Configuration/software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OS</a:t>
            </a:r>
          </a:p>
          <a:p>
            <a:r>
              <a:rPr lang="en-IN" dirty="0"/>
              <a:t>JDK, PYTHON, GO, NodeJS, </a:t>
            </a:r>
            <a:r>
              <a:rPr lang="en-IN" dirty="0" err="1"/>
              <a:t>NGNIX</a:t>
            </a:r>
            <a:r>
              <a:rPr lang="en-IN" dirty="0"/>
              <a:t>, Apache HTTPD, Database – SQL, </a:t>
            </a:r>
            <a:r>
              <a:rPr lang="en-IN" dirty="0" err="1"/>
              <a:t>NoSQLs</a:t>
            </a:r>
            <a:endParaRPr lang="en-IN" dirty="0"/>
          </a:p>
          <a:p>
            <a:r>
              <a:rPr lang="en-IN" dirty="0"/>
              <a:t>Clustering of Machines – accept more load or failure over tolerance</a:t>
            </a:r>
          </a:p>
          <a:p>
            <a:r>
              <a:rPr lang="en-IN" dirty="0"/>
              <a:t>Can Only connect to </a:t>
            </a:r>
            <a:r>
              <a:rPr lang="en-IN" dirty="0" err="1"/>
              <a:t>xyz</a:t>
            </a:r>
            <a:r>
              <a:rPr lang="en-IN" dirty="0"/>
              <a:t> machines</a:t>
            </a:r>
          </a:p>
          <a:p>
            <a:r>
              <a:rPr lang="en-IN" dirty="0"/>
              <a:t>CPU Temperate Notifications</a:t>
            </a:r>
          </a:p>
          <a:p>
            <a:r>
              <a:rPr lang="en-IN" dirty="0"/>
              <a:t>File Ports to be Open</a:t>
            </a:r>
          </a:p>
          <a:p>
            <a:r>
              <a:rPr lang="en-IN" dirty="0"/>
              <a:t>Allow only XYZ remote users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Archival of Disk Images</a:t>
            </a:r>
          </a:p>
          <a:p>
            <a:r>
              <a:rPr lang="en-IN" dirty="0"/>
              <a:t>Shell Scripts, Make, ANT, Maven, Gradle, Bazel (limited verstions)</a:t>
            </a:r>
          </a:p>
          <a:p>
            <a:r>
              <a:rPr lang="en-IN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9FFCD-C0D2-C109-73C4-6F42E324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77" y="277870"/>
            <a:ext cx="7098604" cy="4408965"/>
          </a:xfrm>
          <a:prstGeom prst="rect">
            <a:avLst/>
          </a:prstGeom>
        </p:spPr>
      </p:pic>
      <p:pic>
        <p:nvPicPr>
          <p:cNvPr id="5122" name="Picture 2" descr="Google Cloud Platform Blog: SaltStack for Google Compute Engine">
            <a:extLst>
              <a:ext uri="{FF2B5EF4-FFF2-40B4-BE49-F238E27FC236}">
                <a16:creationId xmlns:a16="http://schemas.microsoft.com/office/drawing/2014/main" id="{E2424DD6-E44E-24FC-9479-840C209C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48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sible Tutorial for Beginners: Playbook, Commands &amp; Example">
            <a:extLst>
              <a:ext uri="{FF2B5EF4-FFF2-40B4-BE49-F238E27FC236}">
                <a16:creationId xmlns:a16="http://schemas.microsoft.com/office/drawing/2014/main" id="{8F04D9D7-B6F6-FD06-95F2-04AD897A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09" y="-52665"/>
            <a:ext cx="73342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complete beginner's guide to Chef and infrastructure as code">
            <a:extLst>
              <a:ext uri="{FF2B5EF4-FFF2-40B4-BE49-F238E27FC236}">
                <a16:creationId xmlns:a16="http://schemas.microsoft.com/office/drawing/2014/main" id="{66041258-72ED-8F14-32F9-E68D9A4F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09" y="1200223"/>
            <a:ext cx="4544818" cy="30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Your Infrastructure as Code 🌩 CloudFormation vs Terraform? | by Nathan  Malishev | Level Up Coding">
            <a:extLst>
              <a:ext uri="{FF2B5EF4-FFF2-40B4-BE49-F238E27FC236}">
                <a16:creationId xmlns:a16="http://schemas.microsoft.com/office/drawing/2014/main" id="{0E391E9F-CBE3-8D58-C724-8E52F7BA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" y="2496085"/>
            <a:ext cx="4114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3 tips for great AWS CloudFormation templates | by Jon Vogel | Medium">
            <a:extLst>
              <a:ext uri="{FF2B5EF4-FFF2-40B4-BE49-F238E27FC236}">
                <a16:creationId xmlns:a16="http://schemas.microsoft.com/office/drawing/2014/main" id="{7F521589-23A3-C711-97F3-9DD65496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10" y="1428750"/>
            <a:ext cx="68103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loudy Days : AWS AZURE GCP - Home | Facebook">
            <a:extLst>
              <a:ext uri="{FF2B5EF4-FFF2-40B4-BE49-F238E27FC236}">
                <a16:creationId xmlns:a16="http://schemas.microsoft.com/office/drawing/2014/main" id="{BFFE988D-C000-D739-2664-BF2D4022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3" y="1693779"/>
            <a:ext cx="4119418" cy="293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Era of MULTI CLOUD &amp; Multi language </a:t>
            </a:r>
            <a:r>
              <a:rPr lang="en-IN" sz="4000" dirty="0" err="1"/>
              <a:t>I</a:t>
            </a:r>
            <a:r>
              <a:rPr lang="en-IN" sz="4000" cap="none" dirty="0" err="1"/>
              <a:t>a</a:t>
            </a:r>
            <a:r>
              <a:rPr lang="en-IN" sz="4000" dirty="0" err="1"/>
              <a:t>C</a:t>
            </a:r>
            <a:r>
              <a:rPr lang="en-IN" sz="4000" dirty="0"/>
              <a:t> - pulumi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64" y="1874613"/>
            <a:ext cx="5133864" cy="3102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F1826-6AE6-9EB0-29DE-CDD7EA3B7568}"/>
              </a:ext>
            </a:extLst>
          </p:cNvPr>
          <p:cNvSpPr txBox="1"/>
          <p:nvPr/>
        </p:nvSpPr>
        <p:spPr>
          <a:xfrm>
            <a:off x="0" y="4518898"/>
            <a:ext cx="12237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Aws API are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 API - Used by Terraform provider, this terraform driver is used by Pulumi internally AWS Classic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REST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Cloud 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CDK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CCA</a:t>
            </a:r>
            <a:r>
              <a:rPr lang="en-US" sz="1600" dirty="0"/>
              <a:t> - Cloud Control API - AWS Native Provider uses this, fast, however functionality is limited as AWS </a:t>
            </a:r>
            <a:r>
              <a:rPr lang="en-US" sz="1600" dirty="0" err="1"/>
              <a:t>cca</a:t>
            </a:r>
            <a:r>
              <a:rPr lang="en-US" sz="1600" dirty="0"/>
              <a:t> are not complete by </a:t>
            </a:r>
            <a:r>
              <a:rPr lang="en-US" sz="1600" dirty="0" err="1"/>
              <a:t>aws</a:t>
            </a:r>
            <a:r>
              <a:rPr lang="en-US" sz="1600" dirty="0"/>
              <a:t> itself – Native Drivers depend on this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PULUMI</a:t>
            </a:r>
          </a:p>
        </p:txBody>
      </p:sp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&amp;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E63-A818-1C04-0CA0-088A824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CODESHOP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C604-FA6B-8014-051A-4503D71F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github.com</a:t>
            </a:r>
            <a:r>
              <a:rPr lang="en-IN" dirty="0">
                <a:hlinkClick r:id="rId2"/>
              </a:rPr>
              <a:t>/nagkumar/pulumi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66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pulumi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stack </a:t>
            </a:r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init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dev</a:t>
            </a: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Project - </a:t>
            </a:r>
            <a:r>
              <a:rPr lang="en-IN" sz="4800" dirty="0" err="1"/>
              <a:t>Pulumi.yaml</a:t>
            </a:r>
            <a:r>
              <a:rPr lang="en-IN" sz="4800" dirty="0"/>
              <a:t> &amp; </a:t>
            </a:r>
            <a:r>
              <a:rPr lang="en-IN" sz="4800" dirty="0" err="1"/>
              <a:t>Pulumi.dev.yaml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FA1A5-22F0-D245-E855-E672CF39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211" y="2895525"/>
            <a:ext cx="35437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0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0" y="194106"/>
            <a:ext cx="10058400" cy="1609344"/>
          </a:xfrm>
        </p:spPr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0" y="1694045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6" y="2274545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99" y="3622669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703" y="3992671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20" y="5214482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F48A-3FC3-DB44-4132-CB814AA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PULUMI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4C8D-F207-DAEC-8627-31A4BA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1BBF1-18A4-512A-6367-6E4FC84C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763670"/>
            <a:ext cx="12192000" cy="44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6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75D1-D9DE-38D8-3790-A262BEE8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9F9-3B04-5B1C-ECE4-C733AE61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80527-CAB2-F302-8BF6-30A702F7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0" y="0"/>
            <a:ext cx="844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4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1403-E425-F157-ABDF-9A7A712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0B3C-D159-DBC9-AEBD-DE760024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7E85-017B-BCF8-3BC0-627348E0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2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F912-9F5F-4193-706B-6E63864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EBD6-0FD3-ADED-0330-8F504817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950-C71E-FD88-FE18-1A827B2B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" y="175758"/>
            <a:ext cx="1045991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59" y="2093976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3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A48142-5322-6A21-748F-5B81D6C6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2" y="1830387"/>
            <a:ext cx="6791325" cy="461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5292358" y="25164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7260314" y="4615347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79BDC-44AA-1B5C-64E5-4EAB58789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771" y="4140199"/>
            <a:ext cx="1310321" cy="3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484632"/>
            <a:ext cx="10740321" cy="1609344"/>
          </a:xfrm>
        </p:spPr>
        <p:txBody>
          <a:bodyPr/>
          <a:lstStyle/>
          <a:p>
            <a:r>
              <a:rPr lang="en-IN" dirty="0"/>
              <a:t>Automated 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042C-D780-05B1-02D0-0EF6D1E3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3910"/>
              </p:ext>
            </p:extLst>
          </p:nvPr>
        </p:nvGraphicFramePr>
        <p:xfrm>
          <a:off x="278235" y="3662600"/>
          <a:ext cx="11058988" cy="2804160"/>
        </p:xfrm>
        <a:graphic>
          <a:graphicData uri="http://schemas.openxmlformats.org/drawingml/2006/table">
            <a:tbl>
              <a:tblPr/>
              <a:tblGrid>
                <a:gridCol w="2215583">
                  <a:extLst>
                    <a:ext uri="{9D8B030D-6E8A-4147-A177-3AD203B41FA5}">
                      <a16:colId xmlns:a16="http://schemas.microsoft.com/office/drawing/2014/main" val="352084460"/>
                    </a:ext>
                  </a:extLst>
                </a:gridCol>
                <a:gridCol w="3313911">
                  <a:extLst>
                    <a:ext uri="{9D8B030D-6E8A-4147-A177-3AD203B41FA5}">
                      <a16:colId xmlns:a16="http://schemas.microsoft.com/office/drawing/2014/main" val="4163147410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944226593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351535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hlinkClick r:id="rId2"/>
                        </a:rPr>
                        <a:t>Unit Tests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3"/>
                        </a:rPr>
                        <a:t>Property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4"/>
                        </a:rPr>
                        <a:t>Integration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Provision real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Require the Pulumi CLI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Time to execute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Pulumi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Node.js or 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Any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Validation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 and outputs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External endpoints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0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5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\test\unit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6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\test\props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7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\go\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\test\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intg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395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735102-CD0C-CFDB-269C-2AB57214F78B}"/>
              </a:ext>
            </a:extLst>
          </p:cNvPr>
          <p:cNvSpPr txBox="1"/>
          <p:nvPr/>
        </p:nvSpPr>
        <p:spPr>
          <a:xfrm>
            <a:off x="278235" y="1933640"/>
            <a:ext cx="112979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Similarly, Pulumi provides multiple testing styles for cloud programs: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Unit Tests </a:t>
            </a:r>
            <a:r>
              <a:rPr lang="en-US" altLang="en-US" sz="2000" dirty="0"/>
              <a:t>are fast in-memory tests that mock all external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Property Tests </a:t>
            </a:r>
            <a:r>
              <a:rPr lang="en-US" altLang="en-US" sz="2000" dirty="0"/>
              <a:t>run resource-level assertions while infrastructure is being deployed.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Integration Tests </a:t>
            </a:r>
            <a:r>
              <a:rPr lang="en-US" altLang="en-US" sz="2000" dirty="0"/>
              <a:t>deploy ephemeral infrastructure and run external tests against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The following table summarizes the differences between the three approaches:</a:t>
            </a:r>
          </a:p>
        </p:txBody>
      </p:sp>
    </p:spTree>
    <p:extLst>
      <p:ext uri="{BB962C8B-B14F-4D97-AF65-F5344CB8AC3E}">
        <p14:creationId xmlns:p14="http://schemas.microsoft.com/office/powerpoint/2010/main" val="193492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marketplace - 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/>
              <a:t>There are currently 3 different types of Pulumi Packages: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Native Pulumi Provider Package: Use the full features of the Pulumi resource model to create a provider for a new cloud platform. </a:t>
            </a:r>
            <a:br>
              <a:rPr lang="en-US" altLang="en-US" sz="2000" dirty="0"/>
            </a:br>
            <a:r>
              <a:rPr lang="en-US" altLang="en-US" sz="2000" dirty="0"/>
              <a:t>Examples: the Kubernetes, azure-native, and google-native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Bridged Provider Package: Take an existing resource provider from another supported ecosystem (like a Terraform provider), and bridge it to be exposed as a Pulumi Package. </a:t>
            </a:r>
            <a:br>
              <a:rPr lang="en-US" altLang="en-US" sz="2000" dirty="0"/>
            </a:br>
            <a:r>
              <a:rPr lang="en-US" altLang="en-US" sz="2000" dirty="0"/>
              <a:t>Examples: the </a:t>
            </a:r>
            <a:r>
              <a:rPr lang="en-US" altLang="en-US" sz="2000" dirty="0" err="1"/>
              <a:t>aws</a:t>
            </a:r>
            <a:r>
              <a:rPr lang="en-US" altLang="en-US" sz="2000" dirty="0"/>
              <a:t>, </a:t>
            </a:r>
            <a:r>
              <a:rPr lang="en-US" altLang="en-US" sz="2000" dirty="0" err="1"/>
              <a:t>tls</a:t>
            </a:r>
            <a:r>
              <a:rPr lang="en-US" altLang="en-US" sz="2000" dirty="0"/>
              <a:t>, and Cloudflare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Component Package: Write a Pulumi Component in your language of choice and expose it to users in all Pulumi languages. </a:t>
            </a:r>
            <a:br>
              <a:rPr lang="en-US" altLang="en-US" sz="2000" dirty="0"/>
            </a:br>
            <a:r>
              <a:rPr lang="en-US" altLang="en-US" sz="2000" dirty="0"/>
              <a:t>Example: the </a:t>
            </a:r>
            <a:r>
              <a:rPr lang="en-US" altLang="en-US" sz="2000" dirty="0" err="1"/>
              <a:t>eks</a:t>
            </a:r>
            <a:r>
              <a:rPr lang="en-US" altLang="en-US" sz="2000" dirty="0"/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54350" indent="-3054350"/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r>
              <a:rPr lang="en-IN" dirty="0" err="1"/>
              <a:t>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5F9-AC24-D5FF-D0CF-0DE39967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AWS </a:t>
            </a:r>
            <a:r>
              <a:rPr lang="en-IN" dirty="0" err="1"/>
              <a:t>S3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31BE-4444-DD96-CAE6-310B5289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78F2-8CC2-41B1-928C-26158D82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35-9465-E665-5F93-B7532304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531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930-F2D9-E4D6-7873-086066BA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Azure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D9B7-DC34-FFC5-2019-D642661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7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35BD-C952-E7C1-A7CD-43B99F9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4502-8759-45F5-07E9-A5A62790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74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9532-A52D-7992-9AEC-B0F53E8E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A5ED-568D-C726-4D16-A63F8443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89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64D-B53C-140F-3999-DA7806FE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FA8A-B9A4-122F-5EC2-6A22C5B0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96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DB5E-50F8-4448-F91C-BAC702A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2D7B-1003-DD7D-4ABE-CF86991D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17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43D-643C-37AC-A7B0-799FE3D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6C60-99C6-3B2B-924F-EF577B3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20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CCB-3596-BF96-813B-BFB91CD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infrastructure - </a:t>
            </a:r>
            <a:r>
              <a:rPr lang="en-IN" sz="4400" dirty="0" err="1"/>
              <a:t>hARDWARE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65F6-ECBE-FF5E-9DAF-F7A7D06C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Machine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30FB7-D27B-C46D-DEAC-4B68A316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30068"/>
            <a:ext cx="5581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16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-Function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577B-FA4B-5D90-73F1-710E398A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54ED-2400-C20E-A9DA-B3134A0D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4D67D-EA76-88FF-858D-7CD0A185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5" y="1218891"/>
            <a:ext cx="615400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6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B38E2-6D88-80B7-F6F9-179799FC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09" y="2168166"/>
            <a:ext cx="5829300" cy="37858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4AC2E1-B53D-B261-096D-A6D4DE38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infrastructure –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7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6DAB608-5C41-BABB-35D4-BD041B6598D0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B3353-BE98-46DB-F99C-AF02F3B6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29" y="1582293"/>
            <a:ext cx="4981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1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F3032"/>
                </a:solidFill>
                <a:effectLst/>
              </a:rPr>
              <a:t>Software coding practices made for the cloud</a:t>
            </a:r>
          </a:p>
          <a:p>
            <a:r>
              <a:rPr lang="en-US" b="0" i="0" dirty="0">
                <a:effectLst/>
              </a:rPr>
              <a:t>Apply standard software engineering practices and tools uniformly across infrastructure, development, and compliance teams to tame the complexity of delivering and managing modern cloud deployed solutions.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45EAF-BDF3-7C37-F049-4676B296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79" y="3714162"/>
            <a:ext cx="4392311" cy="285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7B415-9F88-D8B0-B722-68CB3230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64" y="3766830"/>
            <a:ext cx="4099867" cy="2602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8D7CBD-8B0F-73B0-BEB3-414CBCE1A5E8}"/>
              </a:ext>
            </a:extLst>
          </p:cNvPr>
          <p:cNvSpPr txBox="1"/>
          <p:nvPr/>
        </p:nvSpPr>
        <p:spPr>
          <a:xfrm>
            <a:off x="1063752" y="1174779"/>
            <a:ext cx="402199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6F584-6979-C86F-E3AE-12DEC78FD8E9}"/>
              </a:ext>
            </a:extLst>
          </p:cNvPr>
          <p:cNvSpPr txBox="1"/>
          <p:nvPr/>
        </p:nvSpPr>
        <p:spPr>
          <a:xfrm>
            <a:off x="6582421" y="1247083"/>
            <a:ext cx="463184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pic>
        <p:nvPicPr>
          <p:cNvPr id="2058" name="Picture 10" descr="9 Places You Can Learn How to Code (for Free) | Inc.com">
            <a:extLst>
              <a:ext uri="{FF2B5EF4-FFF2-40B4-BE49-F238E27FC236}">
                <a16:creationId xmlns:a16="http://schemas.microsoft.com/office/drawing/2014/main" id="{7F7D2CBE-DBC7-F8FD-F044-FF0DAA8E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308" y="37467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Procurement/provisioning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 – </a:t>
            </a:r>
            <a:r>
              <a:rPr lang="en-IN" dirty="0" err="1"/>
              <a:t>I9</a:t>
            </a:r>
            <a:r>
              <a:rPr lang="en-IN" dirty="0"/>
              <a:t> Machines</a:t>
            </a:r>
          </a:p>
          <a:p>
            <a:r>
              <a:rPr lang="en-IN" dirty="0"/>
              <a:t>128 GB ROM</a:t>
            </a:r>
          </a:p>
          <a:p>
            <a:r>
              <a:rPr lang="en-IN" dirty="0"/>
              <a:t>4 TB HDD</a:t>
            </a:r>
          </a:p>
          <a:p>
            <a:r>
              <a:rPr lang="en-IN" dirty="0"/>
              <a:t>2 GPU</a:t>
            </a:r>
          </a:p>
          <a:p>
            <a:r>
              <a:rPr lang="en-IN" dirty="0"/>
              <a:t>FTTH with speed 1 </a:t>
            </a:r>
            <a:r>
              <a:rPr lang="en-IN" dirty="0" err="1"/>
              <a:t>gbps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6B6-2D50-D382-1BCE-FE97BC37B50D}"/>
              </a:ext>
            </a:extLst>
          </p:cNvPr>
          <p:cNvSpPr txBox="1"/>
          <p:nvPr/>
        </p:nvSpPr>
        <p:spPr>
          <a:xfrm>
            <a:off x="7514312" y="4764025"/>
            <a:ext cx="411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Virtual Machines – </a:t>
            </a:r>
            <a:r>
              <a:rPr lang="en-IN" dirty="0" err="1"/>
              <a:t>VMs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Docker Containers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Serverless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1D101-802D-102B-D364-BFA94E254300}"/>
              </a:ext>
            </a:extLst>
          </p:cNvPr>
          <p:cNvSpPr txBox="1"/>
          <p:nvPr/>
        </p:nvSpPr>
        <p:spPr>
          <a:xfrm>
            <a:off x="3488248" y="4902524"/>
            <a:ext cx="2770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Hosting Providers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Centres</a:t>
            </a:r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306</TotalTime>
  <Words>773</Words>
  <Application>Microsoft Office PowerPoint</Application>
  <PresentationFormat>Widescreen</PresentationFormat>
  <Paragraphs>140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Gilroy</vt:lpstr>
      <vt:lpstr>Helvetica</vt:lpstr>
      <vt:lpstr>Inter</vt:lpstr>
      <vt:lpstr>Linux Libertine</vt:lpstr>
      <vt:lpstr>Panton-Regular</vt:lpstr>
      <vt:lpstr>Rockwell</vt:lpstr>
      <vt:lpstr>Rockwell Condensed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infrastructure - hARDWARE</vt:lpstr>
      <vt:lpstr>infrastructure – OPERATIONS</vt:lpstr>
      <vt:lpstr>PowerPoint Presentation</vt:lpstr>
      <vt:lpstr>IaC -Infrastructure as Code</vt:lpstr>
      <vt:lpstr>Procurement/provisioning</vt:lpstr>
      <vt:lpstr>PowerPoint Presentation</vt:lpstr>
      <vt:lpstr>PowerPoint Presentation</vt:lpstr>
      <vt:lpstr>Configuration/software Install</vt:lpstr>
      <vt:lpstr>CaC - Configuration as Code</vt:lpstr>
      <vt:lpstr>CCA - Continuous Configuration Automation</vt:lpstr>
      <vt:lpstr>PowerPoint Presentation</vt:lpstr>
      <vt:lpstr>PowerPoint Presentation</vt:lpstr>
      <vt:lpstr>Era of MULTI CLOUD &amp; Multi language IaC - pulumi</vt:lpstr>
      <vt:lpstr>Getting started - concepts</vt:lpstr>
      <vt:lpstr>CODESHOP</vt:lpstr>
      <vt:lpstr>How Pulumi works</vt:lpstr>
      <vt:lpstr>Project - Pulumi.yaml &amp; Pulumi.dev.yaml</vt:lpstr>
      <vt:lpstr>stack</vt:lpstr>
      <vt:lpstr>PULUMI Service</vt:lpstr>
      <vt:lpstr>PowerPoint Presentation</vt:lpstr>
      <vt:lpstr>PowerPoint Presentation</vt:lpstr>
      <vt:lpstr>PowerPoint Presentation</vt:lpstr>
      <vt:lpstr>Logging</vt:lpstr>
      <vt:lpstr>State and Backends</vt:lpstr>
      <vt:lpstr>Automated testing</vt:lpstr>
      <vt:lpstr>marketplace - Pulumi Registry</vt:lpstr>
      <vt:lpstr>PowerPoint Presentation</vt:lpstr>
      <vt:lpstr>Example AWS S3 </vt:lpstr>
      <vt:lpstr>Example gcp bucket</vt:lpstr>
      <vt:lpstr>Example Azure storage</vt:lpstr>
      <vt:lpstr>Example aws k8s</vt:lpstr>
      <vt:lpstr>EXAMPLE GCP K8S</vt:lpstr>
      <vt:lpstr>PowerPoint Presentation</vt:lpstr>
      <vt:lpstr>PowerPoint Presentation</vt:lpstr>
      <vt:lpstr>PowerPoint Presentation</vt:lpstr>
      <vt:lpstr>Resources</vt:lpstr>
      <vt:lpstr>Inputs and Outputs</vt:lpstr>
      <vt:lpstr>Configuration</vt:lpstr>
      <vt:lpstr>Secrets</vt:lpstr>
      <vt:lpstr>Assets and Archives</vt:lpstr>
      <vt:lpstr>In-line code -Function Serialization</vt:lpstr>
      <vt:lpstr>Creating Docker images</vt:lpstr>
      <vt:lpstr>Cloud skills are code skills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87</cp:revision>
  <dcterms:created xsi:type="dcterms:W3CDTF">2022-08-19T04:49:52Z</dcterms:created>
  <dcterms:modified xsi:type="dcterms:W3CDTF">2022-08-25T09:57:34Z</dcterms:modified>
</cp:coreProperties>
</file>