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75" r:id="rId2"/>
    <p:sldId id="258" r:id="rId3"/>
    <p:sldId id="276" r:id="rId4"/>
    <p:sldId id="259" r:id="rId5"/>
    <p:sldId id="278" r:id="rId6"/>
    <p:sldId id="283" r:id="rId7"/>
    <p:sldId id="256" r:id="rId8"/>
    <p:sldId id="277" r:id="rId9"/>
    <p:sldId id="261" r:id="rId10"/>
    <p:sldId id="282" r:id="rId11"/>
    <p:sldId id="279" r:id="rId12"/>
    <p:sldId id="266" r:id="rId13"/>
    <p:sldId id="265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2" r:id="rId23"/>
    <p:sldId id="300" r:id="rId24"/>
    <p:sldId id="301" r:id="rId25"/>
    <p:sldId id="303" r:id="rId26"/>
    <p:sldId id="304" r:id="rId27"/>
    <p:sldId id="305" r:id="rId28"/>
    <p:sldId id="306" r:id="rId29"/>
    <p:sldId id="307" r:id="rId30"/>
    <p:sldId id="308" r:id="rId31"/>
    <p:sldId id="29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213" autoAdjust="0"/>
    <p:restoredTop sz="94660"/>
  </p:normalViewPr>
  <p:slideViewPr>
    <p:cSldViewPr snapToGrid="0">
      <p:cViewPr varScale="1">
        <p:scale>
          <a:sx n="71" d="100"/>
          <a:sy n="71" d="100"/>
        </p:scale>
        <p:origin x="15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pPr/>
              <a:t>18-07-2023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F136B77-84BD-4999-95F0-BA731C471E0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pPr/>
              <a:t>18-07-2023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pPr/>
              <a:t>18-07-2023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pPr/>
              <a:t>18-07-2023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pPr/>
              <a:t>18-07-2023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F136B77-84BD-4999-95F0-BA731C471E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pPr/>
              <a:t>18-07-2023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pPr/>
              <a:t>18-07-2023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pPr/>
              <a:t>18-07-2023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pPr/>
              <a:t>18-07-2023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pPr/>
              <a:t>18-07-2023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pPr/>
              <a:t>18-07-2023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F136B77-84BD-4999-95F0-BA731C471E0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41A783B-0D00-46F5-A57F-D717B22D039F}" type="datetimeFigureOut">
              <a:rPr lang="en-IN" smtClean="0"/>
              <a:pPr/>
              <a:t>18-07-2023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F136B77-84BD-4999-95F0-BA731C471E0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A84914-6188-F27A-FFD7-ED876B615D03}"/>
              </a:ext>
            </a:extLst>
          </p:cNvPr>
          <p:cNvSpPr txBox="1"/>
          <p:nvPr/>
        </p:nvSpPr>
        <p:spPr>
          <a:xfrm>
            <a:off x="1559860" y="429486"/>
            <a:ext cx="82161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RESUME CLASSIFICA</a:t>
            </a:r>
            <a:r>
              <a:rPr lang="en-US" sz="4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TION </a:t>
            </a:r>
            <a:endParaRPr lang="en-US" sz="400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D9DC20-8C22-F628-BC98-F24CD21BFE01}"/>
              </a:ext>
            </a:extLst>
          </p:cNvPr>
          <p:cNvSpPr txBox="1"/>
          <p:nvPr/>
        </p:nvSpPr>
        <p:spPr>
          <a:xfrm>
            <a:off x="152398" y="3173506"/>
            <a:ext cx="702425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" panose="020B0502040204020203" pitchFamily="34" charset="0"/>
              </a:rPr>
              <a:t>          </a:t>
            </a:r>
            <a:r>
              <a:rPr lang="en-IN" sz="2000" b="1" u="sng" dirty="0">
                <a:latin typeface="Bahnschrift" panose="020B0502040204020203" pitchFamily="34" charset="0"/>
              </a:rPr>
              <a:t>Team Members:</a:t>
            </a:r>
            <a:endParaRPr lang="en-US" sz="2000" b="1" u="sng" dirty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1.) Mr. </a:t>
            </a:r>
            <a:r>
              <a:rPr lang="en-US" dirty="0" err="1">
                <a:latin typeface="Bahnschrift" panose="020B0502040204020203" pitchFamily="34" charset="0"/>
              </a:rPr>
              <a:t>Naimish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Wankhede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2.) Mr. </a:t>
            </a:r>
            <a:r>
              <a:rPr lang="en-US" dirty="0" err="1">
                <a:latin typeface="Bahnschrift" panose="020B0502040204020203" pitchFamily="34" charset="0"/>
              </a:rPr>
              <a:t>Divyanshu</a:t>
            </a:r>
            <a:r>
              <a:rPr lang="en-US" dirty="0">
                <a:latin typeface="Bahnschrift" panose="020B0502040204020203" pitchFamily="34" charset="0"/>
              </a:rPr>
              <a:t> Sharma</a:t>
            </a:r>
          </a:p>
          <a:p>
            <a:r>
              <a:rPr lang="en-US" dirty="0">
                <a:latin typeface="Bahnschrift" panose="020B0502040204020203" pitchFamily="34" charset="0"/>
              </a:rPr>
              <a:t>3.) Mr. </a:t>
            </a:r>
            <a:r>
              <a:rPr lang="en-US" dirty="0" err="1">
                <a:latin typeface="Bahnschrift" panose="020B0502040204020203" pitchFamily="34" charset="0"/>
              </a:rPr>
              <a:t>Akhand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Chitransh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4.) Mr. </a:t>
            </a:r>
            <a:r>
              <a:rPr lang="en-US" dirty="0" err="1">
                <a:latin typeface="Bahnschrift" panose="020B0502040204020203" pitchFamily="34" charset="0"/>
              </a:rPr>
              <a:t>Rushikesh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Nere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5.) Ms. </a:t>
            </a:r>
            <a:r>
              <a:rPr lang="en-US" dirty="0" err="1">
                <a:latin typeface="Bahnschrift" panose="020B0502040204020203" pitchFamily="34" charset="0"/>
              </a:rPr>
              <a:t>Pooja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Patil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IN" dirty="0">
                <a:latin typeface="Bahnschrift" panose="020B0502040204020203" pitchFamily="34" charset="0"/>
              </a:rPr>
              <a:t>6.) Ms. </a:t>
            </a:r>
            <a:r>
              <a:rPr lang="en-IN" dirty="0" err="1">
                <a:latin typeface="Bahnschrift" panose="020B0502040204020203" pitchFamily="34" charset="0"/>
              </a:rPr>
              <a:t>Sushmita</a:t>
            </a:r>
            <a:r>
              <a:rPr lang="en-IN" dirty="0">
                <a:latin typeface="Bahnschrift" panose="020B0502040204020203" pitchFamily="34" charset="0"/>
              </a:rPr>
              <a:t> </a:t>
            </a:r>
          </a:p>
          <a:p>
            <a:r>
              <a:rPr lang="en-IN" dirty="0">
                <a:latin typeface="Bahnschrift" panose="020B0502040204020203" pitchFamily="34" charset="0"/>
              </a:rPr>
              <a:t>7.) Mr. </a:t>
            </a:r>
            <a:r>
              <a:rPr lang="en-IN" dirty="0" err="1">
                <a:latin typeface="Bahnschrift" panose="020B0502040204020203" pitchFamily="34" charset="0"/>
              </a:rPr>
              <a:t>Dashrath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4E9207-2AA3-5EF8-C3FD-8496B48B31FD}"/>
              </a:ext>
            </a:extLst>
          </p:cNvPr>
          <p:cNvSpPr txBox="1"/>
          <p:nvPr/>
        </p:nvSpPr>
        <p:spPr>
          <a:xfrm>
            <a:off x="2649072" y="1922929"/>
            <a:ext cx="6051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" panose="020B0502040204020203" pitchFamily="34" charset="0"/>
              </a:rPr>
              <a:t>   Mentor Name: Mr. </a:t>
            </a:r>
            <a:r>
              <a:rPr lang="en-US" sz="2400" dirty="0" err="1">
                <a:latin typeface="Bahnschrift SemiBold" panose="020B0502040204020203" pitchFamily="34" charset="0"/>
              </a:rPr>
              <a:t>Adhvaith</a:t>
            </a:r>
            <a:endParaRPr lang="en-IN" sz="2400" dirty="0">
              <a:latin typeface="Bahnschrift SemiBold" panose="020B0502040204020203" pitchFamily="34" charset="0"/>
            </a:endParaRPr>
          </a:p>
        </p:txBody>
      </p:sp>
      <p:pic>
        <p:nvPicPr>
          <p:cNvPr id="4104" name="Picture 8" descr="What is Resume Parsing? HireAbility Resume and Job Parsing Solutions.">
            <a:extLst>
              <a:ext uri="{FF2B5EF4-FFF2-40B4-BE49-F238E27FC236}">
                <a16:creationId xmlns:a16="http://schemas.microsoft.com/office/drawing/2014/main" id="{874B3939-2BEE-5C07-432C-774DB6681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41" y="3239588"/>
            <a:ext cx="5667375" cy="286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037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0E6E213-7AE8-48FB-8B3C-5D3FDC36DE3B}"/>
              </a:ext>
            </a:extLst>
          </p:cNvPr>
          <p:cNvSpPr txBox="1"/>
          <p:nvPr/>
        </p:nvSpPr>
        <p:spPr>
          <a:xfrm>
            <a:off x="295835" y="160228"/>
            <a:ext cx="7148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latin typeface="Algerian" pitchFamily="82" charset="0"/>
                <a:cs typeface="Calibri Light" panose="020F0302020204030204" pitchFamily="34" charset="0"/>
              </a:rPr>
              <a:t>Text – Preprocessing </a:t>
            </a:r>
            <a:r>
              <a:rPr lang="en-US" sz="4000" u="sng" dirty="0">
                <a:latin typeface="+mj-lt"/>
                <a:cs typeface="Calibri Light" panose="020F0302020204030204" pitchFamily="34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336C3-53D5-6720-D17A-066F05678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1672046"/>
            <a:ext cx="11625944" cy="2308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A63091-5ACA-6203-63B3-5DF0821F2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5" y="4077266"/>
            <a:ext cx="11773477" cy="2592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4B6304-D079-FAC8-E702-D66C37552681}"/>
              </a:ext>
            </a:extLst>
          </p:cNvPr>
          <p:cNvSpPr txBox="1"/>
          <p:nvPr/>
        </p:nvSpPr>
        <p:spPr>
          <a:xfrm>
            <a:off x="80683" y="868114"/>
            <a:ext cx="11343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  <a:latin typeface="Century Schoolbook" panose="02040604050505020304" pitchFamily="18" charset="0"/>
              </a:rPr>
              <a:t>The Porter stemming algorithm (or 'Porter stemmer') is </a:t>
            </a:r>
            <a:r>
              <a:rPr lang="en-US" b="1" i="0" dirty="0">
                <a:solidFill>
                  <a:srgbClr val="202124"/>
                </a:solidFill>
                <a:effectLst/>
                <a:latin typeface="Century Schoolbook" panose="02040604050505020304" pitchFamily="18" charset="0"/>
              </a:rPr>
              <a:t>a process for removing the commoner morphological and inflectional endings from words in English</a:t>
            </a:r>
            <a:r>
              <a:rPr lang="en-US" b="0" i="0" dirty="0">
                <a:solidFill>
                  <a:srgbClr val="202124"/>
                </a:solidFill>
                <a:effectLst/>
                <a:latin typeface="Century Schoolbook" panose="02040604050505020304" pitchFamily="18" charset="0"/>
              </a:rPr>
              <a:t>. </a:t>
            </a:r>
            <a:endParaRPr lang="en-IN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60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0E6E213-7AE8-48FB-8B3C-5D3FDC36DE3B}"/>
              </a:ext>
            </a:extLst>
          </p:cNvPr>
          <p:cNvSpPr txBox="1"/>
          <p:nvPr/>
        </p:nvSpPr>
        <p:spPr>
          <a:xfrm>
            <a:off x="295835" y="160228"/>
            <a:ext cx="7148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latin typeface="Algerian" pitchFamily="82" charset="0"/>
                <a:cs typeface="Calibri Light" panose="020F0302020204030204" pitchFamily="34" charset="0"/>
              </a:rPr>
              <a:t>Text – Preprocessing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E2204-F418-DFB3-BF27-CAAF7473D241}"/>
              </a:ext>
            </a:extLst>
          </p:cNvPr>
          <p:cNvSpPr txBox="1"/>
          <p:nvPr/>
        </p:nvSpPr>
        <p:spPr>
          <a:xfrm>
            <a:off x="2461979" y="1000606"/>
            <a:ext cx="93596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+mj-lt"/>
                <a:cs typeface="Calibri Light" panose="020F0302020204030204" pitchFamily="34" charset="0"/>
              </a:rPr>
              <a:t>Before Text – Preprocessing                             After Text – Preprocessing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A16387-1C96-87D8-BDA4-778083173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855" y="1431493"/>
            <a:ext cx="9359641" cy="34571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AAD6DA-6D30-F184-4FE5-E5348771C502}"/>
              </a:ext>
            </a:extLst>
          </p:cNvPr>
          <p:cNvSpPr txBox="1"/>
          <p:nvPr/>
        </p:nvSpPr>
        <p:spPr>
          <a:xfrm>
            <a:off x="98124" y="5338482"/>
            <a:ext cx="102306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200" dirty="0">
                <a:latin typeface="Century Schoolbook" panose="02040604050505020304" pitchFamily="18" charset="0"/>
              </a:rPr>
              <a:t>The Dataset contains 79 rows and 3 Column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Century Schoolbook" panose="02040604050505020304" pitchFamily="18" charset="0"/>
              </a:rPr>
              <a:t>There are total four Classes – Peoplesoft, Workday, React JS Developer and SQL Developer.</a:t>
            </a:r>
            <a:endParaRPr lang="en-IN" sz="2200" dirty="0">
              <a:latin typeface="Century Schoolbook" panose="020406040505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8BC409-3D07-A9AD-3C39-F01D5F11B092}"/>
              </a:ext>
            </a:extLst>
          </p:cNvPr>
          <p:cNvSpPr txBox="1"/>
          <p:nvPr/>
        </p:nvSpPr>
        <p:spPr>
          <a:xfrm>
            <a:off x="-1" y="1000606"/>
            <a:ext cx="23638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Century Schoolbook" panose="02040604050505020304" pitchFamily="18" charset="0"/>
              </a:rPr>
              <a:t>In natural language processing, text preprocessing is </a:t>
            </a:r>
            <a:r>
              <a:rPr lang="en-US" b="1" i="0" dirty="0">
                <a:solidFill>
                  <a:srgbClr val="202124"/>
                </a:solidFill>
                <a:effectLst/>
                <a:latin typeface="Century Schoolbook" panose="02040604050505020304" pitchFamily="18" charset="0"/>
              </a:rPr>
              <a:t>the practice of cleaning and preparing text data</a:t>
            </a:r>
            <a:r>
              <a:rPr lang="en-US" b="0" i="0" dirty="0">
                <a:solidFill>
                  <a:srgbClr val="202124"/>
                </a:solidFill>
                <a:effectLst/>
                <a:latin typeface="Century Schoolbook" panose="02040604050505020304" pitchFamily="18" charset="0"/>
              </a:rPr>
              <a:t>. NLTK and re are common Python libraries used to handle many text preprocessing tasks.</a:t>
            </a:r>
            <a:endParaRPr lang="en-IN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699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E677-E6DC-427F-8C11-9EC7956F5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764" y="1708"/>
            <a:ext cx="9230146" cy="72981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u="sng" dirty="0">
                <a:solidFill>
                  <a:schemeClr val="tx1"/>
                </a:solidFill>
                <a:latin typeface="Algerian" pitchFamily="82" charset="0"/>
              </a:rPr>
              <a:t>Labels :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05004CDB-A25B-DBFE-96FB-B4F1A0AAD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19" y="1682928"/>
            <a:ext cx="5159749" cy="438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10447243-EFA0-EA29-9797-C77F67F1A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320" y="1621155"/>
            <a:ext cx="5857875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F58BA2-BF96-C355-DF43-8FACC2220B28}"/>
              </a:ext>
            </a:extLst>
          </p:cNvPr>
          <p:cNvSpPr txBox="1"/>
          <p:nvPr/>
        </p:nvSpPr>
        <p:spPr>
          <a:xfrm>
            <a:off x="429119" y="793024"/>
            <a:ext cx="568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" panose="02040604050505020304" pitchFamily="18" charset="0"/>
              </a:rPr>
              <a:t>By using Pie chart roles applied feature is displayed to visualize the job roles.</a:t>
            </a:r>
            <a:endParaRPr lang="en-IN" sz="2000" dirty="0">
              <a:latin typeface="Century Schoolbook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89F401-74E4-6962-E011-F0C9C439FD93}"/>
              </a:ext>
            </a:extLst>
          </p:cNvPr>
          <p:cNvSpPr txBox="1"/>
          <p:nvPr/>
        </p:nvSpPr>
        <p:spPr>
          <a:xfrm>
            <a:off x="6099391" y="793024"/>
            <a:ext cx="5923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" panose="02040604050505020304" pitchFamily="18" charset="0"/>
              </a:rPr>
              <a:t>By using Histogram  roles applied feature is displayed to check the job types.</a:t>
            </a:r>
            <a:endParaRPr lang="en-IN" sz="20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011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C3D8-B29D-4325-BAC6-9302111B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352"/>
            <a:ext cx="3644537" cy="706472"/>
          </a:xfrm>
        </p:spPr>
        <p:txBody>
          <a:bodyPr>
            <a:noAutofit/>
          </a:bodyPr>
          <a:lstStyle/>
          <a:p>
            <a:pPr algn="ctr"/>
            <a:r>
              <a:rPr lang="en-IN" b="1" u="sng" dirty="0">
                <a:solidFill>
                  <a:schemeClr val="tx1"/>
                </a:solidFill>
                <a:latin typeface="Algerian" pitchFamily="82" charset="0"/>
              </a:rPr>
              <a:t>Word cloud 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C2F87E-3AFB-49D5-92C1-AC6F4D1B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762" y="896472"/>
            <a:ext cx="5939828" cy="301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338AC06-658A-2413-0F2E-EA77FA2D3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90953"/>
            <a:ext cx="12192000" cy="151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644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8172994" cy="848768"/>
          </a:xfrm>
        </p:spPr>
        <p:txBody>
          <a:bodyPr>
            <a:normAutofit/>
          </a:bodyPr>
          <a:lstStyle/>
          <a:p>
            <a:r>
              <a:rPr lang="en-IN" b="1" u="sng" dirty="0" err="1">
                <a:solidFill>
                  <a:schemeClr val="tx1"/>
                </a:solidFill>
                <a:latin typeface="Algerian" pitchFamily="82" charset="0"/>
              </a:rPr>
              <a:t>LabelEncoder</a:t>
            </a:r>
            <a:r>
              <a:rPr lang="en-IN" b="1" u="sng" dirty="0">
                <a:solidFill>
                  <a:schemeClr val="tx1"/>
                </a:solidFill>
                <a:latin typeface="Algerian" pitchFamily="82" charset="0"/>
              </a:rPr>
              <a:t> :</a:t>
            </a:r>
            <a:endParaRPr lang="en-US" b="1" u="sng" dirty="0">
              <a:solidFill>
                <a:schemeClr val="tx1"/>
              </a:solidFill>
              <a:latin typeface="Algerian" pitchFamily="82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66651" y="1447800"/>
            <a:ext cx="1009758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3326"/>
            <a:ext cx="8107680" cy="934312"/>
          </a:xfrm>
        </p:spPr>
        <p:txBody>
          <a:bodyPr/>
          <a:lstStyle/>
          <a:p>
            <a:r>
              <a:rPr lang="en-IN" b="1" u="sng" dirty="0" err="1">
                <a:solidFill>
                  <a:schemeClr val="tx1"/>
                </a:solidFill>
                <a:latin typeface="Algerian" pitchFamily="82" charset="0"/>
              </a:rPr>
              <a:t>Tokenizer</a:t>
            </a:r>
            <a:r>
              <a:rPr lang="en-IN" b="1" u="sng" dirty="0">
                <a:solidFill>
                  <a:schemeClr val="tx1"/>
                </a:solidFill>
                <a:latin typeface="Algerian" pitchFamily="82" charset="0"/>
              </a:rPr>
              <a:t> :</a:t>
            </a:r>
            <a:endParaRPr lang="en-US" b="1" u="sng" dirty="0">
              <a:solidFill>
                <a:schemeClr val="tx1"/>
              </a:solidFill>
              <a:latin typeface="Algerian" pitchFamily="82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6834" y="1447800"/>
            <a:ext cx="1022566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394" y="274638"/>
            <a:ext cx="7197635" cy="1143000"/>
          </a:xfrm>
        </p:spPr>
        <p:txBody>
          <a:bodyPr/>
          <a:lstStyle/>
          <a:p>
            <a:r>
              <a:rPr lang="en-IN" b="1" u="sng" dirty="0" err="1">
                <a:solidFill>
                  <a:schemeClr val="tx1"/>
                </a:solidFill>
                <a:latin typeface="Algerian" pitchFamily="82" charset="0"/>
              </a:rPr>
              <a:t>Vectorization</a:t>
            </a:r>
            <a:r>
              <a:rPr lang="en-IN" b="1" u="sng" dirty="0">
                <a:solidFill>
                  <a:schemeClr val="tx1"/>
                </a:solidFill>
                <a:latin typeface="Algerian" pitchFamily="82" charset="0"/>
              </a:rPr>
              <a:t> :</a:t>
            </a:r>
            <a:endParaRPr lang="en-US" b="1" u="sng" dirty="0">
              <a:solidFill>
                <a:schemeClr val="tx1"/>
              </a:solidFill>
              <a:latin typeface="Algerian" pitchFamily="82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9269" y="1447800"/>
            <a:ext cx="1060704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411" y="586835"/>
            <a:ext cx="9431383" cy="1031648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solidFill>
                  <a:schemeClr val="tx1"/>
                </a:solidFill>
                <a:latin typeface="Algerian" pitchFamily="82" charset="0"/>
              </a:rPr>
              <a:t>Model Building :</a:t>
            </a:r>
            <a:br>
              <a:rPr lang="en-IN" b="1" u="sng" dirty="0">
                <a:solidFill>
                  <a:schemeClr val="tx1"/>
                </a:solidFill>
                <a:latin typeface="Algerian" pitchFamily="82" charset="0"/>
              </a:rPr>
            </a:br>
            <a:r>
              <a:rPr lang="en-IN" b="1" u="sng" dirty="0">
                <a:solidFill>
                  <a:schemeClr val="tx1"/>
                </a:solidFill>
                <a:latin typeface="Algerian" pitchFamily="82" charset="0"/>
              </a:rPr>
              <a:t>Logistic regression</a:t>
            </a:r>
            <a:endParaRPr lang="en-US" b="1" u="sng" dirty="0">
              <a:solidFill>
                <a:schemeClr val="tx1"/>
              </a:solidFill>
              <a:latin typeface="Algerian" pitchFamily="82" charset="0"/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5840" y="1660135"/>
            <a:ext cx="10419397" cy="4095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714" y="274638"/>
            <a:ext cx="9496697" cy="1143000"/>
          </a:xfrm>
        </p:spPr>
        <p:txBody>
          <a:bodyPr/>
          <a:lstStyle/>
          <a:p>
            <a:r>
              <a:rPr lang="en-IN" b="1" u="sng" dirty="0">
                <a:solidFill>
                  <a:schemeClr val="tx1"/>
                </a:solidFill>
                <a:latin typeface="Algerian" pitchFamily="82" charset="0"/>
              </a:rPr>
              <a:t>Multinomial </a:t>
            </a:r>
            <a:r>
              <a:rPr lang="en-US" b="1" u="sng" dirty="0">
                <a:solidFill>
                  <a:schemeClr val="tx1"/>
                </a:solidFill>
                <a:latin typeface="Algerian" pitchFamily="82" charset="0"/>
              </a:rPr>
              <a:t>Naive </a:t>
            </a:r>
            <a:r>
              <a:rPr lang="en-US" b="1" u="sng" dirty="0" err="1">
                <a:solidFill>
                  <a:schemeClr val="tx1"/>
                </a:solidFill>
                <a:latin typeface="Algerian" pitchFamily="82" charset="0"/>
              </a:rPr>
              <a:t>Bayes</a:t>
            </a:r>
            <a:r>
              <a:rPr lang="en-US" b="1" u="sng" dirty="0">
                <a:solidFill>
                  <a:schemeClr val="tx1"/>
                </a:solidFill>
                <a:latin typeface="Algerian" pitchFamily="82" charset="0"/>
              </a:rPr>
              <a:t> :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7463" y="1463041"/>
            <a:ext cx="9864362" cy="3122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>
                <a:solidFill>
                  <a:schemeClr val="tx1"/>
                </a:solidFill>
                <a:latin typeface="Algerian" pitchFamily="82" charset="0"/>
              </a:rPr>
              <a:t>KNeighborsClassifier</a:t>
            </a:r>
            <a:r>
              <a:rPr lang="en-US" b="1" u="sng" dirty="0">
                <a:solidFill>
                  <a:schemeClr val="tx1"/>
                </a:solidFill>
                <a:latin typeface="Algerian" pitchFamily="82" charset="0"/>
              </a:rPr>
              <a:t> :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154" y="1867989"/>
            <a:ext cx="9927771" cy="3356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F88A752-F43E-0369-8B56-E11B2AC4254C}"/>
              </a:ext>
            </a:extLst>
          </p:cNvPr>
          <p:cNvSpPr/>
          <p:nvPr/>
        </p:nvSpPr>
        <p:spPr>
          <a:xfrm>
            <a:off x="849085" y="953589"/>
            <a:ext cx="5930538" cy="128016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Business Objective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66658-8984-FAB3-6C57-41FD24752FC1}"/>
              </a:ext>
            </a:extLst>
          </p:cNvPr>
          <p:cNvSpPr txBox="1"/>
          <p:nvPr/>
        </p:nvSpPr>
        <p:spPr>
          <a:xfrm>
            <a:off x="875211" y="2860766"/>
            <a:ext cx="104110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The document classification solution should significantly reduce the manual human effort in the HRM .It should achieve a higher level of accuracy and automation with minimal human intervention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66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tx1"/>
                </a:solidFill>
                <a:latin typeface="Algerian" pitchFamily="82" charset="0"/>
              </a:rPr>
              <a:t>Decision Tree Classifier:</a:t>
            </a:r>
            <a:br>
              <a:rPr lang="en-US" b="1" u="sng" dirty="0">
                <a:solidFill>
                  <a:schemeClr val="tx1"/>
                </a:solidFill>
                <a:latin typeface="Algerian" pitchFamily="82" charset="0"/>
              </a:rPr>
            </a:br>
            <a:endParaRPr lang="en-US" b="1" u="sng" dirty="0">
              <a:solidFill>
                <a:schemeClr val="tx1"/>
              </a:solidFill>
              <a:latin typeface="Algerian" pitchFamily="82" charset="0"/>
            </a:endParaRPr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9269" y="1332411"/>
            <a:ext cx="10760256" cy="3906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  <a:latin typeface="Algerian" pitchFamily="82" charset="0"/>
              </a:rPr>
              <a:t>Support Vector Classifier: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0526" y="1632857"/>
            <a:ext cx="10027511" cy="3653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  <a:latin typeface="Algerian" pitchFamily="82" charset="0"/>
              </a:rPr>
              <a:t>Random Forest Classifier :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19349" y="1515292"/>
            <a:ext cx="9491526" cy="3756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err="1">
                <a:solidFill>
                  <a:schemeClr val="tx1"/>
                </a:solidFill>
                <a:latin typeface="Algerian" pitchFamily="82" charset="0"/>
              </a:rPr>
              <a:t>AdaBoostClassifier</a:t>
            </a:r>
            <a:r>
              <a:rPr lang="en-US" b="1" u="sng" dirty="0">
                <a:solidFill>
                  <a:schemeClr val="tx1"/>
                </a:solidFill>
                <a:latin typeface="Algerian" pitchFamily="82" charset="0"/>
              </a:rPr>
              <a:t> :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3223" y="1763486"/>
            <a:ext cx="9953897" cy="4088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  <a:latin typeface="Algerian" pitchFamily="82" charset="0"/>
              </a:rPr>
              <a:t>Gradient Boosting Classifier :</a:t>
            </a:r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19349" y="1828800"/>
            <a:ext cx="10263051" cy="339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9269" y="1778309"/>
            <a:ext cx="10903131" cy="3910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  <a:latin typeface="Algerian" pitchFamily="82" charset="0"/>
              </a:rPr>
              <a:t>Visualizing Accuracy Score :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2445" y="1933303"/>
            <a:ext cx="10363200" cy="3056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2880" y="391886"/>
            <a:ext cx="11782697" cy="5839097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lgerian" pitchFamily="82" charset="0"/>
              </a:rPr>
              <a:t>Project  Deployment </a:t>
            </a:r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  <a:latin typeface="Algerian" pitchFamily="82" charset="0"/>
              </a:rPr>
              <a:t>: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Algerian" pitchFamily="82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10086" y="1694329"/>
            <a:ext cx="5643154" cy="4553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40079" y="2043953"/>
            <a:ext cx="5169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Deployment is the process by which 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the  document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types, model, and overall project definition are made available for use.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730" y="3383278"/>
            <a:ext cx="4905375" cy="302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89167" y="639763"/>
            <a:ext cx="9522822" cy="538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C2D3856-D99D-0899-6D88-278E97DBFF1D}"/>
              </a:ext>
            </a:extLst>
          </p:cNvPr>
          <p:cNvSpPr/>
          <p:nvPr/>
        </p:nvSpPr>
        <p:spPr>
          <a:xfrm>
            <a:off x="1213218" y="674709"/>
            <a:ext cx="69878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itchFamily="82" charset="0"/>
                <a:cs typeface="Times New Roman" panose="02020603050405020304" pitchFamily="18" charset="0"/>
              </a:rPr>
              <a:t>PROJECT ARCHITECTURE :</a:t>
            </a:r>
            <a:endParaRPr lang="en-US" sz="44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itchFamily="8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90900D-4568-5162-AE2C-1D9C9907372F}"/>
              </a:ext>
            </a:extLst>
          </p:cNvPr>
          <p:cNvSpPr/>
          <p:nvPr/>
        </p:nvSpPr>
        <p:spPr>
          <a:xfrm>
            <a:off x="728870" y="2027583"/>
            <a:ext cx="2385392" cy="1369296"/>
          </a:xfrm>
          <a:prstGeom prst="roundRect">
            <a:avLst/>
          </a:prstGeom>
          <a:solidFill>
            <a:schemeClr val="tx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 Schoolbook" panose="02040604050505020304" pitchFamily="18" charset="0"/>
              </a:rPr>
              <a:t>Collection of Data</a:t>
            </a:r>
            <a:endParaRPr lang="en-IN" sz="2400" dirty="0">
              <a:latin typeface="Century Schoolbook" panose="020406040505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A3DDBC-E483-1902-F23C-1D9FC4D2EAF1}"/>
              </a:ext>
            </a:extLst>
          </p:cNvPr>
          <p:cNvSpPr/>
          <p:nvPr/>
        </p:nvSpPr>
        <p:spPr>
          <a:xfrm>
            <a:off x="5050138" y="2027583"/>
            <a:ext cx="2570459" cy="136929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 Schoolbook" panose="02040604050505020304" pitchFamily="18" charset="0"/>
              </a:rPr>
              <a:t>Business Understanding</a:t>
            </a:r>
            <a:endParaRPr lang="en-IN" sz="2400" dirty="0">
              <a:latin typeface="Century Schoolbook" panose="020406040505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77D268-59AC-2676-CA8B-5BFA7736E39D}"/>
              </a:ext>
            </a:extLst>
          </p:cNvPr>
          <p:cNvSpPr/>
          <p:nvPr/>
        </p:nvSpPr>
        <p:spPr>
          <a:xfrm>
            <a:off x="9035730" y="2027582"/>
            <a:ext cx="2760030" cy="140141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 Schoolbook" panose="02040604050505020304" pitchFamily="18" charset="0"/>
              </a:rPr>
              <a:t>Exploratory Data Analysis(EDA)</a:t>
            </a:r>
            <a:endParaRPr lang="en-IN" sz="24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3E3B9F-0E62-654D-89F2-180B186A721D}"/>
              </a:ext>
            </a:extLst>
          </p:cNvPr>
          <p:cNvSpPr/>
          <p:nvPr/>
        </p:nvSpPr>
        <p:spPr>
          <a:xfrm>
            <a:off x="4451013" y="5155095"/>
            <a:ext cx="2760031" cy="1369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entury Schoolbook" panose="02040604050505020304" pitchFamily="18" charset="0"/>
              </a:rPr>
              <a:t>Deployment</a:t>
            </a:r>
            <a:endParaRPr lang="en-IN" sz="2800" dirty="0">
              <a:latin typeface="Century Schoolbook" panose="020406040505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45D35B-9439-43C7-63D4-A24D32BF344A}"/>
              </a:ext>
            </a:extLst>
          </p:cNvPr>
          <p:cNvSpPr/>
          <p:nvPr/>
        </p:nvSpPr>
        <p:spPr>
          <a:xfrm>
            <a:off x="9077738" y="5155095"/>
            <a:ext cx="2558002" cy="140141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 Schoolbook" panose="02040604050505020304" pitchFamily="18" charset="0"/>
              </a:rPr>
              <a:t>Model Building</a:t>
            </a:r>
            <a:endParaRPr lang="en-IN" sz="2400" dirty="0">
              <a:latin typeface="Century Schoolbook" panose="02040604050505020304" pitchFamily="18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5163497-C43B-1E75-14A7-63577EB58C37}"/>
              </a:ext>
            </a:extLst>
          </p:cNvPr>
          <p:cNvSpPr/>
          <p:nvPr/>
        </p:nvSpPr>
        <p:spPr>
          <a:xfrm>
            <a:off x="3592996" y="2500884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58364F4-CAB9-CF31-9DF3-8F80833EC397}"/>
              </a:ext>
            </a:extLst>
          </p:cNvPr>
          <p:cNvSpPr/>
          <p:nvPr/>
        </p:nvSpPr>
        <p:spPr>
          <a:xfrm>
            <a:off x="7838959" y="2514600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9C64D48-233C-E849-4750-D2A29526EB66}"/>
              </a:ext>
            </a:extLst>
          </p:cNvPr>
          <p:cNvSpPr/>
          <p:nvPr/>
        </p:nvSpPr>
        <p:spPr>
          <a:xfrm>
            <a:off x="10215437" y="3858542"/>
            <a:ext cx="484632" cy="97840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3299B5E-CD8F-9AFF-AEFB-60A36B0CA001}"/>
              </a:ext>
            </a:extLst>
          </p:cNvPr>
          <p:cNvSpPr/>
          <p:nvPr/>
        </p:nvSpPr>
        <p:spPr>
          <a:xfrm>
            <a:off x="7726298" y="5613487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6353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8092" y="561975"/>
            <a:ext cx="9823268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8D2B-2054-489A-9BC6-A12AFC71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521" y="2711511"/>
            <a:ext cx="10313348" cy="1847426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>
                <a:solidFill>
                  <a:schemeClr val="tx1"/>
                </a:solidFill>
                <a:latin typeface="Algerian" pitchFamily="82" charset="0"/>
              </a:rPr>
              <a:t>Thank you</a:t>
            </a:r>
            <a:endParaRPr lang="en-IN" sz="6000" b="1" u="sng" dirty="0">
              <a:solidFill>
                <a:schemeClr val="tx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60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AF11-0FF4-4D3C-938C-E3096B3C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350" y="274638"/>
            <a:ext cx="8294913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 err="1">
                <a:solidFill>
                  <a:schemeClr val="tx1"/>
                </a:solidFill>
                <a:latin typeface="Algerian" pitchFamily="82" charset="0"/>
              </a:rPr>
              <a:t>Textract</a:t>
            </a:r>
            <a:r>
              <a:rPr lang="en-US" sz="4400" b="1" u="sng" dirty="0">
                <a:solidFill>
                  <a:schemeClr val="tx1"/>
                </a:solidFill>
                <a:latin typeface="Algerian" pitchFamily="82" charset="0"/>
              </a:rPr>
              <a:t> :</a:t>
            </a:r>
            <a:endParaRPr lang="en-IN" sz="4400" b="1" u="sng" dirty="0">
              <a:solidFill>
                <a:schemeClr val="tx1"/>
              </a:solidFill>
              <a:latin typeface="Algerian" pitchFamily="82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A6E6A91-50A7-4F50-A9C6-E11B91B9739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655" y="1970314"/>
            <a:ext cx="3978234" cy="4572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331729-DDCD-42FE-8147-48593C8EBCED}"/>
              </a:ext>
            </a:extLst>
          </p:cNvPr>
          <p:cNvSpPr txBox="1"/>
          <p:nvPr/>
        </p:nvSpPr>
        <p:spPr>
          <a:xfrm>
            <a:off x="843378" y="1495206"/>
            <a:ext cx="1071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  <a:latin typeface="Lato" panose="020B0604020202020204" pitchFamily="34" charset="0"/>
              </a:rPr>
              <a:t>T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his package provides a single interface for extracting content from any type of file, without any irrelevant markup.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011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CB5BA6-4C7D-478A-86ED-4F907970D6CD}"/>
              </a:ext>
            </a:extLst>
          </p:cNvPr>
          <p:cNvSpPr txBox="1"/>
          <p:nvPr/>
        </p:nvSpPr>
        <p:spPr>
          <a:xfrm>
            <a:off x="1435223" y="585926"/>
            <a:ext cx="93215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latin typeface="Algerian" pitchFamily="82" charset="0"/>
              </a:rPr>
              <a:t>Converting all file to .txt (Process)</a:t>
            </a:r>
            <a:endParaRPr lang="en-IN" sz="4000" b="1" u="sng" dirty="0">
              <a:latin typeface="Algerian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3E7859-F6C8-CD55-F2C1-B5BA5FC6D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1345474"/>
            <a:ext cx="11194868" cy="501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5BFE-5FFC-4754-A77D-5094044BC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066" y="809896"/>
            <a:ext cx="7391936" cy="600893"/>
          </a:xfrm>
        </p:spPr>
        <p:txBody>
          <a:bodyPr>
            <a:normAutofit fontScale="90000"/>
          </a:bodyPr>
          <a:lstStyle/>
          <a:p>
            <a:r>
              <a:rPr lang="en-IN" sz="4400" b="1" u="sng" dirty="0">
                <a:solidFill>
                  <a:schemeClr val="tx1"/>
                </a:solidFill>
              </a:rPr>
              <a:t>Merging all category files: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A6EB9D-B519-4CDD-932D-8DDD5B05A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25" y="1686757"/>
            <a:ext cx="11705150" cy="471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6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CB5BA6-4C7D-478A-86ED-4F907970D6CD}"/>
              </a:ext>
            </a:extLst>
          </p:cNvPr>
          <p:cNvSpPr txBox="1"/>
          <p:nvPr/>
        </p:nvSpPr>
        <p:spPr>
          <a:xfrm>
            <a:off x="1435223" y="585926"/>
            <a:ext cx="9321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Algerian" pitchFamily="82" charset="0"/>
              </a:rPr>
              <a:t>Converting text to .csv (Process)</a:t>
            </a:r>
            <a:endParaRPr lang="en-IN" sz="3600" b="1" u="sng" dirty="0">
              <a:latin typeface="Algerian" pitchFamily="8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3B9622-F888-4130-B4C8-345D15629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74" y="1487538"/>
            <a:ext cx="11585359" cy="529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4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CDD2C39-3028-45F9-89A0-0D38BF89FBF3}"/>
              </a:ext>
            </a:extLst>
          </p:cNvPr>
          <p:cNvSpPr/>
          <p:nvPr/>
        </p:nvSpPr>
        <p:spPr>
          <a:xfrm>
            <a:off x="3132992" y="105751"/>
            <a:ext cx="52245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itchFamily="82" charset="0"/>
              </a:rPr>
              <a:t>Data Set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82221-E7A2-8B51-58CE-A1328EA4E7DE}"/>
              </a:ext>
            </a:extLst>
          </p:cNvPr>
          <p:cNvSpPr txBox="1"/>
          <p:nvPr/>
        </p:nvSpPr>
        <p:spPr>
          <a:xfrm>
            <a:off x="277907" y="1078387"/>
            <a:ext cx="7416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Schoolbook" panose="02040604050505020304" pitchFamily="18" charset="0"/>
              </a:rPr>
              <a:t>After Extracting and Modifying the Dataset, given data contains a total of 4 Classes and 79 rows . </a:t>
            </a:r>
            <a:endParaRPr lang="en-IN" sz="3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12F6D-0924-ABE3-8A2B-76217AEDD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44" y="2555715"/>
            <a:ext cx="5438095" cy="40190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EAD1F4-A6DD-ED34-FDD4-E326592A6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784" y="1029081"/>
            <a:ext cx="3000000" cy="5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4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0E6E213-7AE8-48FB-8B3C-5D3FDC36DE3B}"/>
              </a:ext>
            </a:extLst>
          </p:cNvPr>
          <p:cNvSpPr txBox="1"/>
          <p:nvPr/>
        </p:nvSpPr>
        <p:spPr>
          <a:xfrm>
            <a:off x="356761" y="210326"/>
            <a:ext cx="960302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Algerian" pitchFamily="82" charset="0"/>
                <a:cs typeface="Calibri Light" panose="020F0302020204030204" pitchFamily="34" charset="0"/>
              </a:rPr>
              <a:t>Removing All Unwanted Character’s </a:t>
            </a:r>
            <a:r>
              <a:rPr lang="en-US" sz="4000" u="sng" dirty="0">
                <a:latin typeface="+mj-lt"/>
                <a:cs typeface="Calibri Light" panose="020F0302020204030204" pitchFamily="34" charset="0"/>
              </a:rPr>
              <a:t>:</a:t>
            </a:r>
          </a:p>
          <a:p>
            <a:r>
              <a:rPr lang="en-US" sz="2200" dirty="0"/>
              <a:t>Unwanted Character’s like - \n \t, http links, tags, hashtags, html tags, converting to lower case, removing white spaces etc.</a:t>
            </a:r>
            <a:endParaRPr lang="en-US" sz="4000" dirty="0">
              <a:latin typeface="+mj-lt"/>
              <a:cs typeface="Calibri Light" panose="020F03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200" dirty="0">
                <a:latin typeface="+mj-lt"/>
                <a:cs typeface="Calibri Light" panose="020F0302020204030204" pitchFamily="34" charset="0"/>
              </a:rPr>
              <a:t>Word Tokenization -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Tokenization is essentially splitting a phrase, sentence, paragraph, or an entire text document into smaller units, such as individual words or terms. Each of these smaller units are called tokens.</a:t>
            </a:r>
            <a:endParaRPr lang="en-IN" sz="2200" dirty="0">
              <a:latin typeface="+mj-lt"/>
              <a:cs typeface="Calibri Light" panose="020F0302020204030204" pitchFamily="34" charset="0"/>
            </a:endParaRPr>
          </a:p>
          <a:p>
            <a:r>
              <a:rPr lang="en-IN" sz="2200" dirty="0">
                <a:latin typeface="+mj-lt"/>
                <a:cs typeface="Calibri Light" panose="020F0302020204030204" pitchFamily="34" charset="0"/>
              </a:rPr>
              <a:t>Removing Stop-words - </a:t>
            </a:r>
            <a:r>
              <a:rPr lang="en-US" sz="1400" dirty="0"/>
              <a:t>A stop word is a commonly used word (such as “the”, “a”, “an”, “in”) that a search engine has been programmed to ignore, both when indexing entries for searching and when retrieving them as the result of a search query.</a:t>
            </a:r>
            <a:endParaRPr lang="en-US" sz="1400" dirty="0">
              <a:latin typeface="+mj-lt"/>
              <a:cs typeface="Calibri Light" panose="020F0302020204030204" pitchFamily="34" charset="0"/>
            </a:endParaRPr>
          </a:p>
          <a:p>
            <a:pPr algn="ctr"/>
            <a:endParaRPr lang="en-US" sz="4000" dirty="0">
              <a:solidFill>
                <a:schemeClr val="accent2"/>
              </a:solidFill>
              <a:latin typeface="+mj-lt"/>
              <a:cs typeface="Calibri Light" panose="020F0302020204030204" pitchFamily="34" charset="0"/>
            </a:endParaRPr>
          </a:p>
          <a:p>
            <a:pPr algn="ctr"/>
            <a:endParaRPr lang="en-IN" sz="4000" dirty="0">
              <a:solidFill>
                <a:schemeClr val="accent2"/>
              </a:solidFill>
              <a:latin typeface="+mj-lt"/>
              <a:cs typeface="Calibri Light" panose="020F03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ADAF4E-9A49-C0B9-3279-3A2174C83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43" y="3322572"/>
            <a:ext cx="9685714" cy="3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63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927</TotalTime>
  <Words>497</Words>
  <Application>Microsoft Office PowerPoint</Application>
  <PresentationFormat>Widescreen</PresentationFormat>
  <Paragraphs>56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Algerian</vt:lpstr>
      <vt:lpstr>Arial</vt:lpstr>
      <vt:lpstr>Arial Rounded MT Bold</vt:lpstr>
      <vt:lpstr>Bahnschrift</vt:lpstr>
      <vt:lpstr>Bahnschrift SemiBold</vt:lpstr>
      <vt:lpstr>Century Schoolbook</vt:lpstr>
      <vt:lpstr>Franklin Gothic Book</vt:lpstr>
      <vt:lpstr>Lato</vt:lpstr>
      <vt:lpstr>Perpetua</vt:lpstr>
      <vt:lpstr>Wingdings</vt:lpstr>
      <vt:lpstr>Wingdings 2</vt:lpstr>
      <vt:lpstr>Equity</vt:lpstr>
      <vt:lpstr>PowerPoint Presentation</vt:lpstr>
      <vt:lpstr>PowerPoint Presentation</vt:lpstr>
      <vt:lpstr>PowerPoint Presentation</vt:lpstr>
      <vt:lpstr>Textract :</vt:lpstr>
      <vt:lpstr>PowerPoint Presentation</vt:lpstr>
      <vt:lpstr>Merging all category files: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Labels :</vt:lpstr>
      <vt:lpstr>Word cloud :</vt:lpstr>
      <vt:lpstr>LabelEncoder :</vt:lpstr>
      <vt:lpstr>Tokenizer :</vt:lpstr>
      <vt:lpstr>Vectorization :</vt:lpstr>
      <vt:lpstr>Model Building : Logistic regression</vt:lpstr>
      <vt:lpstr>Multinomial Naive Bayes :</vt:lpstr>
      <vt:lpstr>KNeighborsClassifier :</vt:lpstr>
      <vt:lpstr>Decision Tree Classifier: </vt:lpstr>
      <vt:lpstr>Support Vector Classifier:</vt:lpstr>
      <vt:lpstr>Random Forest Classifier :</vt:lpstr>
      <vt:lpstr>AdaBoostClassifier :</vt:lpstr>
      <vt:lpstr>Gradient Boosting Classifier :</vt:lpstr>
      <vt:lpstr>PowerPoint Presentation</vt:lpstr>
      <vt:lpstr>Visualizing Accuracy Score :</vt:lpstr>
      <vt:lpstr>PowerPoint Presentation</vt:lpstr>
      <vt:lpstr>Project  Deployment :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set Details and Cleaning</dc:title>
  <dc:creator>Venkat Satya sai</dc:creator>
  <cp:lastModifiedBy>Naimish Wankhade</cp:lastModifiedBy>
  <cp:revision>86</cp:revision>
  <dcterms:created xsi:type="dcterms:W3CDTF">2021-11-03T10:03:37Z</dcterms:created>
  <dcterms:modified xsi:type="dcterms:W3CDTF">2023-07-18T14:22:45Z</dcterms:modified>
</cp:coreProperties>
</file>