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Abril Fatface" panose="02000503000000020003" pitchFamily="2" charset="0"/>
      <p:regular r:id="rId19"/>
    </p:embeddedFont>
    <p:embeddedFont>
      <p:font typeface="Bahnschrift Condensed" panose="020B0502040204020203" pitchFamily="34" charset="0"/>
      <p:regular r:id="rId20"/>
      <p:bold r:id="rId21"/>
    </p:embeddedFont>
    <p:embeddedFont>
      <p:font typeface="Balsamiq Sans" panose="020B0604020202020204" charset="0"/>
      <p:regular r:id="rId22"/>
    </p:embeddedFont>
    <p:embeddedFont>
      <p:font typeface="Canva Sans" panose="020B0604020202020204" charset="0"/>
      <p:regular r:id="rId23"/>
    </p:embeddedFont>
    <p:embeddedFont>
      <p:font typeface="Canva Sans Bold" panose="020B0604020202020204" charset="0"/>
      <p:regular r:id="rId24"/>
    </p:embeddedFont>
    <p:embeddedFont>
      <p:font typeface="League Gothic" panose="020B0604020202020204" charset="0"/>
      <p:regular r:id="rId25"/>
    </p:embeddedFont>
    <p:embeddedFont>
      <p:font typeface="League Spartan" panose="020B0604020202020204" charset="0"/>
      <p:regular r:id="rId26"/>
    </p:embeddedFont>
    <p:embeddedFont>
      <p:font typeface="Libre Baskerville" panose="02000000000000000000" pitchFamily="2" charset="0"/>
      <p:regular r:id="rId27"/>
    </p:embeddedFont>
    <p:embeddedFont>
      <p:font typeface="Libre Baskerville Bold" panose="02000000000000000000" charset="0"/>
      <p:regular r:id="rId28"/>
    </p:embeddedFont>
    <p:embeddedFont>
      <p:font typeface="More Sugar" panose="020B0604020202020204" charset="0"/>
      <p:regular r:id="rId29"/>
    </p:embeddedFont>
    <p:embeddedFont>
      <p:font typeface="More Sugar Thin" panose="020B0604020202020204" charset="0"/>
      <p:regular r:id="rId30"/>
    </p:embeddedFont>
    <p:embeddedFont>
      <p:font typeface="Open Sans" panose="020B0606030504020204" pitchFamily="34" charset="0"/>
      <p:regular r:id="rId31"/>
    </p:embeddedFont>
    <p:embeddedFont>
      <p:font typeface="Open Sans Italics" panose="020B0604020202020204" charset="0"/>
      <p:regular r:id="rId32"/>
    </p:embeddedFont>
    <p:embeddedFont>
      <p:font typeface="Open Sauce Semi-Bold" panose="020B0604020202020204" charset="0"/>
      <p:regular r:id="rId33"/>
    </p:embeddedFont>
    <p:embeddedFont>
      <p:font typeface="Oswald Bold" panose="020B0604020202020204" charset="0"/>
      <p:regular r:id="rId34"/>
    </p:embeddedFont>
    <p:embeddedFont>
      <p:font typeface="Poppins" panose="00000500000000000000" pitchFamily="2" charset="0"/>
      <p:regular r:id="rId35"/>
    </p:embeddedFont>
    <p:embeddedFont>
      <p:font typeface="Poppins Bold" panose="00000800000000000000" charset="0"/>
      <p:regular r:id="rId36"/>
    </p:embeddedFont>
    <p:embeddedFont>
      <p:font typeface="Sanchez" panose="020B0604020202020204" charset="0"/>
      <p:regular r:id="rId37"/>
    </p:embeddedFont>
    <p:embeddedFont>
      <p:font typeface="Trocchi" panose="020B0604020202020204" charset="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34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svg"/><Relationship Id="rId25" Type="http://schemas.openxmlformats.org/officeDocument/2006/relationships/image" Target="../media/image33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svg"/><Relationship Id="rId23" Type="http://schemas.openxmlformats.org/officeDocument/2006/relationships/image" Target="../media/image31.png"/><Relationship Id="rId10" Type="http://schemas.openxmlformats.org/officeDocument/2006/relationships/image" Target="../media/image18.svg"/><Relationship Id="rId19" Type="http://schemas.openxmlformats.org/officeDocument/2006/relationships/image" Target="../media/image27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1756464"/>
            <a:ext cx="8563917" cy="8032774"/>
          </a:xfrm>
          <a:custGeom>
            <a:avLst/>
            <a:gdLst/>
            <a:ahLst/>
            <a:cxnLst/>
            <a:rect l="l" t="t" r="r" b="b"/>
            <a:pathLst>
              <a:path w="8563917" h="8032774">
                <a:moveTo>
                  <a:pt x="0" y="0"/>
                </a:moveTo>
                <a:lnTo>
                  <a:pt x="8563917" y="0"/>
                </a:lnTo>
                <a:lnTo>
                  <a:pt x="8563917" y="8032774"/>
                </a:lnTo>
                <a:lnTo>
                  <a:pt x="0" y="8032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48" t="-5323" r="-5528" b="-120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580083" y="3400621"/>
            <a:ext cx="6771366" cy="6388617"/>
          </a:xfrm>
          <a:custGeom>
            <a:avLst/>
            <a:gdLst/>
            <a:ahLst/>
            <a:cxnLst/>
            <a:rect l="l" t="t" r="r" b="b"/>
            <a:pathLst>
              <a:path w="6771366" h="6388617">
                <a:moveTo>
                  <a:pt x="0" y="0"/>
                </a:moveTo>
                <a:lnTo>
                  <a:pt x="6771365" y="0"/>
                </a:lnTo>
                <a:lnTo>
                  <a:pt x="6771365" y="6388617"/>
                </a:lnTo>
                <a:lnTo>
                  <a:pt x="0" y="63886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99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80083" y="664621"/>
            <a:ext cx="17127835" cy="3253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35"/>
              </a:lnSpc>
            </a:pPr>
            <a:r>
              <a:rPr lang="en-US" sz="12535" spc="-626" dirty="0">
                <a:solidFill>
                  <a:srgbClr val="103417"/>
                </a:solidFill>
                <a:latin typeface="League Spartan"/>
              </a:rPr>
              <a:t>Customer Personality</a:t>
            </a:r>
          </a:p>
          <a:p>
            <a:pPr algn="l">
              <a:lnSpc>
                <a:spcPts val="12535"/>
              </a:lnSpc>
            </a:pPr>
            <a:r>
              <a:rPr lang="en-US" sz="12535" spc="-626" dirty="0">
                <a:solidFill>
                  <a:srgbClr val="103417"/>
                </a:solidFill>
                <a:latin typeface="League Spartan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01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5223059B-A915-3E53-6E12-EA368D4E3ACC}"/>
              </a:ext>
            </a:extLst>
          </p:cNvPr>
          <p:cNvGrpSpPr/>
          <p:nvPr/>
        </p:nvGrpSpPr>
        <p:grpSpPr>
          <a:xfrm>
            <a:off x="1056935" y="3841890"/>
            <a:ext cx="5981962" cy="4770155"/>
            <a:chOff x="1056935" y="3841890"/>
            <a:chExt cx="5981962" cy="4770155"/>
          </a:xfrm>
        </p:grpSpPr>
        <p:grpSp>
          <p:nvGrpSpPr>
            <p:cNvPr id="3" name="Group 3"/>
            <p:cNvGrpSpPr/>
            <p:nvPr/>
          </p:nvGrpSpPr>
          <p:grpSpPr>
            <a:xfrm rot="16200000">
              <a:off x="1056935" y="3919496"/>
              <a:ext cx="4647815" cy="4647815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143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22969" tIns="22969" rIns="22969" bIns="22969" rtlCol="0" anchor="ctr"/>
              <a:lstStyle/>
              <a:p>
                <a:pPr algn="ctr">
                  <a:lnSpc>
                    <a:spcPts val="1243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16200000">
              <a:off x="1301809" y="4175015"/>
              <a:ext cx="4158067" cy="4158067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000000"/>
                </a:solidFill>
                <a:prstDash val="dash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22969" tIns="22969" rIns="22969" bIns="22969" rtlCol="0" anchor="ctr"/>
              <a:lstStyle/>
              <a:p>
                <a:pPr algn="ctr">
                  <a:lnSpc>
                    <a:spcPts val="1243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16200000">
              <a:off x="4780039" y="7655997"/>
              <a:ext cx="441448" cy="44144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DC3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19799" tIns="19799" rIns="19799" bIns="19799" rtlCol="0" anchor="ctr"/>
              <a:lstStyle/>
              <a:p>
                <a:pPr algn="ctr">
                  <a:lnSpc>
                    <a:spcPts val="1243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16200000">
              <a:off x="5458886" y="5984345"/>
              <a:ext cx="441448" cy="441448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260E4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19799" tIns="19799" rIns="19799" bIns="19799" rtlCol="0" anchor="ctr"/>
              <a:lstStyle/>
              <a:p>
                <a:pPr algn="ctr">
                  <a:lnSpc>
                    <a:spcPts val="1243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16200000">
              <a:off x="4728382" y="4287062"/>
              <a:ext cx="441448" cy="441448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755B3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19799" tIns="19799" rIns="19799" bIns="19799" rtlCol="0" anchor="ctr"/>
              <a:lstStyle/>
              <a:p>
                <a:pPr algn="ctr">
                  <a:lnSpc>
                    <a:spcPts val="1243"/>
                  </a:lnSpc>
                </a:pPr>
                <a:endParaRPr/>
              </a:p>
            </p:txBody>
          </p:sp>
        </p:grpSp>
        <p:sp>
          <p:nvSpPr>
            <p:cNvPr id="37" name="Freeform 37"/>
            <p:cNvSpPr/>
            <p:nvPr/>
          </p:nvSpPr>
          <p:spPr>
            <a:xfrm>
              <a:off x="6284243" y="5963108"/>
              <a:ext cx="754654" cy="441855"/>
            </a:xfrm>
            <a:custGeom>
              <a:avLst/>
              <a:gdLst/>
              <a:ahLst/>
              <a:cxnLst/>
              <a:rect l="l" t="t" r="r" b="b"/>
              <a:pathLst>
                <a:path w="1006205" h="589140">
                  <a:moveTo>
                    <a:pt x="0" y="0"/>
                  </a:moveTo>
                  <a:lnTo>
                    <a:pt x="1006206" y="0"/>
                  </a:lnTo>
                  <a:lnTo>
                    <a:pt x="1006206" y="589139"/>
                  </a:lnTo>
                  <a:lnTo>
                    <a:pt x="0" y="5891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49971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38"/>
            <p:cNvSpPr/>
            <p:nvPr/>
          </p:nvSpPr>
          <p:spPr>
            <a:xfrm rot="1820444">
              <a:off x="5610449" y="8170190"/>
              <a:ext cx="720448" cy="441855"/>
            </a:xfrm>
            <a:custGeom>
              <a:avLst/>
              <a:gdLst/>
              <a:ahLst/>
              <a:cxnLst/>
              <a:rect l="l" t="t" r="r" b="b"/>
              <a:pathLst>
                <a:path w="960597" h="589140">
                  <a:moveTo>
                    <a:pt x="0" y="0"/>
                  </a:moveTo>
                  <a:lnTo>
                    <a:pt x="960596" y="0"/>
                  </a:lnTo>
                  <a:lnTo>
                    <a:pt x="960596" y="589140"/>
                  </a:lnTo>
                  <a:lnTo>
                    <a:pt x="0" y="5891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161840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9"/>
            <p:cNvSpPr/>
            <p:nvPr/>
          </p:nvSpPr>
          <p:spPr>
            <a:xfrm rot="20088974">
              <a:off x="5492329" y="3841890"/>
              <a:ext cx="791264" cy="441855"/>
            </a:xfrm>
            <a:custGeom>
              <a:avLst/>
              <a:gdLst/>
              <a:ahLst/>
              <a:cxnLst/>
              <a:rect l="l" t="t" r="r" b="b"/>
              <a:pathLst>
                <a:path w="1055019" h="589140">
                  <a:moveTo>
                    <a:pt x="0" y="0"/>
                  </a:moveTo>
                  <a:lnTo>
                    <a:pt x="1055019" y="0"/>
                  </a:lnTo>
                  <a:lnTo>
                    <a:pt x="1055019" y="589140"/>
                  </a:lnTo>
                  <a:lnTo>
                    <a:pt x="0" y="5891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38405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1304239" y="5025157"/>
              <a:ext cx="4173968" cy="24080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177"/>
                </a:lnSpc>
              </a:pPr>
              <a:r>
                <a:rPr lang="en-US" sz="8824" spc="202" dirty="0">
                  <a:solidFill>
                    <a:srgbClr val="000000"/>
                  </a:solidFill>
                  <a:latin typeface="League Gothic"/>
                </a:rPr>
                <a:t>NEW FEATURES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4CCE5F2-62B6-F929-279A-6B3ABE65B4D0}"/>
              </a:ext>
            </a:extLst>
          </p:cNvPr>
          <p:cNvGrpSpPr/>
          <p:nvPr/>
        </p:nvGrpSpPr>
        <p:grpSpPr>
          <a:xfrm>
            <a:off x="12283801" y="2551279"/>
            <a:ext cx="3293962" cy="1717194"/>
            <a:chOff x="12283801" y="2551279"/>
            <a:chExt cx="3293962" cy="1717194"/>
          </a:xfrm>
        </p:grpSpPr>
        <p:grpSp>
          <p:nvGrpSpPr>
            <p:cNvPr id="40" name="Group 40"/>
            <p:cNvGrpSpPr/>
            <p:nvPr/>
          </p:nvGrpSpPr>
          <p:grpSpPr>
            <a:xfrm>
              <a:off x="12283801" y="2551279"/>
              <a:ext cx="3293962" cy="1717194"/>
              <a:chOff x="0" y="0"/>
              <a:chExt cx="812800" cy="423725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812800" cy="42372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23725">
                    <a:moveTo>
                      <a:pt x="128056" y="0"/>
                    </a:moveTo>
                    <a:lnTo>
                      <a:pt x="684744" y="0"/>
                    </a:lnTo>
                    <a:cubicBezTo>
                      <a:pt x="755467" y="0"/>
                      <a:pt x="812800" y="57333"/>
                      <a:pt x="812800" y="128056"/>
                    </a:cubicBezTo>
                    <a:lnTo>
                      <a:pt x="812800" y="295669"/>
                    </a:lnTo>
                    <a:cubicBezTo>
                      <a:pt x="812800" y="366393"/>
                      <a:pt x="755467" y="423725"/>
                      <a:pt x="684744" y="423725"/>
                    </a:cubicBezTo>
                    <a:lnTo>
                      <a:pt x="128056" y="423725"/>
                    </a:lnTo>
                    <a:cubicBezTo>
                      <a:pt x="57333" y="423725"/>
                      <a:pt x="0" y="366393"/>
                      <a:pt x="0" y="295669"/>
                    </a:cubicBezTo>
                    <a:lnTo>
                      <a:pt x="0" y="128056"/>
                    </a:lnTo>
                    <a:cubicBezTo>
                      <a:pt x="0" y="57333"/>
                      <a:pt x="57333" y="0"/>
                      <a:pt x="128056" y="0"/>
                    </a:cubicBezTo>
                    <a:close/>
                  </a:path>
                </a:pathLst>
              </a:custGeom>
              <a:solidFill>
                <a:srgbClr val="FFB8EB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0" y="-47625"/>
                <a:ext cx="812800" cy="471350"/>
              </a:xfrm>
              <a:prstGeom prst="rect">
                <a:avLst/>
              </a:prstGeom>
            </p:spPr>
            <p:txBody>
              <a:bodyPr lIns="43788" tIns="43788" rIns="43788" bIns="43788" rtlCol="0" anchor="ctr"/>
              <a:lstStyle/>
              <a:p>
                <a:pPr algn="ctr">
                  <a:lnSpc>
                    <a:spcPts val="3004"/>
                  </a:lnSpc>
                </a:pPr>
                <a:endParaRPr/>
              </a:p>
            </p:txBody>
          </p:sp>
        </p:grpSp>
        <p:sp>
          <p:nvSpPr>
            <p:cNvPr id="52" name="TextBox 52"/>
            <p:cNvSpPr txBox="1"/>
            <p:nvPr/>
          </p:nvSpPr>
          <p:spPr>
            <a:xfrm>
              <a:off x="12598716" y="2661623"/>
              <a:ext cx="2603749" cy="1547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6104" lvl="1" indent="-288052" algn="just">
                <a:lnSpc>
                  <a:spcPts val="3068"/>
                </a:lnSpc>
                <a:buFont typeface="Arial"/>
                <a:buChar char="•"/>
              </a:pPr>
              <a:r>
                <a:rPr lang="en-US" sz="2668" spc="112" dirty="0">
                  <a:solidFill>
                    <a:srgbClr val="000000"/>
                  </a:solidFill>
                  <a:latin typeface="Balsamiq Sans"/>
                </a:rPr>
                <a:t> Fruits</a:t>
              </a:r>
            </a:p>
            <a:p>
              <a:pPr marL="576104" lvl="1" indent="-288052" algn="just">
                <a:lnSpc>
                  <a:spcPts val="3068"/>
                </a:lnSpc>
                <a:buFont typeface="Arial"/>
                <a:buChar char="•"/>
              </a:pPr>
              <a:r>
                <a:rPr lang="en-US" sz="2668" spc="112" dirty="0">
                  <a:solidFill>
                    <a:srgbClr val="000000"/>
                  </a:solidFill>
                  <a:latin typeface="Balsamiq Sans"/>
                </a:rPr>
                <a:t>Fish</a:t>
              </a:r>
            </a:p>
            <a:p>
              <a:pPr marL="576104" lvl="1" indent="-288052" algn="just">
                <a:lnSpc>
                  <a:spcPts val="3068"/>
                </a:lnSpc>
                <a:buFont typeface="Arial"/>
                <a:buChar char="•"/>
              </a:pPr>
              <a:r>
                <a:rPr lang="en-US" sz="2668" spc="112" dirty="0">
                  <a:solidFill>
                    <a:srgbClr val="000000"/>
                  </a:solidFill>
                  <a:latin typeface="Balsamiq Sans"/>
                </a:rPr>
                <a:t>Sweets</a:t>
              </a:r>
            </a:p>
            <a:p>
              <a:pPr marL="576104" lvl="1" indent="-288052" algn="just">
                <a:lnSpc>
                  <a:spcPts val="3068"/>
                </a:lnSpc>
                <a:buFont typeface="Arial"/>
                <a:buChar char="•"/>
              </a:pPr>
              <a:r>
                <a:rPr lang="en-US" sz="2668" spc="112" dirty="0">
                  <a:solidFill>
                    <a:srgbClr val="000000"/>
                  </a:solidFill>
                  <a:latin typeface="Balsamiq Sans"/>
                </a:rPr>
                <a:t>Gold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3F5092A-E4BC-C5C5-6D44-BA43AD7258A4}"/>
              </a:ext>
            </a:extLst>
          </p:cNvPr>
          <p:cNvGrpSpPr/>
          <p:nvPr/>
        </p:nvGrpSpPr>
        <p:grpSpPr>
          <a:xfrm>
            <a:off x="13598291" y="4841831"/>
            <a:ext cx="3632774" cy="2584903"/>
            <a:chOff x="13598291" y="4841831"/>
            <a:chExt cx="3632774" cy="2584903"/>
          </a:xfrm>
        </p:grpSpPr>
        <p:grpSp>
          <p:nvGrpSpPr>
            <p:cNvPr id="43" name="Group 43"/>
            <p:cNvGrpSpPr/>
            <p:nvPr/>
          </p:nvGrpSpPr>
          <p:grpSpPr>
            <a:xfrm>
              <a:off x="13598291" y="4841831"/>
              <a:ext cx="3632774" cy="2584903"/>
              <a:chOff x="0" y="0"/>
              <a:chExt cx="896403" cy="637837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896403" cy="637837"/>
              </a:xfrm>
              <a:custGeom>
                <a:avLst/>
                <a:gdLst/>
                <a:ahLst/>
                <a:cxnLst/>
                <a:rect l="l" t="t" r="r" b="b"/>
                <a:pathLst>
                  <a:path w="896403" h="637837">
                    <a:moveTo>
                      <a:pt x="116113" y="0"/>
                    </a:moveTo>
                    <a:lnTo>
                      <a:pt x="780290" y="0"/>
                    </a:lnTo>
                    <a:cubicBezTo>
                      <a:pt x="811085" y="0"/>
                      <a:pt x="840619" y="12233"/>
                      <a:pt x="862395" y="34009"/>
                    </a:cubicBezTo>
                    <a:cubicBezTo>
                      <a:pt x="884170" y="55784"/>
                      <a:pt x="896403" y="85318"/>
                      <a:pt x="896403" y="116113"/>
                    </a:cubicBezTo>
                    <a:lnTo>
                      <a:pt x="896403" y="521724"/>
                    </a:lnTo>
                    <a:cubicBezTo>
                      <a:pt x="896403" y="552519"/>
                      <a:pt x="884170" y="582053"/>
                      <a:pt x="862395" y="603828"/>
                    </a:cubicBezTo>
                    <a:cubicBezTo>
                      <a:pt x="840619" y="625603"/>
                      <a:pt x="811085" y="637837"/>
                      <a:pt x="780290" y="637837"/>
                    </a:cubicBezTo>
                    <a:lnTo>
                      <a:pt x="116113" y="637837"/>
                    </a:lnTo>
                    <a:cubicBezTo>
                      <a:pt x="85318" y="637837"/>
                      <a:pt x="55784" y="625603"/>
                      <a:pt x="34009" y="603828"/>
                    </a:cubicBezTo>
                    <a:cubicBezTo>
                      <a:pt x="12233" y="582053"/>
                      <a:pt x="0" y="552519"/>
                      <a:pt x="0" y="521724"/>
                    </a:cubicBezTo>
                    <a:lnTo>
                      <a:pt x="0" y="116113"/>
                    </a:lnTo>
                    <a:cubicBezTo>
                      <a:pt x="0" y="85318"/>
                      <a:pt x="12233" y="55784"/>
                      <a:pt x="34009" y="34009"/>
                    </a:cubicBezTo>
                    <a:cubicBezTo>
                      <a:pt x="55784" y="12233"/>
                      <a:pt x="85318" y="0"/>
                      <a:pt x="116113" y="0"/>
                    </a:cubicBezTo>
                    <a:close/>
                  </a:path>
                </a:pathLst>
              </a:custGeom>
              <a:solidFill>
                <a:srgbClr val="E8C3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TextBox 45"/>
              <p:cNvSpPr txBox="1"/>
              <p:nvPr/>
            </p:nvSpPr>
            <p:spPr>
              <a:xfrm>
                <a:off x="0" y="-47625"/>
                <a:ext cx="896403" cy="685462"/>
              </a:xfrm>
              <a:prstGeom prst="rect">
                <a:avLst/>
              </a:prstGeom>
            </p:spPr>
            <p:txBody>
              <a:bodyPr lIns="43788" tIns="43788" rIns="43788" bIns="43788" rtlCol="0" anchor="ctr"/>
              <a:lstStyle/>
              <a:p>
                <a:pPr algn="ctr">
                  <a:lnSpc>
                    <a:spcPts val="3004"/>
                  </a:lnSpc>
                </a:pPr>
                <a:endParaRPr/>
              </a:p>
            </p:txBody>
          </p:sp>
        </p:grpSp>
        <p:sp>
          <p:nvSpPr>
            <p:cNvPr id="53" name="TextBox 53"/>
            <p:cNvSpPr txBox="1"/>
            <p:nvPr/>
          </p:nvSpPr>
          <p:spPr>
            <a:xfrm>
              <a:off x="13598291" y="4981112"/>
              <a:ext cx="3407010" cy="23206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6104" lvl="1" indent="-288052">
                <a:lnSpc>
                  <a:spcPts val="3068"/>
                </a:lnSpc>
                <a:buFont typeface="Arial"/>
                <a:buChar char="•"/>
              </a:pPr>
              <a:r>
                <a:rPr lang="en-US" sz="2668" spc="112" dirty="0">
                  <a:solidFill>
                    <a:srgbClr val="000000"/>
                  </a:solidFill>
                  <a:latin typeface="Balsamiq Sans"/>
                </a:rPr>
                <a:t>AcceptedCmp1</a:t>
              </a:r>
            </a:p>
            <a:p>
              <a:pPr marL="576104" lvl="1" indent="-288052">
                <a:lnSpc>
                  <a:spcPts val="3068"/>
                </a:lnSpc>
                <a:buFont typeface="Arial"/>
                <a:buChar char="•"/>
              </a:pPr>
              <a:r>
                <a:rPr lang="en-US" sz="2668" spc="112" dirty="0">
                  <a:solidFill>
                    <a:srgbClr val="000000"/>
                  </a:solidFill>
                  <a:latin typeface="Balsamiq Sans"/>
                </a:rPr>
                <a:t>AcceptedCmp2</a:t>
              </a:r>
            </a:p>
            <a:p>
              <a:pPr marL="576104" lvl="1" indent="-288052">
                <a:lnSpc>
                  <a:spcPts val="3068"/>
                </a:lnSpc>
                <a:buFont typeface="Arial"/>
                <a:buChar char="•"/>
              </a:pPr>
              <a:r>
                <a:rPr lang="en-US" sz="2668" spc="112" dirty="0">
                  <a:solidFill>
                    <a:srgbClr val="000000"/>
                  </a:solidFill>
                  <a:latin typeface="Balsamiq Sans"/>
                </a:rPr>
                <a:t>AcceptedCmp3</a:t>
              </a:r>
            </a:p>
            <a:p>
              <a:pPr marL="576104" lvl="1" indent="-288052">
                <a:lnSpc>
                  <a:spcPts val="3068"/>
                </a:lnSpc>
                <a:buFont typeface="Arial"/>
                <a:buChar char="•"/>
              </a:pPr>
              <a:r>
                <a:rPr lang="en-US" sz="2668" spc="112" dirty="0">
                  <a:solidFill>
                    <a:srgbClr val="000000"/>
                  </a:solidFill>
                  <a:latin typeface="Balsamiq Sans"/>
                </a:rPr>
                <a:t>AcceptedCmp4</a:t>
              </a:r>
            </a:p>
            <a:p>
              <a:pPr marL="576104" lvl="1" indent="-288052">
                <a:lnSpc>
                  <a:spcPts val="3068"/>
                </a:lnSpc>
                <a:buFont typeface="Arial"/>
                <a:buChar char="•"/>
              </a:pPr>
              <a:r>
                <a:rPr lang="en-US" sz="2668" spc="112" dirty="0">
                  <a:solidFill>
                    <a:srgbClr val="000000"/>
                  </a:solidFill>
                  <a:latin typeface="Balsamiq Sans"/>
                </a:rPr>
                <a:t>AcceptedCmp5</a:t>
              </a:r>
            </a:p>
            <a:p>
              <a:pPr marL="576104" lvl="1" indent="-288052">
                <a:lnSpc>
                  <a:spcPts val="3068"/>
                </a:lnSpc>
                <a:buFont typeface="Arial"/>
                <a:buChar char="•"/>
              </a:pPr>
              <a:r>
                <a:rPr lang="en-US" sz="2668" spc="112" dirty="0">
                  <a:solidFill>
                    <a:srgbClr val="000000"/>
                  </a:solidFill>
                  <a:latin typeface="Balsamiq Sans"/>
                </a:rPr>
                <a:t>Response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E7AE4-3E21-DE3D-33A5-64A1151BE433}"/>
              </a:ext>
            </a:extLst>
          </p:cNvPr>
          <p:cNvGrpSpPr/>
          <p:nvPr/>
        </p:nvGrpSpPr>
        <p:grpSpPr>
          <a:xfrm>
            <a:off x="12293719" y="8097445"/>
            <a:ext cx="4740903" cy="1717194"/>
            <a:chOff x="12293719" y="8097445"/>
            <a:chExt cx="4740903" cy="1717194"/>
          </a:xfrm>
        </p:grpSpPr>
        <p:grpSp>
          <p:nvGrpSpPr>
            <p:cNvPr id="46" name="Group 46"/>
            <p:cNvGrpSpPr/>
            <p:nvPr/>
          </p:nvGrpSpPr>
          <p:grpSpPr>
            <a:xfrm>
              <a:off x="12293719" y="8097445"/>
              <a:ext cx="4711582" cy="1717194"/>
              <a:chOff x="0" y="0"/>
              <a:chExt cx="1162604" cy="423725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1162604" cy="423725"/>
              </a:xfrm>
              <a:custGeom>
                <a:avLst/>
                <a:gdLst/>
                <a:ahLst/>
                <a:cxnLst/>
                <a:rect l="l" t="t" r="r" b="b"/>
                <a:pathLst>
                  <a:path w="1162604" h="423725">
                    <a:moveTo>
                      <a:pt x="89527" y="0"/>
                    </a:moveTo>
                    <a:lnTo>
                      <a:pt x="1073078" y="0"/>
                    </a:lnTo>
                    <a:cubicBezTo>
                      <a:pt x="1096821" y="0"/>
                      <a:pt x="1119593" y="9432"/>
                      <a:pt x="1136382" y="26222"/>
                    </a:cubicBezTo>
                    <a:cubicBezTo>
                      <a:pt x="1153172" y="43011"/>
                      <a:pt x="1162604" y="65783"/>
                      <a:pt x="1162604" y="89527"/>
                    </a:cubicBezTo>
                    <a:lnTo>
                      <a:pt x="1162604" y="334199"/>
                    </a:lnTo>
                    <a:cubicBezTo>
                      <a:pt x="1162604" y="357943"/>
                      <a:pt x="1153172" y="380714"/>
                      <a:pt x="1136382" y="397504"/>
                    </a:cubicBezTo>
                    <a:cubicBezTo>
                      <a:pt x="1119593" y="414293"/>
                      <a:pt x="1096821" y="423725"/>
                      <a:pt x="1073078" y="423725"/>
                    </a:cubicBezTo>
                    <a:lnTo>
                      <a:pt x="89527" y="423725"/>
                    </a:lnTo>
                    <a:cubicBezTo>
                      <a:pt x="65783" y="423725"/>
                      <a:pt x="43011" y="414293"/>
                      <a:pt x="26222" y="397504"/>
                    </a:cubicBezTo>
                    <a:cubicBezTo>
                      <a:pt x="9432" y="380714"/>
                      <a:pt x="0" y="357943"/>
                      <a:pt x="0" y="334199"/>
                    </a:cubicBezTo>
                    <a:lnTo>
                      <a:pt x="0" y="89527"/>
                    </a:lnTo>
                    <a:cubicBezTo>
                      <a:pt x="0" y="65783"/>
                      <a:pt x="9432" y="43011"/>
                      <a:pt x="26222" y="26222"/>
                    </a:cubicBezTo>
                    <a:cubicBezTo>
                      <a:pt x="43011" y="9432"/>
                      <a:pt x="65783" y="0"/>
                      <a:pt x="89527" y="0"/>
                    </a:cubicBezTo>
                    <a:close/>
                  </a:path>
                </a:pathLst>
              </a:custGeom>
              <a:solidFill>
                <a:srgbClr val="BEEC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TextBox 48"/>
              <p:cNvSpPr txBox="1"/>
              <p:nvPr/>
            </p:nvSpPr>
            <p:spPr>
              <a:xfrm>
                <a:off x="0" y="-47625"/>
                <a:ext cx="1162604" cy="471350"/>
              </a:xfrm>
              <a:prstGeom prst="rect">
                <a:avLst/>
              </a:prstGeom>
            </p:spPr>
            <p:txBody>
              <a:bodyPr lIns="43788" tIns="43788" rIns="43788" bIns="43788" rtlCol="0" anchor="ctr"/>
              <a:lstStyle/>
              <a:p>
                <a:pPr algn="ctr">
                  <a:lnSpc>
                    <a:spcPts val="3004"/>
                  </a:lnSpc>
                </a:pPr>
                <a:endParaRPr/>
              </a:p>
            </p:txBody>
          </p:sp>
        </p:grpSp>
        <p:sp>
          <p:nvSpPr>
            <p:cNvPr id="54" name="TextBox 54"/>
            <p:cNvSpPr txBox="1"/>
            <p:nvPr/>
          </p:nvSpPr>
          <p:spPr>
            <a:xfrm>
              <a:off x="12344552" y="8217429"/>
              <a:ext cx="4690070" cy="1547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6104" lvl="1" indent="-288052">
                <a:lnSpc>
                  <a:spcPts val="3068"/>
                </a:lnSpc>
                <a:buFont typeface="Arial"/>
                <a:buChar char="•"/>
              </a:pPr>
              <a:r>
                <a:rPr lang="en-US" sz="2668" spc="112" dirty="0" err="1">
                  <a:solidFill>
                    <a:srgbClr val="000000"/>
                  </a:solidFill>
                  <a:latin typeface="Balsamiq Sans"/>
                </a:rPr>
                <a:t>NumDealsPurchases</a:t>
              </a:r>
              <a:endParaRPr lang="en-US" sz="2668" spc="112" dirty="0">
                <a:solidFill>
                  <a:srgbClr val="000000"/>
                </a:solidFill>
                <a:latin typeface="Balsamiq Sans"/>
              </a:endParaRPr>
            </a:p>
            <a:p>
              <a:pPr marL="576104" lvl="1" indent="-288052">
                <a:lnSpc>
                  <a:spcPts val="3068"/>
                </a:lnSpc>
                <a:buFont typeface="Arial"/>
                <a:buChar char="•"/>
              </a:pPr>
              <a:r>
                <a:rPr lang="en-US" sz="2668" spc="112" dirty="0" err="1">
                  <a:solidFill>
                    <a:srgbClr val="000000"/>
                  </a:solidFill>
                  <a:latin typeface="Balsamiq Sans"/>
                </a:rPr>
                <a:t>NumWebPurchases</a:t>
              </a:r>
              <a:endParaRPr lang="en-US" sz="2668" spc="112" dirty="0">
                <a:solidFill>
                  <a:srgbClr val="000000"/>
                </a:solidFill>
                <a:latin typeface="Balsamiq Sans"/>
              </a:endParaRPr>
            </a:p>
            <a:p>
              <a:pPr marL="576104" lvl="1" indent="-288052">
                <a:lnSpc>
                  <a:spcPts val="3068"/>
                </a:lnSpc>
                <a:buFont typeface="Arial"/>
                <a:buChar char="•"/>
              </a:pPr>
              <a:r>
                <a:rPr lang="en-US" sz="2668" spc="112" dirty="0" err="1">
                  <a:solidFill>
                    <a:srgbClr val="000000"/>
                  </a:solidFill>
                  <a:latin typeface="Balsamiq Sans"/>
                </a:rPr>
                <a:t>NumCatalogPurchases</a:t>
              </a:r>
              <a:endParaRPr lang="en-US" sz="2668" spc="112" dirty="0">
                <a:solidFill>
                  <a:srgbClr val="000000"/>
                </a:solidFill>
                <a:latin typeface="Balsamiq Sans"/>
              </a:endParaRPr>
            </a:p>
            <a:p>
              <a:pPr marL="576104" lvl="1" indent="-288052">
                <a:lnSpc>
                  <a:spcPts val="3068"/>
                </a:lnSpc>
                <a:buFont typeface="Arial"/>
                <a:buChar char="•"/>
              </a:pPr>
              <a:r>
                <a:rPr lang="en-US" sz="2668" spc="112" dirty="0" err="1">
                  <a:solidFill>
                    <a:srgbClr val="000000"/>
                  </a:solidFill>
                  <a:latin typeface="Balsamiq Sans"/>
                </a:rPr>
                <a:t>NumStorePurchases</a:t>
              </a:r>
              <a:endParaRPr lang="en-US" sz="2668" spc="112" dirty="0">
                <a:solidFill>
                  <a:srgbClr val="000000"/>
                </a:solidFill>
                <a:latin typeface="Balsamiq Sans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151D74C-9FEC-47B8-45CD-409B5CC6580B}"/>
              </a:ext>
            </a:extLst>
          </p:cNvPr>
          <p:cNvGrpSpPr/>
          <p:nvPr/>
        </p:nvGrpSpPr>
        <p:grpSpPr>
          <a:xfrm>
            <a:off x="6422709" y="8125675"/>
            <a:ext cx="5596514" cy="1717194"/>
            <a:chOff x="6422709" y="8125675"/>
            <a:chExt cx="5596514" cy="1717194"/>
          </a:xfrm>
        </p:grpSpPr>
        <p:grpSp>
          <p:nvGrpSpPr>
            <p:cNvPr id="30" name="Group 30"/>
            <p:cNvGrpSpPr/>
            <p:nvPr/>
          </p:nvGrpSpPr>
          <p:grpSpPr>
            <a:xfrm>
              <a:off x="7281306" y="8321233"/>
              <a:ext cx="4737917" cy="1238769"/>
              <a:chOff x="0" y="0"/>
              <a:chExt cx="2171012" cy="56763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2171012" cy="567630"/>
              </a:xfrm>
              <a:custGeom>
                <a:avLst/>
                <a:gdLst/>
                <a:ahLst/>
                <a:cxnLst/>
                <a:rect l="l" t="t" r="r" b="b"/>
                <a:pathLst>
                  <a:path w="2171012" h="567630">
                    <a:moveTo>
                      <a:pt x="1967812" y="0"/>
                    </a:moveTo>
                    <a:cubicBezTo>
                      <a:pt x="2080036" y="0"/>
                      <a:pt x="2171012" y="127068"/>
                      <a:pt x="2171012" y="283815"/>
                    </a:cubicBezTo>
                    <a:cubicBezTo>
                      <a:pt x="2171012" y="440561"/>
                      <a:pt x="2080036" y="567630"/>
                      <a:pt x="1967812" y="567630"/>
                    </a:cubicBezTo>
                    <a:lnTo>
                      <a:pt x="203200" y="567630"/>
                    </a:lnTo>
                    <a:cubicBezTo>
                      <a:pt x="90976" y="567630"/>
                      <a:pt x="0" y="440561"/>
                      <a:pt x="0" y="283815"/>
                    </a:cubicBezTo>
                    <a:cubicBezTo>
                      <a:pt x="0" y="127068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dash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0" y="-28575"/>
                <a:ext cx="2171012" cy="596205"/>
              </a:xfrm>
              <a:prstGeom prst="rect">
                <a:avLst/>
              </a:prstGeom>
            </p:spPr>
            <p:txBody>
              <a:bodyPr lIns="39368" tIns="39368" rIns="39368" bIns="39368" rtlCol="0" anchor="ctr"/>
              <a:lstStyle/>
              <a:p>
                <a:pPr algn="ctr">
                  <a:lnSpc>
                    <a:spcPts val="2391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 rot="16200000">
              <a:off x="6422709" y="8125675"/>
              <a:ext cx="1717194" cy="1717194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DC3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19799" tIns="19799" rIns="19799" bIns="19799" rtlCol="0" anchor="ctr"/>
              <a:lstStyle/>
              <a:p>
                <a:pPr algn="ctr">
                  <a:lnSpc>
                    <a:spcPts val="1243"/>
                  </a:lnSpc>
                </a:pPr>
                <a:endParaRPr/>
              </a:p>
            </p:txBody>
          </p:sp>
        </p:grpSp>
        <p:sp>
          <p:nvSpPr>
            <p:cNvPr id="50" name="Freeform 50"/>
            <p:cNvSpPr/>
            <p:nvPr/>
          </p:nvSpPr>
          <p:spPr>
            <a:xfrm>
              <a:off x="6766099" y="8484989"/>
              <a:ext cx="1030415" cy="998565"/>
            </a:xfrm>
            <a:custGeom>
              <a:avLst/>
              <a:gdLst/>
              <a:ahLst/>
              <a:cxnLst/>
              <a:rect l="l" t="t" r="r" b="b"/>
              <a:pathLst>
                <a:path w="1373886" h="1331420">
                  <a:moveTo>
                    <a:pt x="0" y="0"/>
                  </a:moveTo>
                  <a:lnTo>
                    <a:pt x="1373886" y="0"/>
                  </a:lnTo>
                  <a:lnTo>
                    <a:pt x="1373886" y="1331420"/>
                  </a:lnTo>
                  <a:lnTo>
                    <a:pt x="0" y="1331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8269855" y="8799469"/>
              <a:ext cx="3390050" cy="533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22"/>
                </a:lnSpc>
                <a:spcBef>
                  <a:spcPct val="0"/>
                </a:spcBef>
              </a:pPr>
              <a:r>
                <a:rPr lang="en-US" sz="3735">
                  <a:solidFill>
                    <a:srgbClr val="000000"/>
                  </a:solidFill>
                  <a:latin typeface="Oswald Bold"/>
                </a:rPr>
                <a:t>Total_Purchases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52C915B-986B-9A3D-5904-2DA23A6D0F05}"/>
              </a:ext>
            </a:extLst>
          </p:cNvPr>
          <p:cNvGrpSpPr/>
          <p:nvPr/>
        </p:nvGrpSpPr>
        <p:grpSpPr>
          <a:xfrm>
            <a:off x="7168802" y="5341206"/>
            <a:ext cx="7055533" cy="1717194"/>
            <a:chOff x="7168802" y="5341206"/>
            <a:chExt cx="7055533" cy="1717194"/>
          </a:xfrm>
        </p:grpSpPr>
        <p:grpSp>
          <p:nvGrpSpPr>
            <p:cNvPr id="24" name="Group 24"/>
            <p:cNvGrpSpPr/>
            <p:nvPr/>
          </p:nvGrpSpPr>
          <p:grpSpPr>
            <a:xfrm>
              <a:off x="7534981" y="5614098"/>
              <a:ext cx="5822977" cy="1258609"/>
              <a:chOff x="0" y="0"/>
              <a:chExt cx="2668209" cy="576721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668209" cy="576721"/>
              </a:xfrm>
              <a:custGeom>
                <a:avLst/>
                <a:gdLst/>
                <a:ahLst/>
                <a:cxnLst/>
                <a:rect l="l" t="t" r="r" b="b"/>
                <a:pathLst>
                  <a:path w="2668209" h="576721">
                    <a:moveTo>
                      <a:pt x="2465009" y="0"/>
                    </a:moveTo>
                    <a:cubicBezTo>
                      <a:pt x="2577233" y="0"/>
                      <a:pt x="2668209" y="129103"/>
                      <a:pt x="2668209" y="288361"/>
                    </a:cubicBezTo>
                    <a:cubicBezTo>
                      <a:pt x="2668209" y="447618"/>
                      <a:pt x="2577233" y="576721"/>
                      <a:pt x="2465009" y="576721"/>
                    </a:cubicBezTo>
                    <a:lnTo>
                      <a:pt x="203200" y="576721"/>
                    </a:lnTo>
                    <a:cubicBezTo>
                      <a:pt x="90976" y="576721"/>
                      <a:pt x="0" y="447618"/>
                      <a:pt x="0" y="288361"/>
                    </a:cubicBezTo>
                    <a:cubicBezTo>
                      <a:pt x="0" y="129103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dash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28575"/>
                <a:ext cx="2668209" cy="605296"/>
              </a:xfrm>
              <a:prstGeom prst="rect">
                <a:avLst/>
              </a:prstGeom>
            </p:spPr>
            <p:txBody>
              <a:bodyPr lIns="39368" tIns="39368" rIns="39368" bIns="39368" rtlCol="0" anchor="ctr"/>
              <a:lstStyle/>
              <a:p>
                <a:pPr algn="ctr">
                  <a:lnSpc>
                    <a:spcPts val="2391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16200000">
              <a:off x="7168802" y="5341206"/>
              <a:ext cx="1717194" cy="1717194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260E4"/>
              </a:solidFill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19799" tIns="19799" rIns="19799" bIns="19799" rtlCol="0" anchor="ctr"/>
              <a:lstStyle/>
              <a:p>
                <a:pPr algn="ctr">
                  <a:lnSpc>
                    <a:spcPts val="1243"/>
                  </a:lnSpc>
                </a:pPr>
                <a:endParaRPr/>
              </a:p>
            </p:txBody>
          </p:sp>
        </p:grpSp>
        <p:sp>
          <p:nvSpPr>
            <p:cNvPr id="36" name="Freeform 36"/>
            <p:cNvSpPr/>
            <p:nvPr/>
          </p:nvSpPr>
          <p:spPr>
            <a:xfrm>
              <a:off x="7397497" y="5580074"/>
              <a:ext cx="1239470" cy="1207920"/>
            </a:xfrm>
            <a:custGeom>
              <a:avLst/>
              <a:gdLst/>
              <a:ahLst/>
              <a:cxnLst/>
              <a:rect l="l" t="t" r="r" b="b"/>
              <a:pathLst>
                <a:path w="1652627" h="1610560">
                  <a:moveTo>
                    <a:pt x="0" y="0"/>
                  </a:moveTo>
                  <a:lnTo>
                    <a:pt x="1652627" y="0"/>
                  </a:lnTo>
                  <a:lnTo>
                    <a:pt x="1652627" y="1610561"/>
                  </a:lnTo>
                  <a:lnTo>
                    <a:pt x="0" y="16105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9095476" y="6006048"/>
              <a:ext cx="5128859" cy="533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22"/>
                </a:lnSpc>
                <a:spcBef>
                  <a:spcPct val="0"/>
                </a:spcBef>
              </a:pPr>
              <a:r>
                <a:rPr lang="en-US" sz="3735" dirty="0" err="1">
                  <a:solidFill>
                    <a:srgbClr val="000000"/>
                  </a:solidFill>
                  <a:latin typeface="Oswald Bold"/>
                </a:rPr>
                <a:t>Campaigns_Accepted</a:t>
              </a:r>
              <a:endParaRPr lang="en-US" sz="3735" dirty="0">
                <a:solidFill>
                  <a:srgbClr val="000000"/>
                </a:solidFill>
                <a:latin typeface="Oswald Bold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82072F5-8B41-55C9-13F4-15DF68280E0F}"/>
              </a:ext>
            </a:extLst>
          </p:cNvPr>
          <p:cNvGrpSpPr/>
          <p:nvPr/>
        </p:nvGrpSpPr>
        <p:grpSpPr>
          <a:xfrm>
            <a:off x="6422709" y="2569868"/>
            <a:ext cx="5596513" cy="1717194"/>
            <a:chOff x="6422709" y="2569868"/>
            <a:chExt cx="5596513" cy="1717194"/>
          </a:xfrm>
        </p:grpSpPr>
        <p:grpSp>
          <p:nvGrpSpPr>
            <p:cNvPr id="18" name="Group 18"/>
            <p:cNvGrpSpPr/>
            <p:nvPr/>
          </p:nvGrpSpPr>
          <p:grpSpPr>
            <a:xfrm>
              <a:off x="6954314" y="2816701"/>
              <a:ext cx="5064908" cy="1186350"/>
              <a:chOff x="0" y="0"/>
              <a:chExt cx="2320846" cy="54361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320847" cy="543610"/>
              </a:xfrm>
              <a:custGeom>
                <a:avLst/>
                <a:gdLst/>
                <a:ahLst/>
                <a:cxnLst/>
                <a:rect l="l" t="t" r="r" b="b"/>
                <a:pathLst>
                  <a:path w="2320847" h="543610">
                    <a:moveTo>
                      <a:pt x="2117647" y="0"/>
                    </a:moveTo>
                    <a:cubicBezTo>
                      <a:pt x="2229871" y="0"/>
                      <a:pt x="2320847" y="121691"/>
                      <a:pt x="2320847" y="271805"/>
                    </a:cubicBezTo>
                    <a:cubicBezTo>
                      <a:pt x="2320847" y="421919"/>
                      <a:pt x="2229871" y="543610"/>
                      <a:pt x="2117647" y="543610"/>
                    </a:cubicBezTo>
                    <a:lnTo>
                      <a:pt x="203200" y="543610"/>
                    </a:lnTo>
                    <a:cubicBezTo>
                      <a:pt x="90976" y="543610"/>
                      <a:pt x="0" y="421919"/>
                      <a:pt x="0" y="271805"/>
                    </a:cubicBezTo>
                    <a:cubicBezTo>
                      <a:pt x="0" y="121691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dash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2320846" cy="572185"/>
              </a:xfrm>
              <a:prstGeom prst="rect">
                <a:avLst/>
              </a:prstGeom>
            </p:spPr>
            <p:txBody>
              <a:bodyPr lIns="39368" tIns="39368" rIns="39368" bIns="39368" rtlCol="0" anchor="ctr"/>
              <a:lstStyle/>
              <a:p>
                <a:pPr algn="ctr">
                  <a:lnSpc>
                    <a:spcPts val="2391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16200000">
              <a:off x="6422709" y="2569868"/>
              <a:ext cx="1717194" cy="1717194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755B3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19799" tIns="19799" rIns="19799" bIns="19799" rtlCol="0" anchor="ctr"/>
              <a:lstStyle/>
              <a:p>
                <a:pPr algn="ctr">
                  <a:lnSpc>
                    <a:spcPts val="1243"/>
                  </a:lnSpc>
                </a:pPr>
                <a:endParaRPr/>
              </a:p>
            </p:txBody>
          </p:sp>
        </p:grpSp>
        <p:sp>
          <p:nvSpPr>
            <p:cNvPr id="49" name="Freeform 49"/>
            <p:cNvSpPr/>
            <p:nvPr/>
          </p:nvSpPr>
          <p:spPr>
            <a:xfrm>
              <a:off x="6708231" y="2949001"/>
              <a:ext cx="1101054" cy="1101054"/>
            </a:xfrm>
            <a:custGeom>
              <a:avLst/>
              <a:gdLst/>
              <a:ahLst/>
              <a:cxnLst/>
              <a:rect l="l" t="t" r="r" b="b"/>
              <a:pathLst>
                <a:path w="1468072" h="1468072">
                  <a:moveTo>
                    <a:pt x="0" y="0"/>
                  </a:moveTo>
                  <a:lnTo>
                    <a:pt x="1468072" y="0"/>
                  </a:lnTo>
                  <a:lnTo>
                    <a:pt x="1468072" y="1468072"/>
                  </a:lnTo>
                  <a:lnTo>
                    <a:pt x="0" y="14680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8269855" y="3160931"/>
              <a:ext cx="3390050" cy="533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22"/>
                </a:lnSpc>
                <a:spcBef>
                  <a:spcPct val="0"/>
                </a:spcBef>
              </a:pPr>
              <a:r>
                <a:rPr lang="en-US" sz="3735" dirty="0" err="1">
                  <a:solidFill>
                    <a:srgbClr val="000000"/>
                  </a:solidFill>
                  <a:latin typeface="Oswald Bold"/>
                </a:rPr>
                <a:t>Other_Product</a:t>
              </a:r>
              <a:endParaRPr lang="en-US" sz="3735" dirty="0">
                <a:solidFill>
                  <a:srgbClr val="000000"/>
                </a:solidFill>
                <a:latin typeface="Oswald Bold"/>
              </a:endParaRPr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813303" y="455365"/>
            <a:ext cx="16946409" cy="894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8"/>
              </a:lnSpc>
            </a:pPr>
            <a:r>
              <a:rPr lang="en-US" sz="6728" spc="-336" dirty="0">
                <a:solidFill>
                  <a:srgbClr val="103417"/>
                </a:solidFill>
                <a:latin typeface="League Spartan"/>
              </a:rPr>
              <a:t>Dimension Reduction &amp; Feature Selection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13303" y="1411648"/>
            <a:ext cx="16946409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dirty="0">
                <a:solidFill>
                  <a:srgbClr val="103417"/>
                </a:solidFill>
                <a:latin typeface="Trocchi"/>
              </a:rPr>
              <a:t>Creating some new features by combining the existing features.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4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302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302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302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802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802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302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302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1639" y="841025"/>
            <a:ext cx="16984721" cy="8604950"/>
            <a:chOff x="0" y="0"/>
            <a:chExt cx="11694088" cy="59245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94089" cy="5924562"/>
            </a:xfrm>
            <a:custGeom>
              <a:avLst/>
              <a:gdLst/>
              <a:ahLst/>
              <a:cxnLst/>
              <a:rect l="l" t="t" r="r" b="b"/>
              <a:pathLst>
                <a:path w="11694089" h="5924562">
                  <a:moveTo>
                    <a:pt x="11569628" y="59690"/>
                  </a:moveTo>
                  <a:cubicBezTo>
                    <a:pt x="11605188" y="59690"/>
                    <a:pt x="11634398" y="88900"/>
                    <a:pt x="11634398" y="124460"/>
                  </a:cubicBezTo>
                  <a:lnTo>
                    <a:pt x="11634398" y="5800103"/>
                  </a:lnTo>
                  <a:cubicBezTo>
                    <a:pt x="11634398" y="5835662"/>
                    <a:pt x="11605188" y="5864872"/>
                    <a:pt x="11569628" y="5864872"/>
                  </a:cubicBezTo>
                  <a:lnTo>
                    <a:pt x="124460" y="5864872"/>
                  </a:lnTo>
                  <a:cubicBezTo>
                    <a:pt x="88900" y="5864872"/>
                    <a:pt x="59690" y="5835662"/>
                    <a:pt x="59690" y="580010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569628" y="59690"/>
                  </a:lnTo>
                  <a:moveTo>
                    <a:pt x="1156962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00103"/>
                  </a:lnTo>
                  <a:cubicBezTo>
                    <a:pt x="0" y="5868682"/>
                    <a:pt x="55880" y="5924562"/>
                    <a:pt x="124460" y="5924562"/>
                  </a:cubicBezTo>
                  <a:lnTo>
                    <a:pt x="11569628" y="5924562"/>
                  </a:lnTo>
                  <a:cubicBezTo>
                    <a:pt x="11638208" y="5924562"/>
                    <a:pt x="11694089" y="5868682"/>
                    <a:pt x="11694089" y="5800103"/>
                  </a:cubicBezTo>
                  <a:lnTo>
                    <a:pt x="11694089" y="124460"/>
                  </a:lnTo>
                  <a:cubicBezTo>
                    <a:pt x="11694088" y="55880"/>
                    <a:pt x="11638208" y="0"/>
                    <a:pt x="11569628" y="0"/>
                  </a:cubicBezTo>
                  <a:close/>
                </a:path>
              </a:pathLst>
            </a:custGeom>
            <a:solidFill>
              <a:srgbClr val="06B3F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879554" y="1906149"/>
            <a:ext cx="12528892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0"/>
              </a:lnSpc>
            </a:pPr>
            <a:r>
              <a:rPr lang="en-US" sz="6000" spc="-300">
                <a:solidFill>
                  <a:srgbClr val="06B3F9"/>
                </a:solidFill>
                <a:latin typeface="League Spartan"/>
              </a:rPr>
              <a:t>Model Building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50708" y="4210448"/>
            <a:ext cx="11986584" cy="2211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2362" lvl="1" indent="-486181" algn="just">
              <a:lnSpc>
                <a:spcPts val="5854"/>
              </a:lnSpc>
              <a:buFont typeface="Arial"/>
              <a:buChar char="•"/>
            </a:pPr>
            <a:r>
              <a:rPr lang="en-US" sz="4503" spc="225">
                <a:solidFill>
                  <a:srgbClr val="103417"/>
                </a:solidFill>
                <a:latin typeface="Sanchez"/>
              </a:rPr>
              <a:t>PCA for Visualization</a:t>
            </a:r>
          </a:p>
          <a:p>
            <a:pPr marL="972362" lvl="1" indent="-486181" algn="just">
              <a:lnSpc>
                <a:spcPts val="5854"/>
              </a:lnSpc>
              <a:buFont typeface="Arial"/>
              <a:buChar char="•"/>
            </a:pPr>
            <a:r>
              <a:rPr lang="en-US" sz="4503" spc="225">
                <a:solidFill>
                  <a:srgbClr val="103417"/>
                </a:solidFill>
                <a:latin typeface="Sanchez"/>
              </a:rPr>
              <a:t>PCA for Feature Engineering</a:t>
            </a:r>
          </a:p>
          <a:p>
            <a:pPr marL="972362" lvl="1" indent="-486181" algn="just">
              <a:lnSpc>
                <a:spcPts val="5854"/>
              </a:lnSpc>
              <a:buFont typeface="Arial"/>
              <a:buChar char="•"/>
            </a:pPr>
            <a:r>
              <a:rPr lang="en-US" sz="4503" spc="225">
                <a:solidFill>
                  <a:srgbClr val="103417"/>
                </a:solidFill>
                <a:latin typeface="Sanchez"/>
              </a:rPr>
              <a:t>K-Mean Model building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653657"/>
            <a:ext cx="3910359" cy="3922379"/>
          </a:xfrm>
          <a:custGeom>
            <a:avLst/>
            <a:gdLst/>
            <a:ahLst/>
            <a:cxnLst/>
            <a:rect l="l" t="t" r="r" b="b"/>
            <a:pathLst>
              <a:path w="3910359" h="3922379">
                <a:moveTo>
                  <a:pt x="0" y="0"/>
                </a:moveTo>
                <a:lnTo>
                  <a:pt x="3910359" y="0"/>
                </a:lnTo>
                <a:lnTo>
                  <a:pt x="3910359" y="3922379"/>
                </a:lnTo>
                <a:lnTo>
                  <a:pt x="0" y="3922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727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326884" y="3653657"/>
            <a:ext cx="4145062" cy="3922379"/>
          </a:xfrm>
          <a:custGeom>
            <a:avLst/>
            <a:gdLst/>
            <a:ahLst/>
            <a:cxnLst/>
            <a:rect l="l" t="t" r="r" b="b"/>
            <a:pathLst>
              <a:path w="4145062" h="3922379">
                <a:moveTo>
                  <a:pt x="0" y="0"/>
                </a:moveTo>
                <a:lnTo>
                  <a:pt x="4145062" y="0"/>
                </a:lnTo>
                <a:lnTo>
                  <a:pt x="4145062" y="3922379"/>
                </a:lnTo>
                <a:lnTo>
                  <a:pt x="0" y="3922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54" b="-10636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813303" y="455365"/>
            <a:ext cx="16782406" cy="894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8"/>
              </a:lnSpc>
            </a:pPr>
            <a:r>
              <a:rPr lang="en-US" sz="6728" spc="-336" dirty="0">
                <a:solidFill>
                  <a:srgbClr val="103417"/>
                </a:solidFill>
                <a:latin typeface="League Spartan"/>
              </a:rPr>
              <a:t>PCA for Visualization &amp; Feature Engineer.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3303" y="1561332"/>
            <a:ext cx="17072192" cy="184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dirty="0" err="1">
                <a:solidFill>
                  <a:srgbClr val="103417"/>
                </a:solidFill>
                <a:latin typeface="Trocchi"/>
              </a:rPr>
              <a:t>MinMax</a:t>
            </a:r>
            <a:r>
              <a:rPr lang="en-US" sz="3500" dirty="0">
                <a:solidFill>
                  <a:srgbClr val="103417"/>
                </a:solidFill>
                <a:latin typeface="Trocchi"/>
              </a:rPr>
              <a:t> Scaler may not be ideal for datasets as I am getting two different clusters with a distance of 1. So I will go with Standard Scaler, it will be the best case for the PCA.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3303" y="7775575"/>
            <a:ext cx="16782406" cy="184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dirty="0">
                <a:solidFill>
                  <a:srgbClr val="103417"/>
                </a:solidFill>
                <a:latin typeface="Trocchi"/>
              </a:rPr>
              <a:t>Here, we can create 3 or 4 clusters. When I attempted to use 4 clusters, it only resulted in 21 customers being grouped in that cluster, which is too few. Therefore, I will opt for 3 clusters.</a:t>
            </a:r>
          </a:p>
        </p:txBody>
      </p:sp>
      <p:sp>
        <p:nvSpPr>
          <p:cNvPr id="7" name="Freeform 7"/>
          <p:cNvSpPr/>
          <p:nvPr/>
        </p:nvSpPr>
        <p:spPr>
          <a:xfrm>
            <a:off x="11831226" y="3147978"/>
            <a:ext cx="5764483" cy="4428058"/>
          </a:xfrm>
          <a:custGeom>
            <a:avLst/>
            <a:gdLst/>
            <a:ahLst/>
            <a:cxnLst/>
            <a:rect l="l" t="t" r="r" b="b"/>
            <a:pathLst>
              <a:path w="5764483" h="4428058">
                <a:moveTo>
                  <a:pt x="0" y="0"/>
                </a:moveTo>
                <a:lnTo>
                  <a:pt x="5764483" y="0"/>
                </a:lnTo>
                <a:lnTo>
                  <a:pt x="5764483" y="4428058"/>
                </a:lnTo>
                <a:lnTo>
                  <a:pt x="0" y="44280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26" r="-1726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302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302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1639" y="841025"/>
            <a:ext cx="16984721" cy="8604950"/>
            <a:chOff x="0" y="0"/>
            <a:chExt cx="11694088" cy="59245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94089" cy="5924562"/>
            </a:xfrm>
            <a:custGeom>
              <a:avLst/>
              <a:gdLst/>
              <a:ahLst/>
              <a:cxnLst/>
              <a:rect l="l" t="t" r="r" b="b"/>
              <a:pathLst>
                <a:path w="11694089" h="5924562">
                  <a:moveTo>
                    <a:pt x="11569628" y="59690"/>
                  </a:moveTo>
                  <a:cubicBezTo>
                    <a:pt x="11605188" y="59690"/>
                    <a:pt x="11634398" y="88900"/>
                    <a:pt x="11634398" y="124460"/>
                  </a:cubicBezTo>
                  <a:lnTo>
                    <a:pt x="11634398" y="5800103"/>
                  </a:lnTo>
                  <a:cubicBezTo>
                    <a:pt x="11634398" y="5835662"/>
                    <a:pt x="11605188" y="5864872"/>
                    <a:pt x="11569628" y="5864872"/>
                  </a:cubicBezTo>
                  <a:lnTo>
                    <a:pt x="124460" y="5864872"/>
                  </a:lnTo>
                  <a:cubicBezTo>
                    <a:pt x="88900" y="5864872"/>
                    <a:pt x="59690" y="5835662"/>
                    <a:pt x="59690" y="580010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569628" y="59690"/>
                  </a:lnTo>
                  <a:moveTo>
                    <a:pt x="1156962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00103"/>
                  </a:lnTo>
                  <a:cubicBezTo>
                    <a:pt x="0" y="5868682"/>
                    <a:pt x="55880" y="5924562"/>
                    <a:pt x="124460" y="5924562"/>
                  </a:cubicBezTo>
                  <a:lnTo>
                    <a:pt x="11569628" y="5924562"/>
                  </a:lnTo>
                  <a:cubicBezTo>
                    <a:pt x="11638208" y="5924562"/>
                    <a:pt x="11694089" y="5868682"/>
                    <a:pt x="11694089" y="5800103"/>
                  </a:cubicBezTo>
                  <a:lnTo>
                    <a:pt x="11694089" y="124460"/>
                  </a:lnTo>
                  <a:cubicBezTo>
                    <a:pt x="11694088" y="55880"/>
                    <a:pt x="11638208" y="0"/>
                    <a:pt x="11569628" y="0"/>
                  </a:cubicBezTo>
                  <a:close/>
                </a:path>
              </a:pathLst>
            </a:custGeom>
            <a:solidFill>
              <a:srgbClr val="9B6C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879554" y="1906149"/>
            <a:ext cx="12528892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0"/>
              </a:lnSpc>
            </a:pPr>
            <a:r>
              <a:rPr lang="en-US" sz="6000" spc="-300">
                <a:solidFill>
                  <a:srgbClr val="9B6CFF"/>
                </a:solidFill>
                <a:latin typeface="League Spartan"/>
              </a:rPr>
              <a:t>Model Evaluation &amp; Interpretation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50708" y="4210448"/>
            <a:ext cx="11986584" cy="2211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2362" lvl="1" indent="-486181" algn="just">
              <a:lnSpc>
                <a:spcPts val="5854"/>
              </a:lnSpc>
              <a:buFont typeface="Arial"/>
              <a:buChar char="•"/>
            </a:pPr>
            <a:r>
              <a:rPr lang="en-US" sz="4503" spc="225">
                <a:solidFill>
                  <a:srgbClr val="103417"/>
                </a:solidFill>
                <a:latin typeface="Sanchez"/>
              </a:rPr>
              <a:t>Model Evaluation</a:t>
            </a:r>
          </a:p>
          <a:p>
            <a:pPr marL="972362" lvl="1" indent="-486181" algn="just">
              <a:lnSpc>
                <a:spcPts val="5854"/>
              </a:lnSpc>
              <a:buFont typeface="Arial"/>
              <a:buChar char="•"/>
            </a:pPr>
            <a:r>
              <a:rPr lang="en-US" sz="4503" spc="225">
                <a:solidFill>
                  <a:srgbClr val="103417"/>
                </a:solidFill>
                <a:latin typeface="Sanchez"/>
              </a:rPr>
              <a:t>Model Interpretation</a:t>
            </a:r>
          </a:p>
          <a:p>
            <a:pPr marL="972362" lvl="1" indent="-486181" algn="just">
              <a:lnSpc>
                <a:spcPts val="5854"/>
              </a:lnSpc>
              <a:buFont typeface="Arial"/>
              <a:buChar char="•"/>
            </a:pPr>
            <a:r>
              <a:rPr lang="en-US" sz="4503" spc="225">
                <a:solidFill>
                  <a:srgbClr val="103417"/>
                </a:solidFill>
                <a:latin typeface="Sanchez"/>
              </a:rPr>
              <a:t>Cluster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390680"/>
            <a:ext cx="8466772" cy="9505640"/>
          </a:xfrm>
          <a:custGeom>
            <a:avLst/>
            <a:gdLst/>
            <a:ahLst/>
            <a:cxnLst/>
            <a:rect l="l" t="t" r="r" b="b"/>
            <a:pathLst>
              <a:path w="8466772" h="9505640">
                <a:moveTo>
                  <a:pt x="0" y="0"/>
                </a:moveTo>
                <a:lnTo>
                  <a:pt x="8466772" y="0"/>
                </a:lnTo>
                <a:lnTo>
                  <a:pt x="8466772" y="9505640"/>
                </a:lnTo>
                <a:lnTo>
                  <a:pt x="0" y="950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813303" y="455365"/>
            <a:ext cx="12712831" cy="894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8"/>
              </a:lnSpc>
            </a:pPr>
            <a:r>
              <a:rPr lang="en-US" sz="6728" spc="-336" dirty="0">
                <a:solidFill>
                  <a:srgbClr val="103417"/>
                </a:solidFill>
                <a:latin typeface="League Spartan"/>
              </a:rPr>
              <a:t>Model Evaluation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3303" y="1245383"/>
            <a:ext cx="7134121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u="sng" dirty="0">
                <a:solidFill>
                  <a:srgbClr val="103417"/>
                </a:solidFill>
                <a:latin typeface="Abril Fatface"/>
              </a:rPr>
              <a:t>Count Plot for Clusters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54834" y="3335669"/>
            <a:ext cx="7651058" cy="5922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898" lvl="1" indent="-453449" algn="just">
              <a:lnSpc>
                <a:spcPts val="5880"/>
              </a:lnSpc>
              <a:buFont typeface="Arial"/>
              <a:buChar char="•"/>
            </a:pPr>
            <a:r>
              <a:rPr lang="en-US" sz="4200" u="sng" dirty="0">
                <a:solidFill>
                  <a:srgbClr val="103417"/>
                </a:solidFill>
                <a:latin typeface="Trocchi"/>
              </a:rPr>
              <a:t>Cluster 1 :</a:t>
            </a:r>
            <a:r>
              <a:rPr lang="en-US" sz="4200" dirty="0">
                <a:solidFill>
                  <a:srgbClr val="103417"/>
                </a:solidFill>
                <a:latin typeface="Trocchi"/>
              </a:rPr>
              <a:t> 1107 customers i.e. around 50%</a:t>
            </a:r>
          </a:p>
          <a:p>
            <a:pPr algn="just">
              <a:lnSpc>
                <a:spcPts val="5880"/>
              </a:lnSpc>
            </a:pPr>
            <a:endParaRPr lang="en-US" sz="4200" dirty="0">
              <a:solidFill>
                <a:srgbClr val="103417"/>
              </a:solidFill>
              <a:latin typeface="Trocchi"/>
            </a:endParaRPr>
          </a:p>
          <a:p>
            <a:pPr marL="906898" lvl="1" indent="-453449" algn="just">
              <a:lnSpc>
                <a:spcPts val="5880"/>
              </a:lnSpc>
              <a:buFont typeface="Arial"/>
              <a:buChar char="•"/>
            </a:pPr>
            <a:r>
              <a:rPr lang="en-US" sz="4200" u="sng" dirty="0">
                <a:solidFill>
                  <a:srgbClr val="103417"/>
                </a:solidFill>
                <a:latin typeface="Trocchi"/>
              </a:rPr>
              <a:t>Cluster 2 :</a:t>
            </a:r>
            <a:r>
              <a:rPr lang="en-US" sz="4200" dirty="0">
                <a:solidFill>
                  <a:srgbClr val="103417"/>
                </a:solidFill>
                <a:latin typeface="Trocchi"/>
              </a:rPr>
              <a:t> 624 customers i.e. around 28%</a:t>
            </a:r>
          </a:p>
          <a:p>
            <a:pPr algn="just">
              <a:lnSpc>
                <a:spcPts val="5880"/>
              </a:lnSpc>
            </a:pPr>
            <a:endParaRPr lang="en-US" sz="4200" dirty="0">
              <a:solidFill>
                <a:srgbClr val="103417"/>
              </a:solidFill>
              <a:latin typeface="Trocchi"/>
            </a:endParaRPr>
          </a:p>
          <a:p>
            <a:pPr marL="906898" lvl="1" indent="-453449" algn="just">
              <a:lnSpc>
                <a:spcPts val="5880"/>
              </a:lnSpc>
              <a:buFont typeface="Arial"/>
              <a:buChar char="•"/>
            </a:pPr>
            <a:r>
              <a:rPr lang="en-US" sz="4200" u="sng" dirty="0">
                <a:solidFill>
                  <a:srgbClr val="103417"/>
                </a:solidFill>
                <a:latin typeface="Trocchi"/>
              </a:rPr>
              <a:t>Cluster 3 :</a:t>
            </a:r>
            <a:r>
              <a:rPr lang="en-US" sz="4200" dirty="0">
                <a:solidFill>
                  <a:srgbClr val="103417"/>
                </a:solidFill>
                <a:latin typeface="Trocchi"/>
              </a:rPr>
              <a:t> 509 customers i.e. around 22%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1639" y="841025"/>
            <a:ext cx="16984721" cy="8604950"/>
            <a:chOff x="0" y="0"/>
            <a:chExt cx="11694088" cy="59245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94089" cy="5924562"/>
            </a:xfrm>
            <a:custGeom>
              <a:avLst/>
              <a:gdLst/>
              <a:ahLst/>
              <a:cxnLst/>
              <a:rect l="l" t="t" r="r" b="b"/>
              <a:pathLst>
                <a:path w="11694089" h="5924562">
                  <a:moveTo>
                    <a:pt x="11569628" y="59690"/>
                  </a:moveTo>
                  <a:cubicBezTo>
                    <a:pt x="11605188" y="59690"/>
                    <a:pt x="11634398" y="88900"/>
                    <a:pt x="11634398" y="124460"/>
                  </a:cubicBezTo>
                  <a:lnTo>
                    <a:pt x="11634398" y="5800103"/>
                  </a:lnTo>
                  <a:cubicBezTo>
                    <a:pt x="11634398" y="5835662"/>
                    <a:pt x="11605188" y="5864872"/>
                    <a:pt x="11569628" y="5864872"/>
                  </a:cubicBezTo>
                  <a:lnTo>
                    <a:pt x="124460" y="5864872"/>
                  </a:lnTo>
                  <a:cubicBezTo>
                    <a:pt x="88900" y="5864872"/>
                    <a:pt x="59690" y="5835662"/>
                    <a:pt x="59690" y="580010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569628" y="59690"/>
                  </a:lnTo>
                  <a:moveTo>
                    <a:pt x="1156962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00103"/>
                  </a:lnTo>
                  <a:cubicBezTo>
                    <a:pt x="0" y="5868682"/>
                    <a:pt x="55880" y="5924562"/>
                    <a:pt x="124460" y="5924562"/>
                  </a:cubicBezTo>
                  <a:lnTo>
                    <a:pt x="11569628" y="5924562"/>
                  </a:lnTo>
                  <a:cubicBezTo>
                    <a:pt x="11638208" y="5924562"/>
                    <a:pt x="11694089" y="5868682"/>
                    <a:pt x="11694089" y="5800103"/>
                  </a:cubicBezTo>
                  <a:lnTo>
                    <a:pt x="11694089" y="124460"/>
                  </a:lnTo>
                  <a:cubicBezTo>
                    <a:pt x="11694088" y="55880"/>
                    <a:pt x="11638208" y="0"/>
                    <a:pt x="11569628" y="0"/>
                  </a:cubicBezTo>
                  <a:close/>
                </a:path>
              </a:pathLst>
            </a:custGeom>
            <a:solidFill>
              <a:srgbClr val="88C43B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879554" y="1906149"/>
            <a:ext cx="12528892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0"/>
              </a:lnSpc>
            </a:pPr>
            <a:r>
              <a:rPr lang="en-US" sz="6000" spc="-300">
                <a:solidFill>
                  <a:srgbClr val="88C43B"/>
                </a:solidFill>
                <a:latin typeface="League Spartan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50708" y="4210448"/>
            <a:ext cx="11986584" cy="2211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2362" lvl="1" indent="-486181" algn="just">
              <a:lnSpc>
                <a:spcPts val="5854"/>
              </a:lnSpc>
              <a:buFont typeface="Arial"/>
              <a:buChar char="•"/>
            </a:pPr>
            <a:r>
              <a:rPr lang="en-US" sz="4503" spc="225">
                <a:solidFill>
                  <a:srgbClr val="103417"/>
                </a:solidFill>
                <a:latin typeface="Sanchez"/>
              </a:rPr>
              <a:t>Method Overview</a:t>
            </a:r>
          </a:p>
          <a:p>
            <a:pPr marL="972362" lvl="1" indent="-486181" algn="just">
              <a:lnSpc>
                <a:spcPts val="5854"/>
              </a:lnSpc>
              <a:buFont typeface="Arial"/>
              <a:buChar char="•"/>
            </a:pPr>
            <a:r>
              <a:rPr lang="en-US" sz="4503" spc="225">
                <a:solidFill>
                  <a:srgbClr val="103417"/>
                </a:solidFill>
                <a:latin typeface="Sanchez"/>
              </a:rPr>
              <a:t>Overall Insights</a:t>
            </a:r>
          </a:p>
          <a:p>
            <a:pPr marL="972362" lvl="1" indent="-486181" algn="just">
              <a:lnSpc>
                <a:spcPts val="5854"/>
              </a:lnSpc>
              <a:buFont typeface="Arial"/>
              <a:buChar char="•"/>
            </a:pPr>
            <a:r>
              <a:rPr lang="en-US" sz="4503" spc="225">
                <a:solidFill>
                  <a:srgbClr val="103417"/>
                </a:solidFill>
                <a:latin typeface="Sanchez"/>
              </a:rPr>
              <a:t>Final Cluster Conclusion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349069" y="1028700"/>
            <a:ext cx="8843681" cy="8400192"/>
          </a:xfrm>
          <a:custGeom>
            <a:avLst/>
            <a:gdLst/>
            <a:ahLst/>
            <a:cxnLst/>
            <a:rect l="l" t="t" r="r" b="b"/>
            <a:pathLst>
              <a:path w="8843681" h="8400192">
                <a:moveTo>
                  <a:pt x="0" y="0"/>
                </a:moveTo>
                <a:lnTo>
                  <a:pt x="8843681" y="0"/>
                </a:lnTo>
                <a:lnTo>
                  <a:pt x="8843681" y="8400192"/>
                </a:lnTo>
                <a:lnTo>
                  <a:pt x="0" y="8400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31841" y="1435883"/>
            <a:ext cx="12401935" cy="8406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103417"/>
                </a:solidFill>
                <a:latin typeface="Libre Baskerville Bold"/>
              </a:rPr>
              <a:t>Cluster 1:</a:t>
            </a:r>
          </a:p>
          <a:p>
            <a:pPr marL="1209039" lvl="2" indent="-403013" algn="just">
              <a:lnSpc>
                <a:spcPts val="3919"/>
              </a:lnSpc>
              <a:buFont typeface="Arial"/>
              <a:buChar char="⚬"/>
            </a:pPr>
            <a:r>
              <a:rPr lang="en-US" sz="2799" dirty="0">
                <a:solidFill>
                  <a:srgbClr val="103417"/>
                </a:solidFill>
                <a:latin typeface="Libre Baskerville Bold"/>
              </a:rPr>
              <a:t>Largest cluster, younger customers (30-40 age group), lower income.</a:t>
            </a:r>
          </a:p>
          <a:p>
            <a:pPr marL="1209039" lvl="2" indent="-403013" algn="just">
              <a:lnSpc>
                <a:spcPts val="3919"/>
              </a:lnSpc>
              <a:buFont typeface="Arial"/>
              <a:buChar char="⚬"/>
            </a:pPr>
            <a:r>
              <a:rPr lang="en-US" sz="2799" dirty="0">
                <a:solidFill>
                  <a:srgbClr val="103417"/>
                </a:solidFill>
                <a:latin typeface="Libre Baskerville Bold"/>
              </a:rPr>
              <a:t>Spends less on wine, meat, and products.</a:t>
            </a:r>
          </a:p>
          <a:p>
            <a:pPr marL="1209039" lvl="2" indent="-403013" algn="just">
              <a:lnSpc>
                <a:spcPts val="3919"/>
              </a:lnSpc>
              <a:buFont typeface="Arial"/>
              <a:buChar char="⚬"/>
            </a:pPr>
            <a:r>
              <a:rPr lang="en-US" sz="2799" dirty="0">
                <a:solidFill>
                  <a:srgbClr val="103417"/>
                </a:solidFill>
                <a:latin typeface="Libre Baskerville Bold"/>
              </a:rPr>
              <a:t>Mostly new customers, more web visits, lower total spending.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103417"/>
                </a:solidFill>
                <a:latin typeface="Libre Baskerville Bold"/>
              </a:rPr>
              <a:t>Cluster 2:</a:t>
            </a:r>
          </a:p>
          <a:p>
            <a:pPr marL="1209039" lvl="2" indent="-403013" algn="just">
              <a:lnSpc>
                <a:spcPts val="3919"/>
              </a:lnSpc>
              <a:buFont typeface="Arial"/>
              <a:buChar char="⚬"/>
            </a:pPr>
            <a:r>
              <a:rPr lang="en-US" sz="2799" dirty="0">
                <a:solidFill>
                  <a:srgbClr val="103417"/>
                </a:solidFill>
                <a:latin typeface="Libre Baskerville Bold"/>
              </a:rPr>
              <a:t>Moderate-sized, mixed ages with majority older (50+ age group) with children.</a:t>
            </a:r>
          </a:p>
          <a:p>
            <a:pPr marL="1209039" lvl="2" indent="-403013" algn="just">
              <a:lnSpc>
                <a:spcPts val="3919"/>
              </a:lnSpc>
              <a:buFont typeface="Arial"/>
              <a:buChar char="⚬"/>
            </a:pPr>
            <a:r>
              <a:rPr lang="en-US" sz="2799" dirty="0">
                <a:solidFill>
                  <a:srgbClr val="103417"/>
                </a:solidFill>
                <a:latin typeface="Libre Baskerville Bold"/>
              </a:rPr>
              <a:t>Higher incomes, moderate total spending, varying campaign acceptance.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103417"/>
                </a:solidFill>
                <a:latin typeface="Libre Baskerville Bold"/>
              </a:rPr>
              <a:t>Cluster 3:</a:t>
            </a:r>
          </a:p>
          <a:p>
            <a:pPr marL="1209039" lvl="2" indent="-403013" algn="just">
              <a:lnSpc>
                <a:spcPts val="3919"/>
              </a:lnSpc>
              <a:buFont typeface="Arial"/>
              <a:buChar char="⚬"/>
            </a:pPr>
            <a:r>
              <a:rPr lang="en-US" sz="2799" dirty="0">
                <a:solidFill>
                  <a:srgbClr val="103417"/>
                </a:solidFill>
                <a:latin typeface="Libre Baskerville Bold"/>
              </a:rPr>
              <a:t>Smallest cluster, older customers (60-80 age group), highest income.</a:t>
            </a:r>
          </a:p>
          <a:p>
            <a:pPr marL="1209039" lvl="2" indent="-403013" algn="just">
              <a:lnSpc>
                <a:spcPts val="3919"/>
              </a:lnSpc>
              <a:buFont typeface="Arial"/>
              <a:buChar char="⚬"/>
            </a:pPr>
            <a:r>
              <a:rPr lang="en-US" sz="2799" dirty="0">
                <a:solidFill>
                  <a:srgbClr val="103417"/>
                </a:solidFill>
                <a:latin typeface="Libre Baskerville Bold"/>
              </a:rPr>
              <a:t>Rarely have children, higher campaign acceptance.</a:t>
            </a:r>
          </a:p>
          <a:p>
            <a:pPr marL="1209039" lvl="2" indent="-403013" algn="just">
              <a:lnSpc>
                <a:spcPts val="3919"/>
              </a:lnSpc>
              <a:buFont typeface="Arial"/>
              <a:buChar char="⚬"/>
            </a:pPr>
            <a:r>
              <a:rPr lang="en-US" sz="2799" dirty="0">
                <a:solidFill>
                  <a:srgbClr val="103417"/>
                </a:solidFill>
                <a:latin typeface="Libre Baskerville Bold"/>
              </a:rPr>
              <a:t>Highest spending on wine, meat, products, highest total spending.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3303" y="455365"/>
            <a:ext cx="12712831" cy="894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8"/>
              </a:lnSpc>
            </a:pPr>
            <a:r>
              <a:rPr lang="en-US" sz="6728" spc="-336">
                <a:solidFill>
                  <a:srgbClr val="103417"/>
                </a:solidFill>
                <a:latin typeface="League Spartan"/>
              </a:rPr>
              <a:t>Overall Insights &amp; 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1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86150" y="-114300"/>
            <a:ext cx="11315700" cy="109347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440" y="1350158"/>
            <a:ext cx="9547433" cy="8936842"/>
          </a:xfrm>
          <a:custGeom>
            <a:avLst/>
            <a:gdLst/>
            <a:ahLst/>
            <a:cxnLst/>
            <a:rect l="l" t="t" r="r" b="b"/>
            <a:pathLst>
              <a:path w="9547433" h="8936842">
                <a:moveTo>
                  <a:pt x="0" y="0"/>
                </a:moveTo>
                <a:lnTo>
                  <a:pt x="9547433" y="0"/>
                </a:lnTo>
                <a:lnTo>
                  <a:pt x="9547433" y="8936842"/>
                </a:lnTo>
                <a:lnTo>
                  <a:pt x="0" y="89368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9529993" y="1567798"/>
            <a:ext cx="8235907" cy="772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6"/>
              </a:lnSpc>
            </a:pPr>
            <a:r>
              <a:rPr lang="en-US" sz="3997" dirty="0">
                <a:solidFill>
                  <a:srgbClr val="103417"/>
                </a:solidFill>
                <a:latin typeface="Canva Sans"/>
              </a:rPr>
              <a:t>Exploring </a:t>
            </a:r>
            <a:r>
              <a:rPr lang="en-US" sz="3997" dirty="0">
                <a:solidFill>
                  <a:srgbClr val="103417"/>
                </a:solidFill>
                <a:latin typeface="Canva Sans Bold"/>
              </a:rPr>
              <a:t>Customer Personality Analysis</a:t>
            </a:r>
            <a:r>
              <a:rPr lang="en-US" sz="3997" dirty="0">
                <a:solidFill>
                  <a:srgbClr val="103417"/>
                </a:solidFill>
                <a:latin typeface="Canva Sans"/>
              </a:rPr>
              <a:t> using a </a:t>
            </a:r>
            <a:r>
              <a:rPr lang="en-US" sz="3997" dirty="0">
                <a:solidFill>
                  <a:srgbClr val="103417"/>
                </a:solidFill>
                <a:latin typeface="Canva Sans Bold"/>
              </a:rPr>
              <a:t>Kaggle dataset</a:t>
            </a:r>
            <a:r>
              <a:rPr lang="en-US" sz="3997" dirty="0">
                <a:solidFill>
                  <a:srgbClr val="103417"/>
                </a:solidFill>
                <a:latin typeface="Canva Sans"/>
              </a:rPr>
              <a:t> to derive actionable insights for businesses through advanced analytics techniques like machine learning and data analysis. The goal is to improve marketing strategies, customer experiences, and decision-making for sustainable growth and competitive advantage.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3303" y="455365"/>
            <a:ext cx="7233790" cy="894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8"/>
              </a:lnSpc>
            </a:pPr>
            <a:r>
              <a:rPr lang="en-US" sz="6728" spc="-336" dirty="0">
                <a:solidFill>
                  <a:srgbClr val="103417"/>
                </a:solidFill>
                <a:latin typeface="League Spartan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1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2212" y="-1182990"/>
            <a:ext cx="15522637" cy="12935531"/>
          </a:xfrm>
          <a:custGeom>
            <a:avLst/>
            <a:gdLst/>
            <a:ahLst/>
            <a:cxnLst/>
            <a:rect l="l" t="t" r="r" b="b"/>
            <a:pathLst>
              <a:path w="15522637" h="12935531">
                <a:moveTo>
                  <a:pt x="0" y="0"/>
                </a:moveTo>
                <a:lnTo>
                  <a:pt x="15522637" y="0"/>
                </a:lnTo>
                <a:lnTo>
                  <a:pt x="15522637" y="12935531"/>
                </a:lnTo>
                <a:lnTo>
                  <a:pt x="0" y="12935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813303" y="1611166"/>
            <a:ext cx="16824115" cy="349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dirty="0">
                <a:solidFill>
                  <a:srgbClr val="103417"/>
                </a:solidFill>
                <a:latin typeface="Canva Sans"/>
              </a:rPr>
              <a:t>Understanding customers is vital in business. This project uses </a:t>
            </a:r>
            <a:r>
              <a:rPr lang="en-US" sz="3999" dirty="0" err="1">
                <a:solidFill>
                  <a:srgbClr val="103417"/>
                </a:solidFill>
                <a:latin typeface="Canva Sans Bold"/>
              </a:rPr>
              <a:t>KMeans</a:t>
            </a:r>
            <a:r>
              <a:rPr lang="en-US" sz="3999" dirty="0">
                <a:solidFill>
                  <a:srgbClr val="103417"/>
                </a:solidFill>
                <a:latin typeface="Canva Sans Bold"/>
              </a:rPr>
              <a:t> unsupervised learning</a:t>
            </a:r>
            <a:r>
              <a:rPr lang="en-US" sz="3999" dirty="0">
                <a:solidFill>
                  <a:srgbClr val="103417"/>
                </a:solidFill>
                <a:latin typeface="Canva Sans"/>
              </a:rPr>
              <a:t> for </a:t>
            </a:r>
            <a:r>
              <a:rPr lang="en-US" sz="3999" dirty="0">
                <a:solidFill>
                  <a:srgbClr val="103417"/>
                </a:solidFill>
                <a:latin typeface="Canva Sans Bold"/>
              </a:rPr>
              <a:t>Customer Segmentation Analysis</a:t>
            </a:r>
            <a:r>
              <a:rPr lang="en-US" sz="3999" dirty="0">
                <a:solidFill>
                  <a:srgbClr val="103417"/>
                </a:solidFill>
                <a:latin typeface="Canva Sans"/>
              </a:rPr>
              <a:t> to categorize customers based on characteristics and behaviors. The goal is to identify unique needs and provide tailored recommendations for each segment.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3303" y="455365"/>
            <a:ext cx="16824115" cy="894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8"/>
              </a:lnSpc>
            </a:pPr>
            <a:r>
              <a:rPr lang="en-US" sz="6728" spc="-336" dirty="0">
                <a:solidFill>
                  <a:srgbClr val="103417"/>
                </a:solidFill>
                <a:latin typeface="League Spartan"/>
              </a:rPr>
              <a:t>What Problem to Solve 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3303" y="5797433"/>
            <a:ext cx="1682411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 spc="-250" dirty="0">
                <a:solidFill>
                  <a:srgbClr val="103417"/>
                </a:solidFill>
                <a:latin typeface="League Spartan"/>
              </a:rPr>
              <a:t>Algorithm Used 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45112" y="7525378"/>
            <a:ext cx="16797776" cy="236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 dirty="0">
                <a:solidFill>
                  <a:srgbClr val="103417"/>
                </a:solidFill>
                <a:latin typeface="Canva Sans"/>
              </a:rPr>
              <a:t>K-means clustering assigns data points to K clusters based on similarities defined by the user, minimizing distances by iteratively updating centroids to the mean of data points.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18773" y="6886458"/>
            <a:ext cx="1682411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 spc="-250" dirty="0">
                <a:solidFill>
                  <a:srgbClr val="103417"/>
                </a:solidFill>
                <a:latin typeface="League Spartan"/>
              </a:rPr>
              <a:t>K Means 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1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1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599651" y="654753"/>
            <a:ext cx="13477581" cy="1671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35"/>
              </a:lnSpc>
            </a:pPr>
            <a:r>
              <a:rPr lang="en-US" sz="12535" spc="-626" dirty="0">
                <a:solidFill>
                  <a:srgbClr val="103417"/>
                </a:solidFill>
                <a:latin typeface="League Spartan"/>
              </a:rPr>
              <a:t>Data Analysis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86C191-5C07-1CB1-B483-0A37F7851F47}"/>
              </a:ext>
            </a:extLst>
          </p:cNvPr>
          <p:cNvGrpSpPr/>
          <p:nvPr/>
        </p:nvGrpSpPr>
        <p:grpSpPr>
          <a:xfrm>
            <a:off x="536054" y="3808034"/>
            <a:ext cx="3347786" cy="6266452"/>
            <a:chOff x="536054" y="3808034"/>
            <a:chExt cx="3347786" cy="6266452"/>
          </a:xfrm>
        </p:grpSpPr>
        <p:grpSp>
          <p:nvGrpSpPr>
            <p:cNvPr id="2" name="Group 2"/>
            <p:cNvGrpSpPr/>
            <p:nvPr/>
          </p:nvGrpSpPr>
          <p:grpSpPr>
            <a:xfrm>
              <a:off x="536054" y="3808034"/>
              <a:ext cx="3347786" cy="5961064"/>
              <a:chOff x="0" y="0"/>
              <a:chExt cx="3327287" cy="5924562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3327287" cy="5924562"/>
              </a:xfrm>
              <a:custGeom>
                <a:avLst/>
                <a:gdLst/>
                <a:ahLst/>
                <a:cxnLst/>
                <a:rect l="l" t="t" r="r" b="b"/>
                <a:pathLst>
                  <a:path w="3327287" h="5924562">
                    <a:moveTo>
                      <a:pt x="3202827" y="59690"/>
                    </a:moveTo>
                    <a:cubicBezTo>
                      <a:pt x="3238387" y="59690"/>
                      <a:pt x="3267597" y="88900"/>
                      <a:pt x="3267597" y="124460"/>
                    </a:cubicBezTo>
                    <a:lnTo>
                      <a:pt x="3267597" y="5800103"/>
                    </a:lnTo>
                    <a:cubicBezTo>
                      <a:pt x="3267597" y="5835662"/>
                      <a:pt x="3238387" y="5864872"/>
                      <a:pt x="3202827" y="5864872"/>
                    </a:cubicBezTo>
                    <a:lnTo>
                      <a:pt x="124460" y="5864872"/>
                    </a:lnTo>
                    <a:cubicBezTo>
                      <a:pt x="88900" y="5864872"/>
                      <a:pt x="59690" y="5835662"/>
                      <a:pt x="59690" y="580010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202827" y="59690"/>
                    </a:lnTo>
                    <a:moveTo>
                      <a:pt x="320282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5800103"/>
                    </a:lnTo>
                    <a:cubicBezTo>
                      <a:pt x="0" y="5868682"/>
                      <a:pt x="55880" y="5924562"/>
                      <a:pt x="124460" y="5924562"/>
                    </a:cubicBezTo>
                    <a:lnTo>
                      <a:pt x="3202827" y="5924562"/>
                    </a:lnTo>
                    <a:cubicBezTo>
                      <a:pt x="3271407" y="5924562"/>
                      <a:pt x="3327287" y="5868682"/>
                      <a:pt x="3327287" y="5800103"/>
                    </a:cubicBezTo>
                    <a:lnTo>
                      <a:pt x="3327287" y="124460"/>
                    </a:lnTo>
                    <a:cubicBezTo>
                      <a:pt x="3327286" y="55880"/>
                      <a:pt x="3271407" y="0"/>
                      <a:pt x="3202827" y="0"/>
                    </a:cubicBezTo>
                    <a:close/>
                  </a:path>
                </a:pathLst>
              </a:custGeom>
              <a:solidFill>
                <a:srgbClr val="EF625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-10800000">
              <a:off x="571076" y="8870853"/>
              <a:ext cx="3277741" cy="1203633"/>
              <a:chOff x="0" y="0"/>
              <a:chExt cx="9822062" cy="3606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9822062" cy="3606800"/>
              </a:xfrm>
              <a:custGeom>
                <a:avLst/>
                <a:gdLst/>
                <a:ahLst/>
                <a:cxnLst/>
                <a:rect l="l" t="t" r="r" b="b"/>
                <a:pathLst>
                  <a:path w="9822062" h="3606800">
                    <a:moveTo>
                      <a:pt x="9822062" y="0"/>
                    </a:moveTo>
                    <a:lnTo>
                      <a:pt x="1041400" y="0"/>
                    </a:lnTo>
                    <a:lnTo>
                      <a:pt x="0" y="1803400"/>
                    </a:lnTo>
                    <a:lnTo>
                      <a:pt x="1041400" y="3606800"/>
                    </a:lnTo>
                    <a:lnTo>
                      <a:pt x="9822062" y="3606800"/>
                    </a:lnTo>
                    <a:lnTo>
                      <a:pt x="8780662" y="1803400"/>
                    </a:lnTo>
                    <a:close/>
                  </a:path>
                </a:pathLst>
              </a:custGeom>
              <a:solidFill>
                <a:srgbClr val="EF625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1083096" y="9255682"/>
              <a:ext cx="2290581" cy="4969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60"/>
                </a:lnSpc>
              </a:pPr>
              <a:r>
                <a:rPr lang="en-US" sz="3760" spc="188">
                  <a:solidFill>
                    <a:srgbClr val="103417"/>
                  </a:solidFill>
                  <a:latin typeface="Sanchez"/>
                </a:rPr>
                <a:t>FIRST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975188" y="4520193"/>
              <a:ext cx="2469517" cy="752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50"/>
                </a:lnSpc>
              </a:pPr>
              <a:r>
                <a:rPr lang="en-US" sz="3000" spc="-150" dirty="0">
                  <a:solidFill>
                    <a:srgbClr val="103417"/>
                  </a:solidFill>
                  <a:latin typeface="League Spartan"/>
                </a:rPr>
                <a:t>Exploratory Data Analysis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599651" y="5880147"/>
              <a:ext cx="3147535" cy="1472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 algn="just">
                <a:lnSpc>
                  <a:spcPts val="2340"/>
                </a:lnSpc>
                <a:buFont typeface="Arial"/>
                <a:buChar char="•"/>
              </a:pPr>
              <a:r>
                <a:rPr lang="en-US" sz="1800" spc="89" dirty="0">
                  <a:solidFill>
                    <a:srgbClr val="103417"/>
                  </a:solidFill>
                  <a:latin typeface="Sanchez"/>
                </a:rPr>
                <a:t>Importing Libraries &amp; Loading Data</a:t>
              </a:r>
            </a:p>
            <a:p>
              <a:pPr marL="388620" lvl="1" indent="-194310" algn="just">
                <a:lnSpc>
                  <a:spcPts val="2340"/>
                </a:lnSpc>
                <a:buFont typeface="Arial"/>
                <a:buChar char="•"/>
              </a:pPr>
              <a:r>
                <a:rPr lang="en-US" sz="1800" spc="89" dirty="0">
                  <a:solidFill>
                    <a:srgbClr val="103417"/>
                  </a:solidFill>
                  <a:latin typeface="Sanchez"/>
                </a:rPr>
                <a:t>Gathering Information</a:t>
              </a:r>
            </a:p>
            <a:p>
              <a:pPr marL="388620" lvl="1" indent="-194310" algn="just">
                <a:lnSpc>
                  <a:spcPts val="2340"/>
                </a:lnSpc>
                <a:buFont typeface="Arial"/>
                <a:buChar char="•"/>
              </a:pPr>
              <a:r>
                <a:rPr lang="en-US" sz="1800" spc="89" dirty="0">
                  <a:solidFill>
                    <a:srgbClr val="103417"/>
                  </a:solidFill>
                  <a:latin typeface="Sanchez"/>
                </a:rPr>
                <a:t>Data Cleaning</a:t>
              </a:r>
            </a:p>
            <a:p>
              <a:pPr marL="388620" lvl="1" indent="-194310" algn="just">
                <a:lnSpc>
                  <a:spcPts val="2340"/>
                </a:lnSpc>
                <a:buFont typeface="Arial"/>
                <a:buChar char="•"/>
              </a:pPr>
              <a:r>
                <a:rPr lang="en-US" sz="1800" spc="89" dirty="0">
                  <a:solidFill>
                    <a:srgbClr val="103417"/>
                  </a:solidFill>
                  <a:latin typeface="Sanchez"/>
                </a:rPr>
                <a:t>Data Visualization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3C49C4-C696-77C0-5AFD-8355166BDFDB}"/>
              </a:ext>
            </a:extLst>
          </p:cNvPr>
          <p:cNvGrpSpPr/>
          <p:nvPr/>
        </p:nvGrpSpPr>
        <p:grpSpPr>
          <a:xfrm>
            <a:off x="4017110" y="3808034"/>
            <a:ext cx="3347786" cy="6266452"/>
            <a:chOff x="4017110" y="3808034"/>
            <a:chExt cx="3347786" cy="6266452"/>
          </a:xfrm>
        </p:grpSpPr>
        <p:grpSp>
          <p:nvGrpSpPr>
            <p:cNvPr id="4" name="Group 4"/>
            <p:cNvGrpSpPr/>
            <p:nvPr/>
          </p:nvGrpSpPr>
          <p:grpSpPr>
            <a:xfrm>
              <a:off x="4017110" y="3808034"/>
              <a:ext cx="3347786" cy="5961064"/>
              <a:chOff x="0" y="0"/>
              <a:chExt cx="3327287" cy="5924562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27287" cy="5924562"/>
              </a:xfrm>
              <a:custGeom>
                <a:avLst/>
                <a:gdLst/>
                <a:ahLst/>
                <a:cxnLst/>
                <a:rect l="l" t="t" r="r" b="b"/>
                <a:pathLst>
                  <a:path w="3327287" h="5924562">
                    <a:moveTo>
                      <a:pt x="3202827" y="59690"/>
                    </a:moveTo>
                    <a:cubicBezTo>
                      <a:pt x="3238387" y="59690"/>
                      <a:pt x="3267597" y="88900"/>
                      <a:pt x="3267597" y="124460"/>
                    </a:cubicBezTo>
                    <a:lnTo>
                      <a:pt x="3267597" y="5800103"/>
                    </a:lnTo>
                    <a:cubicBezTo>
                      <a:pt x="3267597" y="5835662"/>
                      <a:pt x="3238387" y="5864872"/>
                      <a:pt x="3202827" y="5864872"/>
                    </a:cubicBezTo>
                    <a:lnTo>
                      <a:pt x="124460" y="5864872"/>
                    </a:lnTo>
                    <a:cubicBezTo>
                      <a:pt x="88900" y="5864872"/>
                      <a:pt x="59690" y="5835662"/>
                      <a:pt x="59690" y="580010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202827" y="59690"/>
                    </a:lnTo>
                    <a:moveTo>
                      <a:pt x="320282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5800103"/>
                    </a:lnTo>
                    <a:cubicBezTo>
                      <a:pt x="0" y="5868682"/>
                      <a:pt x="55880" y="5924562"/>
                      <a:pt x="124460" y="5924562"/>
                    </a:cubicBezTo>
                    <a:lnTo>
                      <a:pt x="3202827" y="5924562"/>
                    </a:lnTo>
                    <a:cubicBezTo>
                      <a:pt x="3271407" y="5924562"/>
                      <a:pt x="3327287" y="5868682"/>
                      <a:pt x="3327287" y="5800103"/>
                    </a:cubicBezTo>
                    <a:lnTo>
                      <a:pt x="3327287" y="124460"/>
                    </a:lnTo>
                    <a:cubicBezTo>
                      <a:pt x="3327286" y="55880"/>
                      <a:pt x="3271407" y="0"/>
                      <a:pt x="3202827" y="0"/>
                    </a:cubicBezTo>
                    <a:close/>
                  </a:path>
                </a:pathLst>
              </a:custGeom>
              <a:solidFill>
                <a:srgbClr val="F3AC2B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-10800000">
              <a:off x="4052133" y="8870853"/>
              <a:ext cx="3277741" cy="1203633"/>
              <a:chOff x="0" y="0"/>
              <a:chExt cx="9822062" cy="3606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9822062" cy="3606800"/>
              </a:xfrm>
              <a:custGeom>
                <a:avLst/>
                <a:gdLst/>
                <a:ahLst/>
                <a:cxnLst/>
                <a:rect l="l" t="t" r="r" b="b"/>
                <a:pathLst>
                  <a:path w="9822062" h="3606800">
                    <a:moveTo>
                      <a:pt x="9822062" y="0"/>
                    </a:moveTo>
                    <a:lnTo>
                      <a:pt x="1041400" y="0"/>
                    </a:lnTo>
                    <a:lnTo>
                      <a:pt x="0" y="1803400"/>
                    </a:lnTo>
                    <a:lnTo>
                      <a:pt x="1041400" y="3606800"/>
                    </a:lnTo>
                    <a:lnTo>
                      <a:pt x="9822062" y="3606800"/>
                    </a:lnTo>
                    <a:lnTo>
                      <a:pt x="8780662" y="1803400"/>
                    </a:lnTo>
                    <a:close/>
                  </a:path>
                </a:pathLst>
              </a:custGeom>
              <a:solidFill>
                <a:srgbClr val="F3AC2B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02499" y="9255682"/>
              <a:ext cx="2290581" cy="4969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60"/>
                </a:lnSpc>
              </a:pPr>
              <a:r>
                <a:rPr lang="en-US" sz="3760" spc="188">
                  <a:solidFill>
                    <a:srgbClr val="103417"/>
                  </a:solidFill>
                  <a:latin typeface="Sanchez"/>
                </a:rPr>
                <a:t>SECOND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4456245" y="4520193"/>
              <a:ext cx="2469517" cy="752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50"/>
                </a:lnSpc>
              </a:pPr>
              <a:r>
                <a:rPr lang="en-US" sz="3000" spc="-150" dirty="0">
                  <a:solidFill>
                    <a:srgbClr val="103417"/>
                  </a:solidFill>
                  <a:latin typeface="League Spartan"/>
                </a:rPr>
                <a:t>Data Pre-Processing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4107291" y="5880147"/>
              <a:ext cx="3177078" cy="17678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>
                <a:lnSpc>
                  <a:spcPts val="2340"/>
                </a:lnSpc>
                <a:buFont typeface="Arial"/>
                <a:buChar char="•"/>
              </a:pPr>
              <a:r>
                <a:rPr lang="en-US" sz="1800" spc="89">
                  <a:solidFill>
                    <a:srgbClr val="103417"/>
                  </a:solidFill>
                  <a:latin typeface="Sanchez"/>
                </a:rPr>
                <a:t>Dimension Reduction</a:t>
              </a:r>
            </a:p>
            <a:p>
              <a:pPr marL="388620" lvl="1" indent="-194310">
                <a:lnSpc>
                  <a:spcPts val="2340"/>
                </a:lnSpc>
                <a:buFont typeface="Arial"/>
                <a:buChar char="•"/>
              </a:pPr>
              <a:r>
                <a:rPr lang="en-US" sz="1800" spc="89">
                  <a:solidFill>
                    <a:srgbClr val="103417"/>
                  </a:solidFill>
                  <a:latin typeface="Sanchez"/>
                </a:rPr>
                <a:t>Categorical Conversion</a:t>
              </a:r>
            </a:p>
            <a:p>
              <a:pPr marL="388620" lvl="1" indent="-194310">
                <a:lnSpc>
                  <a:spcPts val="2340"/>
                </a:lnSpc>
                <a:buFont typeface="Arial"/>
                <a:buChar char="•"/>
              </a:pPr>
              <a:r>
                <a:rPr lang="en-US" sz="1800" spc="89">
                  <a:solidFill>
                    <a:srgbClr val="103417"/>
                  </a:solidFill>
                  <a:latin typeface="Sanchez"/>
                </a:rPr>
                <a:t>Feature Scaling</a:t>
              </a:r>
            </a:p>
            <a:p>
              <a:pPr marL="388620" lvl="1" indent="-194310">
                <a:lnSpc>
                  <a:spcPts val="2340"/>
                </a:lnSpc>
                <a:buFont typeface="Arial"/>
                <a:buChar char="•"/>
              </a:pPr>
              <a:r>
                <a:rPr lang="en-US" sz="1800" spc="89">
                  <a:solidFill>
                    <a:srgbClr val="103417"/>
                  </a:solidFill>
                  <a:latin typeface="Sanchez"/>
                </a:rPr>
                <a:t>Correlation Analysis</a:t>
              </a:r>
            </a:p>
            <a:p>
              <a:pPr>
                <a:lnSpc>
                  <a:spcPts val="2340"/>
                </a:lnSpc>
              </a:pPr>
              <a:endParaRPr lang="en-US" sz="1800" spc="89">
                <a:solidFill>
                  <a:srgbClr val="103417"/>
                </a:solidFill>
                <a:latin typeface="Sanchez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99651" y="2602895"/>
            <a:ext cx="13477581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spc="250" dirty="0">
                <a:solidFill>
                  <a:srgbClr val="103417"/>
                </a:solidFill>
                <a:latin typeface="Sanchez"/>
              </a:rPr>
              <a:t>AGENDA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1193C84-F109-15C5-1381-ADB5A2F81496}"/>
              </a:ext>
            </a:extLst>
          </p:cNvPr>
          <p:cNvGrpSpPr/>
          <p:nvPr/>
        </p:nvGrpSpPr>
        <p:grpSpPr>
          <a:xfrm>
            <a:off x="7498167" y="3808034"/>
            <a:ext cx="3347786" cy="6266452"/>
            <a:chOff x="7498167" y="3808034"/>
            <a:chExt cx="3347786" cy="6266452"/>
          </a:xfrm>
        </p:grpSpPr>
        <p:grpSp>
          <p:nvGrpSpPr>
            <p:cNvPr id="6" name="Group 6"/>
            <p:cNvGrpSpPr/>
            <p:nvPr/>
          </p:nvGrpSpPr>
          <p:grpSpPr>
            <a:xfrm>
              <a:off x="7498167" y="3808034"/>
              <a:ext cx="3347786" cy="5961064"/>
              <a:chOff x="0" y="0"/>
              <a:chExt cx="3327287" cy="592456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327287" cy="5924562"/>
              </a:xfrm>
              <a:custGeom>
                <a:avLst/>
                <a:gdLst/>
                <a:ahLst/>
                <a:cxnLst/>
                <a:rect l="l" t="t" r="r" b="b"/>
                <a:pathLst>
                  <a:path w="3327287" h="5924562">
                    <a:moveTo>
                      <a:pt x="3202827" y="59690"/>
                    </a:moveTo>
                    <a:cubicBezTo>
                      <a:pt x="3238387" y="59690"/>
                      <a:pt x="3267597" y="88900"/>
                      <a:pt x="3267597" y="124460"/>
                    </a:cubicBezTo>
                    <a:lnTo>
                      <a:pt x="3267597" y="5800103"/>
                    </a:lnTo>
                    <a:cubicBezTo>
                      <a:pt x="3267597" y="5835662"/>
                      <a:pt x="3238387" y="5864872"/>
                      <a:pt x="3202827" y="5864872"/>
                    </a:cubicBezTo>
                    <a:lnTo>
                      <a:pt x="124460" y="5864872"/>
                    </a:lnTo>
                    <a:cubicBezTo>
                      <a:pt x="88900" y="5864872"/>
                      <a:pt x="59690" y="5835662"/>
                      <a:pt x="59690" y="580010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202827" y="59690"/>
                    </a:lnTo>
                    <a:moveTo>
                      <a:pt x="320282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5800103"/>
                    </a:lnTo>
                    <a:cubicBezTo>
                      <a:pt x="0" y="5868682"/>
                      <a:pt x="55880" y="5924562"/>
                      <a:pt x="124460" y="5924562"/>
                    </a:cubicBezTo>
                    <a:lnTo>
                      <a:pt x="3202827" y="5924562"/>
                    </a:lnTo>
                    <a:cubicBezTo>
                      <a:pt x="3271407" y="5924562"/>
                      <a:pt x="3327287" y="5868682"/>
                      <a:pt x="3327287" y="5800103"/>
                    </a:cubicBezTo>
                    <a:lnTo>
                      <a:pt x="3327287" y="124460"/>
                    </a:lnTo>
                    <a:cubicBezTo>
                      <a:pt x="3327286" y="55880"/>
                      <a:pt x="3271407" y="0"/>
                      <a:pt x="3202827" y="0"/>
                    </a:cubicBezTo>
                    <a:close/>
                  </a:path>
                </a:pathLst>
              </a:custGeom>
              <a:solidFill>
                <a:srgbClr val="06B3F9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-10800000">
              <a:off x="7498167" y="8870853"/>
              <a:ext cx="3277741" cy="1203633"/>
              <a:chOff x="0" y="0"/>
              <a:chExt cx="9822062" cy="3606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9822062" cy="3606800"/>
              </a:xfrm>
              <a:custGeom>
                <a:avLst/>
                <a:gdLst/>
                <a:ahLst/>
                <a:cxnLst/>
                <a:rect l="l" t="t" r="r" b="b"/>
                <a:pathLst>
                  <a:path w="9822062" h="3606800">
                    <a:moveTo>
                      <a:pt x="9822062" y="0"/>
                    </a:moveTo>
                    <a:lnTo>
                      <a:pt x="1041400" y="0"/>
                    </a:lnTo>
                    <a:lnTo>
                      <a:pt x="0" y="1803400"/>
                    </a:lnTo>
                    <a:lnTo>
                      <a:pt x="1041400" y="3606800"/>
                    </a:lnTo>
                    <a:lnTo>
                      <a:pt x="9822062" y="3606800"/>
                    </a:lnTo>
                    <a:lnTo>
                      <a:pt x="8780662" y="1803400"/>
                    </a:lnTo>
                    <a:close/>
                  </a:path>
                </a:pathLst>
              </a:custGeom>
              <a:solidFill>
                <a:srgbClr val="06B3F9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8086495" y="9255682"/>
              <a:ext cx="2290581" cy="4969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60"/>
                </a:lnSpc>
              </a:pPr>
              <a:r>
                <a:rPr lang="en-US" sz="3760" spc="188">
                  <a:solidFill>
                    <a:srgbClr val="103417"/>
                  </a:solidFill>
                  <a:latin typeface="Sanchez"/>
                </a:rPr>
                <a:t>THIRD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937302" y="4520193"/>
              <a:ext cx="2469517" cy="752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50"/>
                </a:lnSpc>
              </a:pPr>
              <a:r>
                <a:rPr lang="en-US" sz="3000" spc="-150" dirty="0">
                  <a:solidFill>
                    <a:srgbClr val="103417"/>
                  </a:solidFill>
                  <a:latin typeface="League Spartan"/>
                </a:rPr>
                <a:t>Model Building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498167" y="5880147"/>
              <a:ext cx="3191936" cy="1472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>
                <a:lnSpc>
                  <a:spcPts val="2340"/>
                </a:lnSpc>
                <a:buFont typeface="Arial"/>
                <a:buChar char="•"/>
              </a:pPr>
              <a:r>
                <a:rPr lang="en-US" sz="1800" spc="89" dirty="0">
                  <a:solidFill>
                    <a:srgbClr val="103417"/>
                  </a:solidFill>
                  <a:latin typeface="Sanchez"/>
                </a:rPr>
                <a:t>PCA for Visualization</a:t>
              </a:r>
            </a:p>
            <a:p>
              <a:pPr marL="388620" lvl="1" indent="-194310">
                <a:lnSpc>
                  <a:spcPts val="2340"/>
                </a:lnSpc>
                <a:buFont typeface="Arial"/>
                <a:buChar char="•"/>
              </a:pPr>
              <a:r>
                <a:rPr lang="en-US" sz="1800" spc="89" dirty="0">
                  <a:solidFill>
                    <a:srgbClr val="103417"/>
                  </a:solidFill>
                  <a:latin typeface="Sanchez"/>
                </a:rPr>
                <a:t>PCA for Feature Engineering</a:t>
              </a:r>
            </a:p>
            <a:p>
              <a:pPr marL="388620" lvl="1" indent="-194310">
                <a:lnSpc>
                  <a:spcPts val="2340"/>
                </a:lnSpc>
                <a:buFont typeface="Arial"/>
                <a:buChar char="•"/>
              </a:pPr>
              <a:r>
                <a:rPr lang="en-US" sz="1800" spc="89" dirty="0">
                  <a:solidFill>
                    <a:srgbClr val="103417"/>
                  </a:solidFill>
                  <a:latin typeface="Sanchez"/>
                </a:rPr>
                <a:t>K-Mean Model building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A9ECCB8-3103-AC90-1F90-85011D76A928}"/>
              </a:ext>
            </a:extLst>
          </p:cNvPr>
          <p:cNvGrpSpPr/>
          <p:nvPr/>
        </p:nvGrpSpPr>
        <p:grpSpPr>
          <a:xfrm>
            <a:off x="10979224" y="3808034"/>
            <a:ext cx="3347786" cy="6266452"/>
            <a:chOff x="10979224" y="3808034"/>
            <a:chExt cx="3347786" cy="6266452"/>
          </a:xfrm>
        </p:grpSpPr>
        <p:grpSp>
          <p:nvGrpSpPr>
            <p:cNvPr id="8" name="Group 8"/>
            <p:cNvGrpSpPr/>
            <p:nvPr/>
          </p:nvGrpSpPr>
          <p:grpSpPr>
            <a:xfrm>
              <a:off x="10979224" y="3808034"/>
              <a:ext cx="3347786" cy="5961064"/>
              <a:chOff x="0" y="0"/>
              <a:chExt cx="3327287" cy="592456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3327287" cy="5924562"/>
              </a:xfrm>
              <a:custGeom>
                <a:avLst/>
                <a:gdLst/>
                <a:ahLst/>
                <a:cxnLst/>
                <a:rect l="l" t="t" r="r" b="b"/>
                <a:pathLst>
                  <a:path w="3327287" h="5924562">
                    <a:moveTo>
                      <a:pt x="3202827" y="59690"/>
                    </a:moveTo>
                    <a:cubicBezTo>
                      <a:pt x="3238387" y="59690"/>
                      <a:pt x="3267597" y="88900"/>
                      <a:pt x="3267597" y="124460"/>
                    </a:cubicBezTo>
                    <a:lnTo>
                      <a:pt x="3267597" y="5800103"/>
                    </a:lnTo>
                    <a:cubicBezTo>
                      <a:pt x="3267597" y="5835662"/>
                      <a:pt x="3238387" y="5864872"/>
                      <a:pt x="3202827" y="5864872"/>
                    </a:cubicBezTo>
                    <a:lnTo>
                      <a:pt x="124460" y="5864872"/>
                    </a:lnTo>
                    <a:cubicBezTo>
                      <a:pt x="88900" y="5864872"/>
                      <a:pt x="59690" y="5835662"/>
                      <a:pt x="59690" y="580010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202827" y="59690"/>
                    </a:lnTo>
                    <a:moveTo>
                      <a:pt x="320282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5800103"/>
                    </a:lnTo>
                    <a:cubicBezTo>
                      <a:pt x="0" y="5868682"/>
                      <a:pt x="55880" y="5924562"/>
                      <a:pt x="124460" y="5924562"/>
                    </a:cubicBezTo>
                    <a:lnTo>
                      <a:pt x="3202827" y="5924562"/>
                    </a:lnTo>
                    <a:cubicBezTo>
                      <a:pt x="3271407" y="5924562"/>
                      <a:pt x="3327287" y="5868682"/>
                      <a:pt x="3327287" y="5800103"/>
                    </a:cubicBezTo>
                    <a:lnTo>
                      <a:pt x="3327287" y="124460"/>
                    </a:lnTo>
                    <a:cubicBezTo>
                      <a:pt x="3327286" y="55880"/>
                      <a:pt x="3271407" y="0"/>
                      <a:pt x="3202827" y="0"/>
                    </a:cubicBezTo>
                    <a:close/>
                  </a:path>
                </a:pathLst>
              </a:custGeom>
              <a:solidFill>
                <a:srgbClr val="9B6C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-10800000">
              <a:off x="10979224" y="8870853"/>
              <a:ext cx="3277741" cy="1203633"/>
              <a:chOff x="0" y="0"/>
              <a:chExt cx="9822062" cy="3606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9822062" cy="3606800"/>
              </a:xfrm>
              <a:custGeom>
                <a:avLst/>
                <a:gdLst/>
                <a:ahLst/>
                <a:cxnLst/>
                <a:rect l="l" t="t" r="r" b="b"/>
                <a:pathLst>
                  <a:path w="9822062" h="3606800">
                    <a:moveTo>
                      <a:pt x="9822062" y="0"/>
                    </a:moveTo>
                    <a:lnTo>
                      <a:pt x="1041400" y="0"/>
                    </a:lnTo>
                    <a:lnTo>
                      <a:pt x="0" y="1803400"/>
                    </a:lnTo>
                    <a:lnTo>
                      <a:pt x="1041400" y="3606800"/>
                    </a:lnTo>
                    <a:lnTo>
                      <a:pt x="9822062" y="3606800"/>
                    </a:lnTo>
                    <a:lnTo>
                      <a:pt x="8780662" y="1803400"/>
                    </a:lnTo>
                    <a:close/>
                  </a:path>
                </a:pathLst>
              </a:custGeom>
              <a:solidFill>
                <a:srgbClr val="9B6C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11418359" y="9255682"/>
              <a:ext cx="2478121" cy="4969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60"/>
                </a:lnSpc>
              </a:pPr>
              <a:r>
                <a:rPr lang="en-US" sz="3760" spc="188" dirty="0">
                  <a:solidFill>
                    <a:srgbClr val="103417"/>
                  </a:solidFill>
                  <a:latin typeface="Sanchez"/>
                </a:rPr>
                <a:t>FOURTH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1278906" y="4339218"/>
              <a:ext cx="2678376" cy="1114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50"/>
                </a:lnSpc>
              </a:pPr>
              <a:r>
                <a:rPr lang="en-US" sz="3000" spc="-150" dirty="0">
                  <a:solidFill>
                    <a:srgbClr val="103417"/>
                  </a:solidFill>
                  <a:latin typeface="League Spartan"/>
                </a:rPr>
                <a:t>Model Evaluation &amp; Interpretation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1065028" y="6175422"/>
              <a:ext cx="3191936" cy="882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>
                <a:lnSpc>
                  <a:spcPts val="2340"/>
                </a:lnSpc>
                <a:buFont typeface="Arial"/>
                <a:buChar char="•"/>
              </a:pPr>
              <a:r>
                <a:rPr lang="en-US" sz="1800" spc="89" dirty="0">
                  <a:solidFill>
                    <a:srgbClr val="103417"/>
                  </a:solidFill>
                  <a:latin typeface="Sanchez"/>
                </a:rPr>
                <a:t>Model Evaluation</a:t>
              </a:r>
            </a:p>
            <a:p>
              <a:pPr marL="388620" lvl="1" indent="-194310">
                <a:lnSpc>
                  <a:spcPts val="2340"/>
                </a:lnSpc>
                <a:buFont typeface="Arial"/>
                <a:buChar char="•"/>
              </a:pPr>
              <a:r>
                <a:rPr lang="en-US" sz="1800" spc="89" dirty="0">
                  <a:solidFill>
                    <a:srgbClr val="103417"/>
                  </a:solidFill>
                  <a:latin typeface="Sanchez"/>
                </a:rPr>
                <a:t>Model Interpretation</a:t>
              </a:r>
            </a:p>
            <a:p>
              <a:pPr marL="388620" lvl="1" indent="-194310">
                <a:lnSpc>
                  <a:spcPts val="2340"/>
                </a:lnSpc>
                <a:buFont typeface="Arial"/>
                <a:buChar char="•"/>
              </a:pPr>
              <a:r>
                <a:rPr lang="en-US" sz="1800" spc="89" dirty="0">
                  <a:solidFill>
                    <a:srgbClr val="103417"/>
                  </a:solidFill>
                  <a:latin typeface="Sanchez"/>
                </a:rPr>
                <a:t>cluster Analysis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EC52375-4556-2412-01E0-0BFEEAE472A2}"/>
              </a:ext>
            </a:extLst>
          </p:cNvPr>
          <p:cNvGrpSpPr/>
          <p:nvPr/>
        </p:nvGrpSpPr>
        <p:grpSpPr>
          <a:xfrm>
            <a:off x="14461310" y="3808034"/>
            <a:ext cx="3347786" cy="6266452"/>
            <a:chOff x="14461310" y="3808034"/>
            <a:chExt cx="3347786" cy="6266452"/>
          </a:xfrm>
        </p:grpSpPr>
        <p:grpSp>
          <p:nvGrpSpPr>
            <p:cNvPr id="32" name="Group 32"/>
            <p:cNvGrpSpPr/>
            <p:nvPr/>
          </p:nvGrpSpPr>
          <p:grpSpPr>
            <a:xfrm>
              <a:off x="14461310" y="3808034"/>
              <a:ext cx="3347786" cy="5961064"/>
              <a:chOff x="0" y="0"/>
              <a:chExt cx="3327287" cy="592456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3327287" cy="5924562"/>
              </a:xfrm>
              <a:custGeom>
                <a:avLst/>
                <a:gdLst/>
                <a:ahLst/>
                <a:cxnLst/>
                <a:rect l="l" t="t" r="r" b="b"/>
                <a:pathLst>
                  <a:path w="3327287" h="5924562">
                    <a:moveTo>
                      <a:pt x="3202827" y="59690"/>
                    </a:moveTo>
                    <a:cubicBezTo>
                      <a:pt x="3238387" y="59690"/>
                      <a:pt x="3267597" y="88900"/>
                      <a:pt x="3267597" y="124460"/>
                    </a:cubicBezTo>
                    <a:lnTo>
                      <a:pt x="3267597" y="5800103"/>
                    </a:lnTo>
                    <a:cubicBezTo>
                      <a:pt x="3267597" y="5835662"/>
                      <a:pt x="3238387" y="5864872"/>
                      <a:pt x="3202827" y="5864872"/>
                    </a:cubicBezTo>
                    <a:lnTo>
                      <a:pt x="124460" y="5864872"/>
                    </a:lnTo>
                    <a:cubicBezTo>
                      <a:pt x="88900" y="5864872"/>
                      <a:pt x="59690" y="5835662"/>
                      <a:pt x="59690" y="580010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202827" y="59690"/>
                    </a:lnTo>
                    <a:moveTo>
                      <a:pt x="320282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5800103"/>
                    </a:lnTo>
                    <a:cubicBezTo>
                      <a:pt x="0" y="5868682"/>
                      <a:pt x="55880" y="5924562"/>
                      <a:pt x="124460" y="5924562"/>
                    </a:cubicBezTo>
                    <a:lnTo>
                      <a:pt x="3202827" y="5924562"/>
                    </a:lnTo>
                    <a:cubicBezTo>
                      <a:pt x="3271407" y="5924562"/>
                      <a:pt x="3327287" y="5868682"/>
                      <a:pt x="3327287" y="5800103"/>
                    </a:cubicBezTo>
                    <a:lnTo>
                      <a:pt x="3327287" y="124460"/>
                    </a:lnTo>
                    <a:cubicBezTo>
                      <a:pt x="3327286" y="55880"/>
                      <a:pt x="3271407" y="0"/>
                      <a:pt x="3202827" y="0"/>
                    </a:cubicBezTo>
                    <a:close/>
                  </a:path>
                </a:pathLst>
              </a:custGeom>
              <a:solidFill>
                <a:srgbClr val="88C43B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 rot="-10800000">
              <a:off x="14461310" y="8870853"/>
              <a:ext cx="3277741" cy="1203633"/>
              <a:chOff x="0" y="0"/>
              <a:chExt cx="9822062" cy="3606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9822062" cy="3606800"/>
              </a:xfrm>
              <a:custGeom>
                <a:avLst/>
                <a:gdLst/>
                <a:ahLst/>
                <a:cxnLst/>
                <a:rect l="l" t="t" r="r" b="b"/>
                <a:pathLst>
                  <a:path w="9822062" h="3606800">
                    <a:moveTo>
                      <a:pt x="9822062" y="0"/>
                    </a:moveTo>
                    <a:lnTo>
                      <a:pt x="1041400" y="0"/>
                    </a:lnTo>
                    <a:lnTo>
                      <a:pt x="0" y="1803400"/>
                    </a:lnTo>
                    <a:lnTo>
                      <a:pt x="1041400" y="3606800"/>
                    </a:lnTo>
                    <a:lnTo>
                      <a:pt x="9822062" y="3606800"/>
                    </a:lnTo>
                    <a:lnTo>
                      <a:pt x="8780662" y="1803400"/>
                    </a:lnTo>
                    <a:close/>
                  </a:path>
                </a:pathLst>
              </a:custGeom>
              <a:solidFill>
                <a:srgbClr val="88C43B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6" name="TextBox 36"/>
            <p:cNvSpPr txBox="1"/>
            <p:nvPr/>
          </p:nvSpPr>
          <p:spPr>
            <a:xfrm>
              <a:off x="15126343" y="9255682"/>
              <a:ext cx="2290581" cy="4969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60"/>
                </a:lnSpc>
              </a:pPr>
              <a:r>
                <a:rPr lang="en-US" sz="3760" spc="188">
                  <a:solidFill>
                    <a:srgbClr val="103417"/>
                  </a:solidFill>
                  <a:latin typeface="Sanchez"/>
                </a:rPr>
                <a:t>FINAL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14900445" y="4520193"/>
              <a:ext cx="2469517" cy="390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50"/>
                </a:lnSpc>
              </a:pPr>
              <a:r>
                <a:rPr lang="en-US" sz="3000" spc="-150" dirty="0">
                  <a:solidFill>
                    <a:srgbClr val="103417"/>
                  </a:solidFill>
                  <a:latin typeface="League Spartan"/>
                </a:rPr>
                <a:t>Conclusion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14536560" y="6027785"/>
              <a:ext cx="3202491" cy="1177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>
                <a:lnSpc>
                  <a:spcPts val="2340"/>
                </a:lnSpc>
                <a:buFont typeface="Arial"/>
                <a:buChar char="•"/>
              </a:pPr>
              <a:r>
                <a:rPr lang="en-US" sz="1800" spc="89" dirty="0">
                  <a:solidFill>
                    <a:srgbClr val="103417"/>
                  </a:solidFill>
                  <a:latin typeface="Sanchez"/>
                </a:rPr>
                <a:t>Method Overview</a:t>
              </a:r>
            </a:p>
            <a:p>
              <a:pPr marL="388620" lvl="1" indent="-194310">
                <a:lnSpc>
                  <a:spcPts val="2340"/>
                </a:lnSpc>
                <a:buFont typeface="Arial"/>
                <a:buChar char="•"/>
              </a:pPr>
              <a:r>
                <a:rPr lang="en-US" sz="1800" spc="89" dirty="0">
                  <a:solidFill>
                    <a:srgbClr val="103417"/>
                  </a:solidFill>
                  <a:latin typeface="Sanchez"/>
                </a:rPr>
                <a:t>Overall Insights</a:t>
              </a:r>
            </a:p>
            <a:p>
              <a:pPr marL="388620" lvl="1" indent="-194310">
                <a:lnSpc>
                  <a:spcPts val="2340"/>
                </a:lnSpc>
                <a:buFont typeface="Arial"/>
                <a:buChar char="•"/>
              </a:pPr>
              <a:r>
                <a:rPr lang="en-US" sz="1800" spc="89" dirty="0">
                  <a:solidFill>
                    <a:srgbClr val="103417"/>
                  </a:solidFill>
                  <a:latin typeface="Sanchez"/>
                </a:rPr>
                <a:t>Final Cluster Conclusion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101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101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101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01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101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4170D3E3-4CC6-2D34-ABEF-EC1D445B8E0C}"/>
              </a:ext>
            </a:extLst>
          </p:cNvPr>
          <p:cNvGrpSpPr/>
          <p:nvPr/>
        </p:nvGrpSpPr>
        <p:grpSpPr>
          <a:xfrm>
            <a:off x="189524" y="971417"/>
            <a:ext cx="10070108" cy="9635526"/>
            <a:chOff x="189524" y="971417"/>
            <a:chExt cx="10070108" cy="9635526"/>
          </a:xfrm>
        </p:grpSpPr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524" y="971417"/>
              <a:ext cx="10070108" cy="9635526"/>
            </a:xfrm>
            <a:prstGeom prst="rect">
              <a:avLst/>
            </a:prstGeom>
          </p:spPr>
        </p:pic>
        <p:sp>
          <p:nvSpPr>
            <p:cNvPr id="3" name="Freeform 3"/>
            <p:cNvSpPr/>
            <p:nvPr/>
          </p:nvSpPr>
          <p:spPr>
            <a:xfrm>
              <a:off x="7010400" y="3543300"/>
              <a:ext cx="1459726" cy="1459726"/>
            </a:xfrm>
            <a:custGeom>
              <a:avLst/>
              <a:gdLst/>
              <a:ahLst/>
              <a:cxnLst/>
              <a:rect l="l" t="t" r="r" b="b"/>
              <a:pathLst>
                <a:path w="1459726" h="1459726">
                  <a:moveTo>
                    <a:pt x="0" y="0"/>
                  </a:moveTo>
                  <a:lnTo>
                    <a:pt x="1459726" y="0"/>
                  </a:lnTo>
                  <a:lnTo>
                    <a:pt x="1459726" y="1459726"/>
                  </a:lnTo>
                  <a:lnTo>
                    <a:pt x="0" y="1459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5742862" y="7762162"/>
              <a:ext cx="1115138" cy="1115138"/>
            </a:xfrm>
            <a:custGeom>
              <a:avLst/>
              <a:gdLst/>
              <a:ahLst/>
              <a:cxnLst/>
              <a:rect l="l" t="t" r="r" b="b"/>
              <a:pathLst>
                <a:path w="1115138" h="1115138">
                  <a:moveTo>
                    <a:pt x="0" y="0"/>
                  </a:moveTo>
                  <a:lnTo>
                    <a:pt x="1115138" y="0"/>
                  </a:lnTo>
                  <a:lnTo>
                    <a:pt x="1115138" y="1115137"/>
                  </a:lnTo>
                  <a:lnTo>
                    <a:pt x="0" y="11151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Freeform 5"/>
            <p:cNvSpPr/>
            <p:nvPr/>
          </p:nvSpPr>
          <p:spPr>
            <a:xfrm>
              <a:off x="3013503" y="7200900"/>
              <a:ext cx="872697" cy="1090871"/>
            </a:xfrm>
            <a:custGeom>
              <a:avLst/>
              <a:gdLst/>
              <a:ahLst/>
              <a:cxnLst/>
              <a:rect l="l" t="t" r="r" b="b"/>
              <a:pathLst>
                <a:path w="872697" h="1090871">
                  <a:moveTo>
                    <a:pt x="0" y="0"/>
                  </a:moveTo>
                  <a:lnTo>
                    <a:pt x="872697" y="0"/>
                  </a:lnTo>
                  <a:lnTo>
                    <a:pt x="872697" y="1090871"/>
                  </a:lnTo>
                  <a:lnTo>
                    <a:pt x="0" y="10908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Freeform 6"/>
            <p:cNvSpPr/>
            <p:nvPr/>
          </p:nvSpPr>
          <p:spPr>
            <a:xfrm>
              <a:off x="2415440" y="3596540"/>
              <a:ext cx="1242160" cy="1242160"/>
            </a:xfrm>
            <a:custGeom>
              <a:avLst/>
              <a:gdLst/>
              <a:ahLst/>
              <a:cxnLst/>
              <a:rect l="l" t="t" r="r" b="b"/>
              <a:pathLst>
                <a:path w="1242160" h="1242160">
                  <a:moveTo>
                    <a:pt x="0" y="0"/>
                  </a:moveTo>
                  <a:lnTo>
                    <a:pt x="1242161" y="0"/>
                  </a:lnTo>
                  <a:lnTo>
                    <a:pt x="1242161" y="1242160"/>
                  </a:lnTo>
                  <a:lnTo>
                    <a:pt x="0" y="12421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4B8243-335F-F347-C5E8-C96E53E703BA}"/>
              </a:ext>
            </a:extLst>
          </p:cNvPr>
          <p:cNvGrpSpPr/>
          <p:nvPr/>
        </p:nvGrpSpPr>
        <p:grpSpPr>
          <a:xfrm>
            <a:off x="10474615" y="1760587"/>
            <a:ext cx="7610603" cy="2411283"/>
            <a:chOff x="10474615" y="1760587"/>
            <a:chExt cx="7610603" cy="2411283"/>
          </a:xfrm>
        </p:grpSpPr>
        <p:grpSp>
          <p:nvGrpSpPr>
            <p:cNvPr id="9" name="Group 9"/>
            <p:cNvGrpSpPr/>
            <p:nvPr/>
          </p:nvGrpSpPr>
          <p:grpSpPr>
            <a:xfrm>
              <a:off x="10474615" y="1810593"/>
              <a:ext cx="820421" cy="777217"/>
              <a:chOff x="0" y="0"/>
              <a:chExt cx="857983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5798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57983" h="812800">
                    <a:moveTo>
                      <a:pt x="428992" y="0"/>
                    </a:moveTo>
                    <a:cubicBezTo>
                      <a:pt x="192066" y="0"/>
                      <a:pt x="0" y="181951"/>
                      <a:pt x="0" y="406400"/>
                    </a:cubicBezTo>
                    <a:cubicBezTo>
                      <a:pt x="0" y="630849"/>
                      <a:pt x="192066" y="812800"/>
                      <a:pt x="428992" y="812800"/>
                    </a:cubicBezTo>
                    <a:cubicBezTo>
                      <a:pt x="665917" y="812800"/>
                      <a:pt x="857983" y="630849"/>
                      <a:pt x="857983" y="406400"/>
                    </a:cubicBezTo>
                    <a:cubicBezTo>
                      <a:pt x="857983" y="181951"/>
                      <a:pt x="665917" y="0"/>
                      <a:pt x="428992" y="0"/>
                    </a:cubicBezTo>
                    <a:close/>
                  </a:path>
                </a:pathLst>
              </a:custGeom>
              <a:solidFill>
                <a:srgbClr val="9FFF96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80436" y="47625"/>
                <a:ext cx="697111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11588994" y="2285669"/>
              <a:ext cx="3119739" cy="1886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3400" lvl="1" indent="-231700">
                <a:lnSpc>
                  <a:spcPts val="3004"/>
                </a:lnSpc>
                <a:buFont typeface="Arial"/>
                <a:buChar char="•"/>
              </a:pPr>
              <a:r>
                <a:rPr lang="en-US" sz="2146" dirty="0">
                  <a:solidFill>
                    <a:srgbClr val="545454"/>
                  </a:solidFill>
                  <a:latin typeface="Open Sans"/>
                </a:rPr>
                <a:t>ID</a:t>
              </a:r>
            </a:p>
            <a:p>
              <a:pPr marL="463400" lvl="1" indent="-231700">
                <a:lnSpc>
                  <a:spcPts val="3004"/>
                </a:lnSpc>
                <a:buFont typeface="Arial"/>
                <a:buChar char="•"/>
              </a:pPr>
              <a:r>
                <a:rPr lang="en-US" sz="2146" dirty="0">
                  <a:solidFill>
                    <a:srgbClr val="545454"/>
                  </a:solidFill>
                  <a:latin typeface="Open Sans"/>
                </a:rPr>
                <a:t>Year Birth</a:t>
              </a:r>
            </a:p>
            <a:p>
              <a:pPr marL="463400" lvl="1" indent="-231700">
                <a:lnSpc>
                  <a:spcPts val="3004"/>
                </a:lnSpc>
                <a:buFont typeface="Arial"/>
                <a:buChar char="•"/>
              </a:pPr>
              <a:r>
                <a:rPr lang="en-US" sz="2146" dirty="0">
                  <a:solidFill>
                    <a:srgbClr val="545454"/>
                  </a:solidFill>
                  <a:latin typeface="Open Sans"/>
                </a:rPr>
                <a:t>Education</a:t>
              </a:r>
            </a:p>
            <a:p>
              <a:pPr marL="463400" lvl="1" indent="-231700">
                <a:lnSpc>
                  <a:spcPts val="3004"/>
                </a:lnSpc>
                <a:buFont typeface="Arial"/>
                <a:buChar char="•"/>
              </a:pPr>
              <a:r>
                <a:rPr lang="en-US" sz="2146" dirty="0" err="1">
                  <a:solidFill>
                    <a:srgbClr val="545454"/>
                  </a:solidFill>
                  <a:latin typeface="Open Sans"/>
                </a:rPr>
                <a:t>Marital_Status</a:t>
              </a:r>
              <a:endParaRPr lang="en-US" sz="2146" dirty="0">
                <a:solidFill>
                  <a:srgbClr val="545454"/>
                </a:solidFill>
                <a:latin typeface="Open Sans"/>
              </a:endParaRPr>
            </a:p>
            <a:p>
              <a:pPr marL="463400" lvl="1" indent="-231700">
                <a:lnSpc>
                  <a:spcPts val="3004"/>
                </a:lnSpc>
                <a:buFont typeface="Arial"/>
                <a:buChar char="•"/>
              </a:pPr>
              <a:r>
                <a:rPr lang="en-US" sz="2146" dirty="0">
                  <a:solidFill>
                    <a:srgbClr val="545454"/>
                  </a:solidFill>
                  <a:latin typeface="Open Sans"/>
                </a:rPr>
                <a:t>Income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1760537" y="1760587"/>
              <a:ext cx="4718801" cy="471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06"/>
                </a:lnSpc>
              </a:pPr>
              <a:r>
                <a:rPr lang="en-US" sz="2861" dirty="0">
                  <a:solidFill>
                    <a:srgbClr val="545454"/>
                  </a:solidFill>
                  <a:latin typeface="Open Sauce Semi-Bold"/>
                </a:rPr>
                <a:t>Personal Details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808499" y="2285669"/>
              <a:ext cx="3276719" cy="1505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4"/>
                </a:lnSpc>
              </a:pPr>
              <a:r>
                <a:rPr lang="en-US" sz="2146" dirty="0">
                  <a:solidFill>
                    <a:srgbClr val="545454"/>
                  </a:solidFill>
                  <a:latin typeface="Open Sans"/>
                </a:rPr>
                <a:t>6. </a:t>
              </a:r>
              <a:r>
                <a:rPr lang="en-US" sz="2146" dirty="0" err="1">
                  <a:solidFill>
                    <a:srgbClr val="545454"/>
                  </a:solidFill>
                  <a:latin typeface="Open Sans"/>
                </a:rPr>
                <a:t>Kidhome</a:t>
              </a:r>
              <a:endParaRPr lang="en-US" sz="2146" dirty="0">
                <a:solidFill>
                  <a:srgbClr val="545454"/>
                </a:solidFill>
                <a:latin typeface="Open Sans"/>
              </a:endParaRPr>
            </a:p>
            <a:p>
              <a:pPr>
                <a:lnSpc>
                  <a:spcPts val="3004"/>
                </a:lnSpc>
              </a:pPr>
              <a:r>
                <a:rPr lang="en-US" sz="2146" dirty="0">
                  <a:solidFill>
                    <a:srgbClr val="545454"/>
                  </a:solidFill>
                  <a:latin typeface="Open Sans"/>
                </a:rPr>
                <a:t>7. </a:t>
              </a:r>
              <a:r>
                <a:rPr lang="en-US" sz="2146" dirty="0" err="1">
                  <a:solidFill>
                    <a:srgbClr val="545454"/>
                  </a:solidFill>
                  <a:latin typeface="Open Sans"/>
                </a:rPr>
                <a:t>Teenhome</a:t>
              </a:r>
              <a:endParaRPr lang="en-US" sz="2146" dirty="0">
                <a:solidFill>
                  <a:srgbClr val="545454"/>
                </a:solidFill>
                <a:latin typeface="Open Sans"/>
              </a:endParaRPr>
            </a:p>
            <a:p>
              <a:pPr>
                <a:lnSpc>
                  <a:spcPts val="3004"/>
                </a:lnSpc>
              </a:pPr>
              <a:r>
                <a:rPr lang="en-US" sz="2146" dirty="0">
                  <a:solidFill>
                    <a:srgbClr val="545454"/>
                  </a:solidFill>
                  <a:latin typeface="Open Sans"/>
                </a:rPr>
                <a:t>8. </a:t>
              </a:r>
              <a:r>
                <a:rPr lang="en-US" sz="2146" dirty="0" err="1">
                  <a:solidFill>
                    <a:srgbClr val="545454"/>
                  </a:solidFill>
                  <a:latin typeface="Open Sans"/>
                </a:rPr>
                <a:t>Dt_Customer</a:t>
              </a:r>
              <a:endParaRPr lang="en-US" sz="2146" dirty="0">
                <a:solidFill>
                  <a:srgbClr val="545454"/>
                </a:solidFill>
                <a:latin typeface="Open Sans"/>
              </a:endParaRPr>
            </a:p>
            <a:p>
              <a:pPr>
                <a:lnSpc>
                  <a:spcPts val="3004"/>
                </a:lnSpc>
              </a:pPr>
              <a:r>
                <a:rPr lang="en-US" sz="2146" dirty="0">
                  <a:solidFill>
                    <a:srgbClr val="545454"/>
                  </a:solidFill>
                  <a:latin typeface="Open Sans"/>
                </a:rPr>
                <a:t>9. Recency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8ED108-707A-C128-3061-5ACB2E6880D5}"/>
              </a:ext>
            </a:extLst>
          </p:cNvPr>
          <p:cNvGrpSpPr/>
          <p:nvPr/>
        </p:nvGrpSpPr>
        <p:grpSpPr>
          <a:xfrm>
            <a:off x="10474615" y="4207588"/>
            <a:ext cx="7129679" cy="1645045"/>
            <a:chOff x="10474615" y="4207588"/>
            <a:chExt cx="7129679" cy="1645045"/>
          </a:xfrm>
        </p:grpSpPr>
        <p:grpSp>
          <p:nvGrpSpPr>
            <p:cNvPr id="15" name="Group 15"/>
            <p:cNvGrpSpPr/>
            <p:nvPr/>
          </p:nvGrpSpPr>
          <p:grpSpPr>
            <a:xfrm>
              <a:off x="10474615" y="4283243"/>
              <a:ext cx="820421" cy="777217"/>
              <a:chOff x="0" y="0"/>
              <a:chExt cx="857983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5798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57983" h="812800">
                    <a:moveTo>
                      <a:pt x="428992" y="0"/>
                    </a:moveTo>
                    <a:cubicBezTo>
                      <a:pt x="192066" y="0"/>
                      <a:pt x="0" y="181951"/>
                      <a:pt x="0" y="406400"/>
                    </a:cubicBezTo>
                    <a:cubicBezTo>
                      <a:pt x="0" y="630849"/>
                      <a:pt x="192066" y="812800"/>
                      <a:pt x="428992" y="812800"/>
                    </a:cubicBezTo>
                    <a:cubicBezTo>
                      <a:pt x="665917" y="812800"/>
                      <a:pt x="857983" y="630849"/>
                      <a:pt x="857983" y="406400"/>
                    </a:cubicBezTo>
                    <a:cubicBezTo>
                      <a:pt x="857983" y="181951"/>
                      <a:pt x="665917" y="0"/>
                      <a:pt x="428992" y="0"/>
                    </a:cubicBezTo>
                    <a:close/>
                  </a:path>
                </a:pathLst>
              </a:custGeom>
              <a:solidFill>
                <a:srgbClr val="2ADCAA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80436" y="47625"/>
                <a:ext cx="697111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11588994" y="4728432"/>
              <a:ext cx="3181405" cy="1124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3400" lvl="1" indent="-231700">
                <a:lnSpc>
                  <a:spcPts val="3004"/>
                </a:lnSpc>
                <a:buFont typeface="Arial"/>
                <a:buChar char="•"/>
              </a:pPr>
              <a:r>
                <a:rPr lang="en-US" sz="2146" dirty="0" err="1">
                  <a:solidFill>
                    <a:srgbClr val="545454"/>
                  </a:solidFill>
                  <a:latin typeface="Open Sans"/>
                </a:rPr>
                <a:t>MntWines</a:t>
              </a:r>
              <a:endParaRPr lang="en-US" sz="2146" dirty="0">
                <a:solidFill>
                  <a:srgbClr val="545454"/>
                </a:solidFill>
                <a:latin typeface="Open Sans"/>
              </a:endParaRPr>
            </a:p>
            <a:p>
              <a:pPr marL="463400" lvl="1" indent="-231700">
                <a:lnSpc>
                  <a:spcPts val="3004"/>
                </a:lnSpc>
                <a:buFont typeface="Arial"/>
                <a:buChar char="•"/>
              </a:pPr>
              <a:r>
                <a:rPr lang="en-US" sz="2146" dirty="0" err="1">
                  <a:solidFill>
                    <a:srgbClr val="545454"/>
                  </a:solidFill>
                  <a:latin typeface="Open Sans"/>
                </a:rPr>
                <a:t>MntFruits</a:t>
              </a:r>
              <a:endParaRPr lang="en-US" sz="2146" dirty="0">
                <a:solidFill>
                  <a:srgbClr val="545454"/>
                </a:solidFill>
                <a:latin typeface="Open Sans"/>
              </a:endParaRPr>
            </a:p>
            <a:p>
              <a:pPr marL="463400" lvl="1" indent="-231700">
                <a:lnSpc>
                  <a:spcPts val="3004"/>
                </a:lnSpc>
                <a:buFont typeface="Arial"/>
                <a:buChar char="•"/>
              </a:pPr>
              <a:r>
                <a:rPr lang="en-US" sz="2146" dirty="0" err="1">
                  <a:solidFill>
                    <a:srgbClr val="545454"/>
                  </a:solidFill>
                  <a:latin typeface="Open Sans Italics"/>
                </a:rPr>
                <a:t>MntMeatProducts</a:t>
              </a:r>
              <a:endParaRPr lang="en-US" sz="2146" dirty="0">
                <a:solidFill>
                  <a:srgbClr val="545454"/>
                </a:solidFill>
                <a:latin typeface="Open Sans Italics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1760537" y="4207588"/>
              <a:ext cx="4718801" cy="471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06"/>
                </a:lnSpc>
              </a:pPr>
              <a:r>
                <a:rPr lang="en-US" sz="2861">
                  <a:solidFill>
                    <a:srgbClr val="545454"/>
                  </a:solidFill>
                  <a:latin typeface="Open Sauce Semi-Bold"/>
                </a:rPr>
                <a:t>Products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4808499" y="4728432"/>
              <a:ext cx="2795795" cy="1124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4"/>
                </a:lnSpc>
              </a:pPr>
              <a:r>
                <a:rPr lang="en-US" sz="2146">
                  <a:solidFill>
                    <a:srgbClr val="545454"/>
                  </a:solidFill>
                  <a:latin typeface="Open Sans"/>
                </a:rPr>
                <a:t>4. MntFishProducts</a:t>
              </a:r>
            </a:p>
            <a:p>
              <a:pPr>
                <a:lnSpc>
                  <a:spcPts val="3004"/>
                </a:lnSpc>
              </a:pPr>
              <a:r>
                <a:rPr lang="en-US" sz="2146">
                  <a:solidFill>
                    <a:srgbClr val="545454"/>
                  </a:solidFill>
                  <a:latin typeface="Open Sans"/>
                </a:rPr>
                <a:t>5. MntSweetProducts</a:t>
              </a:r>
            </a:p>
            <a:p>
              <a:pPr>
                <a:lnSpc>
                  <a:spcPts val="3004"/>
                </a:lnSpc>
              </a:pPr>
              <a:r>
                <a:rPr lang="en-US" sz="2146">
                  <a:solidFill>
                    <a:srgbClr val="545454"/>
                  </a:solidFill>
                  <a:latin typeface="Open Sans"/>
                </a:rPr>
                <a:t>6. MntGoldProds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A37FD9-C423-60E1-BC96-1B898B2BCB64}"/>
              </a:ext>
            </a:extLst>
          </p:cNvPr>
          <p:cNvGrpSpPr/>
          <p:nvPr/>
        </p:nvGrpSpPr>
        <p:grpSpPr>
          <a:xfrm>
            <a:off x="10474615" y="5888352"/>
            <a:ext cx="7515289" cy="1649282"/>
            <a:chOff x="10474615" y="5888352"/>
            <a:chExt cx="7515289" cy="1649282"/>
          </a:xfrm>
        </p:grpSpPr>
        <p:grpSp>
          <p:nvGrpSpPr>
            <p:cNvPr id="21" name="Group 21"/>
            <p:cNvGrpSpPr/>
            <p:nvPr/>
          </p:nvGrpSpPr>
          <p:grpSpPr>
            <a:xfrm>
              <a:off x="10474615" y="5989596"/>
              <a:ext cx="820421" cy="777217"/>
              <a:chOff x="0" y="0"/>
              <a:chExt cx="857983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5798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57983" h="812800">
                    <a:moveTo>
                      <a:pt x="428992" y="0"/>
                    </a:moveTo>
                    <a:cubicBezTo>
                      <a:pt x="192066" y="0"/>
                      <a:pt x="0" y="181951"/>
                      <a:pt x="0" y="406400"/>
                    </a:cubicBezTo>
                    <a:cubicBezTo>
                      <a:pt x="0" y="630849"/>
                      <a:pt x="192066" y="812800"/>
                      <a:pt x="428992" y="812800"/>
                    </a:cubicBezTo>
                    <a:cubicBezTo>
                      <a:pt x="665917" y="812800"/>
                      <a:pt x="857983" y="630849"/>
                      <a:pt x="857983" y="406400"/>
                    </a:cubicBezTo>
                    <a:cubicBezTo>
                      <a:pt x="857983" y="181951"/>
                      <a:pt x="665917" y="0"/>
                      <a:pt x="428992" y="0"/>
                    </a:cubicBezTo>
                    <a:close/>
                  </a:path>
                </a:pathLst>
              </a:custGeom>
              <a:solidFill>
                <a:srgbClr val="00B3B6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80436" y="47625"/>
                <a:ext cx="697111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11588994" y="6413433"/>
              <a:ext cx="3181405" cy="1124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3400" lvl="1" indent="-231700">
                <a:lnSpc>
                  <a:spcPts val="3004"/>
                </a:lnSpc>
                <a:buFont typeface="Arial"/>
                <a:buChar char="•"/>
              </a:pPr>
              <a:r>
                <a:rPr lang="en-US" sz="2146" dirty="0" err="1">
                  <a:solidFill>
                    <a:srgbClr val="545454"/>
                  </a:solidFill>
                  <a:latin typeface="Open Sans"/>
                </a:rPr>
                <a:t>NumDealsPurchases</a:t>
              </a:r>
              <a:endParaRPr lang="en-US" sz="2146" dirty="0">
                <a:solidFill>
                  <a:srgbClr val="545454"/>
                </a:solidFill>
                <a:latin typeface="Open Sans"/>
              </a:endParaRPr>
            </a:p>
            <a:p>
              <a:pPr marL="463400" lvl="1" indent="-231700">
                <a:lnSpc>
                  <a:spcPts val="3004"/>
                </a:lnSpc>
                <a:buFont typeface="Arial"/>
                <a:buChar char="•"/>
              </a:pPr>
              <a:r>
                <a:rPr lang="en-US" sz="2146" dirty="0" err="1">
                  <a:solidFill>
                    <a:srgbClr val="545454"/>
                  </a:solidFill>
                  <a:latin typeface="Open Sans Italics"/>
                </a:rPr>
                <a:t>NumDealsPurchases</a:t>
              </a:r>
              <a:endParaRPr lang="en-US" sz="2146" dirty="0">
                <a:solidFill>
                  <a:srgbClr val="545454"/>
                </a:solidFill>
                <a:latin typeface="Open Sans Italics"/>
              </a:endParaRPr>
            </a:p>
            <a:p>
              <a:pPr marL="463400" lvl="1" indent="-231700">
                <a:lnSpc>
                  <a:spcPts val="3004"/>
                </a:lnSpc>
                <a:buFont typeface="Arial"/>
                <a:buChar char="•"/>
              </a:pPr>
              <a:r>
                <a:rPr lang="en-US" sz="2146" dirty="0" err="1">
                  <a:solidFill>
                    <a:srgbClr val="545454"/>
                  </a:solidFill>
                  <a:latin typeface="Open Sans Italics"/>
                </a:rPr>
                <a:t>NumDealsPurchases</a:t>
              </a:r>
              <a:endParaRPr lang="en-US" sz="2146" dirty="0">
                <a:solidFill>
                  <a:srgbClr val="545454"/>
                </a:solidFill>
                <a:latin typeface="Open Sans Italics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1760537" y="5888352"/>
              <a:ext cx="4718801" cy="471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06"/>
                </a:lnSpc>
              </a:pPr>
              <a:r>
                <a:rPr lang="en-US" sz="2861">
                  <a:solidFill>
                    <a:srgbClr val="545454"/>
                  </a:solidFill>
                  <a:latin typeface="Open Sauce Semi-Bold"/>
                </a:rPr>
                <a:t>Places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4808499" y="6377353"/>
              <a:ext cx="3181405" cy="743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4"/>
                </a:lnSpc>
              </a:pPr>
              <a:r>
                <a:rPr lang="en-US" sz="2146">
                  <a:solidFill>
                    <a:srgbClr val="545454"/>
                  </a:solidFill>
                  <a:latin typeface="Open Sans"/>
                </a:rPr>
                <a:t>4. NumStorePurchases</a:t>
              </a:r>
            </a:p>
            <a:p>
              <a:pPr>
                <a:lnSpc>
                  <a:spcPts val="3004"/>
                </a:lnSpc>
              </a:pPr>
              <a:r>
                <a:rPr lang="en-US" sz="2146">
                  <a:solidFill>
                    <a:srgbClr val="545454"/>
                  </a:solidFill>
                  <a:latin typeface="Open Sans"/>
                </a:rPr>
                <a:t>5. NumWebVisitsMonth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708C475-1B52-09F1-EF79-BB7E35C0D975}"/>
              </a:ext>
            </a:extLst>
          </p:cNvPr>
          <p:cNvGrpSpPr/>
          <p:nvPr/>
        </p:nvGrpSpPr>
        <p:grpSpPr>
          <a:xfrm>
            <a:off x="10474615" y="7573353"/>
            <a:ext cx="6693284" cy="2407587"/>
            <a:chOff x="10474615" y="7573353"/>
            <a:chExt cx="6693284" cy="2407587"/>
          </a:xfrm>
        </p:grpSpPr>
        <p:grpSp>
          <p:nvGrpSpPr>
            <p:cNvPr id="27" name="Group 27"/>
            <p:cNvGrpSpPr/>
            <p:nvPr/>
          </p:nvGrpSpPr>
          <p:grpSpPr>
            <a:xfrm>
              <a:off x="10474615" y="7700246"/>
              <a:ext cx="820421" cy="777217"/>
              <a:chOff x="0" y="0"/>
              <a:chExt cx="857983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5798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57983" h="812800">
                    <a:moveTo>
                      <a:pt x="428992" y="0"/>
                    </a:moveTo>
                    <a:cubicBezTo>
                      <a:pt x="192066" y="0"/>
                      <a:pt x="0" y="181951"/>
                      <a:pt x="0" y="406400"/>
                    </a:cubicBezTo>
                    <a:cubicBezTo>
                      <a:pt x="0" y="630849"/>
                      <a:pt x="192066" y="812800"/>
                      <a:pt x="428992" y="812800"/>
                    </a:cubicBezTo>
                    <a:cubicBezTo>
                      <a:pt x="665917" y="812800"/>
                      <a:pt x="857983" y="630849"/>
                      <a:pt x="857983" y="406400"/>
                    </a:cubicBezTo>
                    <a:cubicBezTo>
                      <a:pt x="857983" y="181951"/>
                      <a:pt x="665917" y="0"/>
                      <a:pt x="428992" y="0"/>
                    </a:cubicBezTo>
                    <a:close/>
                  </a:path>
                </a:pathLst>
              </a:custGeom>
              <a:solidFill>
                <a:srgbClr val="0088A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80436" y="47625"/>
                <a:ext cx="697111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11760537" y="7573353"/>
              <a:ext cx="4718801" cy="471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06"/>
                </a:lnSpc>
              </a:pPr>
              <a:r>
                <a:rPr lang="en-US" sz="2861">
                  <a:solidFill>
                    <a:srgbClr val="545454"/>
                  </a:solidFill>
                  <a:latin typeface="Open Sauce Semi-Bold"/>
                </a:rPr>
                <a:t>Promotional &amp; Other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1588994" y="8094739"/>
              <a:ext cx="3119739" cy="1886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3400" lvl="1" indent="-231700">
                <a:lnSpc>
                  <a:spcPts val="3004"/>
                </a:lnSpc>
                <a:buFont typeface="Arial"/>
                <a:buChar char="•"/>
              </a:pPr>
              <a:r>
                <a:rPr lang="en-US" sz="2146" dirty="0">
                  <a:solidFill>
                    <a:srgbClr val="545454"/>
                  </a:solidFill>
                  <a:latin typeface="Open Sans"/>
                </a:rPr>
                <a:t>AcceptedCmp1</a:t>
              </a:r>
            </a:p>
            <a:p>
              <a:pPr marL="463400" lvl="1" indent="-231700">
                <a:lnSpc>
                  <a:spcPts val="3004"/>
                </a:lnSpc>
                <a:buFont typeface="Arial"/>
                <a:buChar char="•"/>
              </a:pPr>
              <a:r>
                <a:rPr lang="en-US" sz="2146" dirty="0">
                  <a:solidFill>
                    <a:srgbClr val="545454"/>
                  </a:solidFill>
                  <a:latin typeface="Open Sans"/>
                </a:rPr>
                <a:t>AcceptedCmp2</a:t>
              </a:r>
            </a:p>
            <a:p>
              <a:pPr marL="463400" lvl="1" indent="-231700">
                <a:lnSpc>
                  <a:spcPts val="3004"/>
                </a:lnSpc>
                <a:buFont typeface="Arial"/>
                <a:buChar char="•"/>
              </a:pPr>
              <a:r>
                <a:rPr lang="en-US" sz="2146" dirty="0">
                  <a:solidFill>
                    <a:srgbClr val="545454"/>
                  </a:solidFill>
                  <a:latin typeface="Open Sans"/>
                </a:rPr>
                <a:t>AcceptedCmp3</a:t>
              </a:r>
            </a:p>
            <a:p>
              <a:pPr marL="463400" lvl="1" indent="-231700">
                <a:lnSpc>
                  <a:spcPts val="3004"/>
                </a:lnSpc>
                <a:buFont typeface="Arial"/>
                <a:buChar char="•"/>
              </a:pPr>
              <a:r>
                <a:rPr lang="en-US" sz="2146" dirty="0">
                  <a:solidFill>
                    <a:srgbClr val="545454"/>
                  </a:solidFill>
                  <a:latin typeface="Open Sans"/>
                </a:rPr>
                <a:t>AcceptedCmp4</a:t>
              </a:r>
            </a:p>
            <a:p>
              <a:pPr marL="463400" lvl="1" indent="-231700">
                <a:lnSpc>
                  <a:spcPts val="3004"/>
                </a:lnSpc>
                <a:buFont typeface="Arial"/>
                <a:buChar char="•"/>
              </a:pPr>
              <a:r>
                <a:rPr lang="en-US" sz="2146" dirty="0">
                  <a:solidFill>
                    <a:srgbClr val="545454"/>
                  </a:solidFill>
                  <a:latin typeface="Open Sans"/>
                </a:rPr>
                <a:t>AcceptedCmp5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4808499" y="8094739"/>
              <a:ext cx="2359400" cy="1505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4"/>
                </a:lnSpc>
              </a:pPr>
              <a:r>
                <a:rPr lang="en-US" sz="2146">
                  <a:solidFill>
                    <a:srgbClr val="545454"/>
                  </a:solidFill>
                  <a:latin typeface="Open Sans"/>
                </a:rPr>
                <a:t>6. Complain</a:t>
              </a:r>
            </a:p>
            <a:p>
              <a:pPr>
                <a:lnSpc>
                  <a:spcPts val="3004"/>
                </a:lnSpc>
              </a:pPr>
              <a:r>
                <a:rPr lang="en-US" sz="2146">
                  <a:solidFill>
                    <a:srgbClr val="545454"/>
                  </a:solidFill>
                  <a:latin typeface="Open Sans"/>
                </a:rPr>
                <a:t>7. Z_CostContact</a:t>
              </a:r>
            </a:p>
            <a:p>
              <a:pPr>
                <a:lnSpc>
                  <a:spcPts val="3004"/>
                </a:lnSpc>
              </a:pPr>
              <a:r>
                <a:rPr lang="en-US" sz="2146">
                  <a:solidFill>
                    <a:srgbClr val="545454"/>
                  </a:solidFill>
                  <a:latin typeface="Open Sans"/>
                </a:rPr>
                <a:t>8. Z_Revenue</a:t>
              </a:r>
            </a:p>
            <a:p>
              <a:pPr>
                <a:lnSpc>
                  <a:spcPts val="3004"/>
                </a:lnSpc>
              </a:pPr>
              <a:r>
                <a:rPr lang="en-US" sz="2146">
                  <a:solidFill>
                    <a:srgbClr val="545454"/>
                  </a:solidFill>
                  <a:latin typeface="Open Sans"/>
                </a:rPr>
                <a:t>9. Response</a:t>
              </a:r>
            </a:p>
          </p:txBody>
        </p:sp>
      </p:grpSp>
      <p:sp>
        <p:nvSpPr>
          <p:cNvPr id="33" name="TextBox 4">
            <a:extLst>
              <a:ext uri="{FF2B5EF4-FFF2-40B4-BE49-F238E27FC236}">
                <a16:creationId xmlns:a16="http://schemas.microsoft.com/office/drawing/2014/main" id="{9C3A09CF-DFCB-1614-C25E-014AA1DCFAAE}"/>
              </a:ext>
            </a:extLst>
          </p:cNvPr>
          <p:cNvSpPr txBox="1"/>
          <p:nvPr/>
        </p:nvSpPr>
        <p:spPr>
          <a:xfrm>
            <a:off x="813303" y="455365"/>
            <a:ext cx="16824115" cy="894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8"/>
              </a:lnSpc>
            </a:pPr>
            <a:r>
              <a:rPr lang="en-US" sz="6728" spc="-336" dirty="0">
                <a:solidFill>
                  <a:srgbClr val="103417"/>
                </a:solidFill>
                <a:latin typeface="League Spartan"/>
              </a:rPr>
              <a:t>Features in 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1"/>
                            </p:stCondLst>
                            <p:childTnLst>
                              <p:par>
                                <p:cTn id="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601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101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601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101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1639" y="841025"/>
            <a:ext cx="16984721" cy="8604950"/>
            <a:chOff x="0" y="0"/>
            <a:chExt cx="11694088" cy="59245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94089" cy="5924562"/>
            </a:xfrm>
            <a:custGeom>
              <a:avLst/>
              <a:gdLst/>
              <a:ahLst/>
              <a:cxnLst/>
              <a:rect l="l" t="t" r="r" b="b"/>
              <a:pathLst>
                <a:path w="11694089" h="5924562">
                  <a:moveTo>
                    <a:pt x="11569628" y="59690"/>
                  </a:moveTo>
                  <a:cubicBezTo>
                    <a:pt x="11605188" y="59690"/>
                    <a:pt x="11634398" y="88900"/>
                    <a:pt x="11634398" y="124460"/>
                  </a:cubicBezTo>
                  <a:lnTo>
                    <a:pt x="11634398" y="5800103"/>
                  </a:lnTo>
                  <a:cubicBezTo>
                    <a:pt x="11634398" y="5835662"/>
                    <a:pt x="11605188" y="5864872"/>
                    <a:pt x="11569628" y="5864872"/>
                  </a:cubicBezTo>
                  <a:lnTo>
                    <a:pt x="124460" y="5864872"/>
                  </a:lnTo>
                  <a:cubicBezTo>
                    <a:pt x="88900" y="5864872"/>
                    <a:pt x="59690" y="5835662"/>
                    <a:pt x="59690" y="580010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569628" y="59690"/>
                  </a:lnTo>
                  <a:moveTo>
                    <a:pt x="1156962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00103"/>
                  </a:lnTo>
                  <a:cubicBezTo>
                    <a:pt x="0" y="5868682"/>
                    <a:pt x="55880" y="5924562"/>
                    <a:pt x="124460" y="5924562"/>
                  </a:cubicBezTo>
                  <a:lnTo>
                    <a:pt x="11569628" y="5924562"/>
                  </a:lnTo>
                  <a:cubicBezTo>
                    <a:pt x="11638208" y="5924562"/>
                    <a:pt x="11694089" y="5868682"/>
                    <a:pt x="11694089" y="5800103"/>
                  </a:cubicBezTo>
                  <a:lnTo>
                    <a:pt x="11694089" y="124460"/>
                  </a:lnTo>
                  <a:cubicBezTo>
                    <a:pt x="11694088" y="55880"/>
                    <a:pt x="11638208" y="0"/>
                    <a:pt x="11569628" y="0"/>
                  </a:cubicBezTo>
                  <a:close/>
                </a:path>
              </a:pathLst>
            </a:custGeom>
            <a:solidFill>
              <a:srgbClr val="EF6252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879554" y="1906149"/>
            <a:ext cx="12528892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0"/>
              </a:lnSpc>
            </a:pPr>
            <a:r>
              <a:rPr lang="en-US" sz="6000" spc="-300" dirty="0">
                <a:solidFill>
                  <a:srgbClr val="EF6252"/>
                </a:solidFill>
                <a:latin typeface="League Spartan"/>
              </a:rPr>
              <a:t>Exploratory Data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50708" y="4210448"/>
            <a:ext cx="11986584" cy="2955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2362" lvl="1" indent="-486181" algn="just">
              <a:lnSpc>
                <a:spcPts val="5854"/>
              </a:lnSpc>
              <a:buFont typeface="Arial"/>
              <a:buChar char="•"/>
            </a:pPr>
            <a:r>
              <a:rPr lang="en-US" sz="4503" spc="225">
                <a:solidFill>
                  <a:srgbClr val="103417"/>
                </a:solidFill>
                <a:latin typeface="Sanchez"/>
              </a:rPr>
              <a:t>Importing Libraries &amp; Loading Data</a:t>
            </a:r>
          </a:p>
          <a:p>
            <a:pPr marL="972362" lvl="1" indent="-486181" algn="just">
              <a:lnSpc>
                <a:spcPts val="5854"/>
              </a:lnSpc>
              <a:buFont typeface="Arial"/>
              <a:buChar char="•"/>
            </a:pPr>
            <a:r>
              <a:rPr lang="en-US" sz="4503" spc="225">
                <a:solidFill>
                  <a:srgbClr val="103417"/>
                </a:solidFill>
                <a:latin typeface="Sanchez"/>
              </a:rPr>
              <a:t>Gathering Information</a:t>
            </a:r>
          </a:p>
          <a:p>
            <a:pPr marL="972362" lvl="1" indent="-486181" algn="just">
              <a:lnSpc>
                <a:spcPts val="5854"/>
              </a:lnSpc>
              <a:buFont typeface="Arial"/>
              <a:buChar char="•"/>
            </a:pPr>
            <a:r>
              <a:rPr lang="en-US" sz="4503" spc="225">
                <a:solidFill>
                  <a:srgbClr val="103417"/>
                </a:solidFill>
                <a:latin typeface="Sanchez"/>
              </a:rPr>
              <a:t>Data Cleaning</a:t>
            </a:r>
          </a:p>
          <a:p>
            <a:pPr marL="972362" lvl="1" indent="-486181" algn="just">
              <a:lnSpc>
                <a:spcPts val="5854"/>
              </a:lnSpc>
              <a:buFont typeface="Arial"/>
              <a:buChar char="•"/>
            </a:pPr>
            <a:r>
              <a:rPr lang="en-US" sz="4503" spc="225">
                <a:solidFill>
                  <a:srgbClr val="103417"/>
                </a:solidFill>
                <a:latin typeface="Sanchez"/>
              </a:rPr>
              <a:t>Data Visualization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85266" y="9387581"/>
            <a:ext cx="3487544" cy="688790"/>
          </a:xfrm>
          <a:custGeom>
            <a:avLst/>
            <a:gdLst/>
            <a:ahLst/>
            <a:cxnLst/>
            <a:rect l="l" t="t" r="r" b="b"/>
            <a:pathLst>
              <a:path w="3487544" h="688790">
                <a:moveTo>
                  <a:pt x="0" y="0"/>
                </a:moveTo>
                <a:lnTo>
                  <a:pt x="3487544" y="0"/>
                </a:lnTo>
                <a:lnTo>
                  <a:pt x="3487544" y="688790"/>
                </a:lnTo>
                <a:lnTo>
                  <a:pt x="0" y="688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7508369" y="3266840"/>
            <a:ext cx="3487544" cy="688790"/>
          </a:xfrm>
          <a:custGeom>
            <a:avLst/>
            <a:gdLst/>
            <a:ahLst/>
            <a:cxnLst/>
            <a:rect l="l" t="t" r="r" b="b"/>
            <a:pathLst>
              <a:path w="3487544" h="688790">
                <a:moveTo>
                  <a:pt x="0" y="0"/>
                </a:moveTo>
                <a:lnTo>
                  <a:pt x="3487544" y="0"/>
                </a:lnTo>
                <a:lnTo>
                  <a:pt x="3487544" y="688790"/>
                </a:lnTo>
                <a:lnTo>
                  <a:pt x="0" y="688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7318678" y="4470620"/>
            <a:ext cx="3470230" cy="2826660"/>
          </a:xfrm>
          <a:custGeom>
            <a:avLst/>
            <a:gdLst/>
            <a:ahLst/>
            <a:cxnLst/>
            <a:rect l="l" t="t" r="r" b="b"/>
            <a:pathLst>
              <a:path w="3470230" h="2826660">
                <a:moveTo>
                  <a:pt x="0" y="0"/>
                </a:moveTo>
                <a:lnTo>
                  <a:pt x="3470230" y="0"/>
                </a:lnTo>
                <a:lnTo>
                  <a:pt x="3470230" y="2826660"/>
                </a:lnTo>
                <a:lnTo>
                  <a:pt x="0" y="28266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2262920" y="7438767"/>
            <a:ext cx="3487544" cy="688790"/>
          </a:xfrm>
          <a:custGeom>
            <a:avLst/>
            <a:gdLst/>
            <a:ahLst/>
            <a:cxnLst/>
            <a:rect l="l" t="t" r="r" b="b"/>
            <a:pathLst>
              <a:path w="3487544" h="688790">
                <a:moveTo>
                  <a:pt x="0" y="0"/>
                </a:moveTo>
                <a:lnTo>
                  <a:pt x="3487544" y="0"/>
                </a:lnTo>
                <a:lnTo>
                  <a:pt x="3487544" y="688790"/>
                </a:lnTo>
                <a:lnTo>
                  <a:pt x="0" y="688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98703" y="4753982"/>
            <a:ext cx="3487544" cy="688790"/>
          </a:xfrm>
          <a:custGeom>
            <a:avLst/>
            <a:gdLst/>
            <a:ahLst/>
            <a:cxnLst/>
            <a:rect l="l" t="t" r="r" b="b"/>
            <a:pathLst>
              <a:path w="3487544" h="688790">
                <a:moveTo>
                  <a:pt x="0" y="0"/>
                </a:moveTo>
                <a:lnTo>
                  <a:pt x="3487544" y="0"/>
                </a:lnTo>
                <a:lnTo>
                  <a:pt x="3487544" y="688790"/>
                </a:lnTo>
                <a:lnTo>
                  <a:pt x="0" y="688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-2700000">
            <a:off x="6836728" y="3939998"/>
            <a:ext cx="270645" cy="875617"/>
          </a:xfrm>
          <a:custGeom>
            <a:avLst/>
            <a:gdLst/>
            <a:ahLst/>
            <a:cxnLst/>
            <a:rect l="l" t="t" r="r" b="b"/>
            <a:pathLst>
              <a:path w="270645" h="875617">
                <a:moveTo>
                  <a:pt x="0" y="0"/>
                </a:moveTo>
                <a:lnTo>
                  <a:pt x="270646" y="0"/>
                </a:lnTo>
                <a:lnTo>
                  <a:pt x="270646" y="875618"/>
                </a:lnTo>
                <a:lnTo>
                  <a:pt x="0" y="8756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-6097463">
            <a:off x="6431463" y="5656293"/>
            <a:ext cx="270645" cy="875617"/>
          </a:xfrm>
          <a:custGeom>
            <a:avLst/>
            <a:gdLst/>
            <a:ahLst/>
            <a:cxnLst/>
            <a:rect l="l" t="t" r="r" b="b"/>
            <a:pathLst>
              <a:path w="270645" h="875617">
                <a:moveTo>
                  <a:pt x="0" y="0"/>
                </a:moveTo>
                <a:lnTo>
                  <a:pt x="270646" y="0"/>
                </a:lnTo>
                <a:lnTo>
                  <a:pt x="270646" y="875618"/>
                </a:lnTo>
                <a:lnTo>
                  <a:pt x="0" y="8756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 rot="-8593989">
            <a:off x="6984544" y="6563941"/>
            <a:ext cx="270645" cy="875617"/>
          </a:xfrm>
          <a:custGeom>
            <a:avLst/>
            <a:gdLst/>
            <a:ahLst/>
            <a:cxnLst/>
            <a:rect l="l" t="t" r="r" b="b"/>
            <a:pathLst>
              <a:path w="270645" h="875617">
                <a:moveTo>
                  <a:pt x="0" y="0"/>
                </a:moveTo>
                <a:lnTo>
                  <a:pt x="270646" y="0"/>
                </a:lnTo>
                <a:lnTo>
                  <a:pt x="270646" y="875617"/>
                </a:lnTo>
                <a:lnTo>
                  <a:pt x="0" y="8756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 rot="3569560">
            <a:off x="10897165" y="4457608"/>
            <a:ext cx="262795" cy="850221"/>
          </a:xfrm>
          <a:custGeom>
            <a:avLst/>
            <a:gdLst/>
            <a:ahLst/>
            <a:cxnLst/>
            <a:rect l="l" t="t" r="r" b="b"/>
            <a:pathLst>
              <a:path w="262795" h="850221">
                <a:moveTo>
                  <a:pt x="0" y="0"/>
                </a:moveTo>
                <a:lnTo>
                  <a:pt x="262796" y="0"/>
                </a:lnTo>
                <a:lnTo>
                  <a:pt x="262796" y="850221"/>
                </a:lnTo>
                <a:lnTo>
                  <a:pt x="0" y="8502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rot="-5287768" flipH="1" flipV="1">
            <a:off x="11004678" y="5912959"/>
            <a:ext cx="270645" cy="875617"/>
          </a:xfrm>
          <a:custGeom>
            <a:avLst/>
            <a:gdLst/>
            <a:ahLst/>
            <a:cxnLst/>
            <a:rect l="l" t="t" r="r" b="b"/>
            <a:pathLst>
              <a:path w="270645" h="875617">
                <a:moveTo>
                  <a:pt x="270646" y="875618"/>
                </a:moveTo>
                <a:lnTo>
                  <a:pt x="0" y="875618"/>
                </a:lnTo>
                <a:lnTo>
                  <a:pt x="0" y="0"/>
                </a:lnTo>
                <a:lnTo>
                  <a:pt x="270646" y="0"/>
                </a:lnTo>
                <a:lnTo>
                  <a:pt x="270646" y="875618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8922395" y="3859237"/>
            <a:ext cx="262795" cy="850221"/>
          </a:xfrm>
          <a:custGeom>
            <a:avLst/>
            <a:gdLst/>
            <a:ahLst/>
            <a:cxnLst/>
            <a:rect l="l" t="t" r="r" b="b"/>
            <a:pathLst>
              <a:path w="262795" h="850221">
                <a:moveTo>
                  <a:pt x="0" y="0"/>
                </a:moveTo>
                <a:lnTo>
                  <a:pt x="262796" y="0"/>
                </a:lnTo>
                <a:lnTo>
                  <a:pt x="262796" y="850221"/>
                </a:lnTo>
                <a:lnTo>
                  <a:pt x="0" y="8502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 rot="-2151891" flipV="1">
            <a:off x="10277652" y="6546772"/>
            <a:ext cx="262795" cy="850221"/>
          </a:xfrm>
          <a:custGeom>
            <a:avLst/>
            <a:gdLst/>
            <a:ahLst/>
            <a:cxnLst/>
            <a:rect l="l" t="t" r="r" b="b"/>
            <a:pathLst>
              <a:path w="262795" h="850221">
                <a:moveTo>
                  <a:pt x="0" y="850220"/>
                </a:moveTo>
                <a:lnTo>
                  <a:pt x="262795" y="850220"/>
                </a:lnTo>
                <a:lnTo>
                  <a:pt x="262795" y="0"/>
                </a:lnTo>
                <a:lnTo>
                  <a:pt x="0" y="0"/>
                </a:lnTo>
                <a:lnTo>
                  <a:pt x="0" y="85022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3293495" y="3643385"/>
            <a:ext cx="3487544" cy="688790"/>
          </a:xfrm>
          <a:custGeom>
            <a:avLst/>
            <a:gdLst/>
            <a:ahLst/>
            <a:cxnLst/>
            <a:rect l="l" t="t" r="r" b="b"/>
            <a:pathLst>
              <a:path w="3487544" h="688790">
                <a:moveTo>
                  <a:pt x="0" y="0"/>
                </a:moveTo>
                <a:lnTo>
                  <a:pt x="3487544" y="0"/>
                </a:lnTo>
                <a:lnTo>
                  <a:pt x="3487544" y="688790"/>
                </a:lnTo>
                <a:lnTo>
                  <a:pt x="0" y="688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>
            <a:off x="2171040" y="6735152"/>
            <a:ext cx="3487544" cy="688790"/>
          </a:xfrm>
          <a:custGeom>
            <a:avLst/>
            <a:gdLst/>
            <a:ahLst/>
            <a:cxnLst/>
            <a:rect l="l" t="t" r="r" b="b"/>
            <a:pathLst>
              <a:path w="3487544" h="688790">
                <a:moveTo>
                  <a:pt x="0" y="0"/>
                </a:moveTo>
                <a:lnTo>
                  <a:pt x="3487544" y="0"/>
                </a:lnTo>
                <a:lnTo>
                  <a:pt x="3487544" y="688790"/>
                </a:lnTo>
                <a:lnTo>
                  <a:pt x="0" y="688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Freeform 22"/>
          <p:cNvSpPr/>
          <p:nvPr/>
        </p:nvSpPr>
        <p:spPr>
          <a:xfrm>
            <a:off x="4737785" y="9445336"/>
            <a:ext cx="3487544" cy="688790"/>
          </a:xfrm>
          <a:custGeom>
            <a:avLst/>
            <a:gdLst/>
            <a:ahLst/>
            <a:cxnLst/>
            <a:rect l="l" t="t" r="r" b="b"/>
            <a:pathLst>
              <a:path w="3487544" h="688790">
                <a:moveTo>
                  <a:pt x="0" y="0"/>
                </a:moveTo>
                <a:lnTo>
                  <a:pt x="3487544" y="0"/>
                </a:lnTo>
                <a:lnTo>
                  <a:pt x="3487544" y="688790"/>
                </a:lnTo>
                <a:lnTo>
                  <a:pt x="0" y="688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F6DFB5D-5F73-9CBB-2D7A-6CDF2223E9B9}"/>
              </a:ext>
            </a:extLst>
          </p:cNvPr>
          <p:cNvGrpSpPr/>
          <p:nvPr/>
        </p:nvGrpSpPr>
        <p:grpSpPr>
          <a:xfrm>
            <a:off x="1867922" y="1914839"/>
            <a:ext cx="5060231" cy="2080726"/>
            <a:chOff x="1867922" y="1914839"/>
            <a:chExt cx="5060231" cy="2080726"/>
          </a:xfrm>
        </p:grpSpPr>
        <p:sp>
          <p:nvSpPr>
            <p:cNvPr id="24" name="Freeform 24"/>
            <p:cNvSpPr/>
            <p:nvPr/>
          </p:nvSpPr>
          <p:spPr>
            <a:xfrm>
              <a:off x="1867922" y="2245304"/>
              <a:ext cx="1335086" cy="1613933"/>
            </a:xfrm>
            <a:custGeom>
              <a:avLst/>
              <a:gdLst/>
              <a:ahLst/>
              <a:cxnLst/>
              <a:rect l="l" t="t" r="r" b="b"/>
              <a:pathLst>
                <a:path w="1335086" h="1613933">
                  <a:moveTo>
                    <a:pt x="0" y="0"/>
                  </a:moveTo>
                  <a:lnTo>
                    <a:pt x="1335086" y="0"/>
                  </a:lnTo>
                  <a:lnTo>
                    <a:pt x="1335086" y="1613933"/>
                  </a:lnTo>
                  <a:lnTo>
                    <a:pt x="0" y="16139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3309861" y="2120632"/>
              <a:ext cx="3618292" cy="1874933"/>
            </a:xfrm>
            <a:custGeom>
              <a:avLst/>
              <a:gdLst/>
              <a:ahLst/>
              <a:cxnLst/>
              <a:rect l="l" t="t" r="r" b="b"/>
              <a:pathLst>
                <a:path w="3618292" h="1874933">
                  <a:moveTo>
                    <a:pt x="0" y="0"/>
                  </a:moveTo>
                  <a:lnTo>
                    <a:pt x="3618292" y="0"/>
                  </a:lnTo>
                  <a:lnTo>
                    <a:pt x="3618292" y="1874934"/>
                  </a:lnTo>
                  <a:lnTo>
                    <a:pt x="0" y="18749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4188490" y="1914839"/>
              <a:ext cx="1920274" cy="407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4"/>
                </a:lnSpc>
                <a:spcBef>
                  <a:spcPct val="0"/>
                </a:spcBef>
              </a:pPr>
              <a:r>
                <a:rPr lang="en-US" sz="2352" dirty="0">
                  <a:solidFill>
                    <a:srgbClr val="3B5060"/>
                  </a:solidFill>
                  <a:latin typeface="More Sugar Thin"/>
                </a:rPr>
                <a:t>Seaborn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3536231" y="2471581"/>
              <a:ext cx="3165552" cy="1331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38"/>
                </a:lnSpc>
              </a:pPr>
              <a:r>
                <a:rPr lang="en-US" sz="1538" dirty="0">
                  <a:solidFill>
                    <a:srgbClr val="3B5060"/>
                  </a:solidFill>
                  <a:latin typeface="More Sugar Thin"/>
                </a:rPr>
                <a:t>Seaborn is a statistical data visualization library in Python built on top of Matplotlib, providing high-level interface for drawing attractive and informative statistical graphics.</a:t>
              </a: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7841792" y="5315489"/>
            <a:ext cx="2294366" cy="103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8"/>
              </a:lnSpc>
            </a:pPr>
            <a:r>
              <a:rPr lang="en-US" sz="3619" spc="-112" dirty="0">
                <a:solidFill>
                  <a:srgbClr val="3B5060"/>
                </a:solidFill>
                <a:latin typeface="More Sugar"/>
              </a:rPr>
              <a:t>PYTHON LIBRARIES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F983529-F2FF-1D60-B9CB-AC09E72C4F66}"/>
              </a:ext>
            </a:extLst>
          </p:cNvPr>
          <p:cNvGrpSpPr/>
          <p:nvPr/>
        </p:nvGrpSpPr>
        <p:grpSpPr>
          <a:xfrm>
            <a:off x="349403" y="5118510"/>
            <a:ext cx="5374555" cy="2058677"/>
            <a:chOff x="349403" y="5118510"/>
            <a:chExt cx="5374555" cy="2058677"/>
          </a:xfrm>
        </p:grpSpPr>
        <p:sp>
          <p:nvSpPr>
            <p:cNvPr id="21" name="Freeform 21"/>
            <p:cNvSpPr/>
            <p:nvPr/>
          </p:nvSpPr>
          <p:spPr>
            <a:xfrm>
              <a:off x="2105666" y="5302254"/>
              <a:ext cx="3618292" cy="1874933"/>
            </a:xfrm>
            <a:custGeom>
              <a:avLst/>
              <a:gdLst/>
              <a:ahLst/>
              <a:cxnLst/>
              <a:rect l="l" t="t" r="r" b="b"/>
              <a:pathLst>
                <a:path w="3618292" h="1874933">
                  <a:moveTo>
                    <a:pt x="0" y="0"/>
                  </a:moveTo>
                  <a:lnTo>
                    <a:pt x="3618292" y="0"/>
                  </a:lnTo>
                  <a:lnTo>
                    <a:pt x="3618292" y="1874933"/>
                  </a:lnTo>
                  <a:lnTo>
                    <a:pt x="0" y="18749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349403" y="5678682"/>
              <a:ext cx="1970964" cy="1164385"/>
            </a:xfrm>
            <a:custGeom>
              <a:avLst/>
              <a:gdLst/>
              <a:ahLst/>
              <a:cxnLst/>
              <a:rect l="l" t="t" r="r" b="b"/>
              <a:pathLst>
                <a:path w="1970964" h="1164385">
                  <a:moveTo>
                    <a:pt x="0" y="0"/>
                  </a:moveTo>
                  <a:lnTo>
                    <a:pt x="1970964" y="0"/>
                  </a:lnTo>
                  <a:lnTo>
                    <a:pt x="1970964" y="1164385"/>
                  </a:lnTo>
                  <a:lnTo>
                    <a:pt x="0" y="11643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2941549" y="5118510"/>
              <a:ext cx="1923189" cy="402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94"/>
                </a:lnSpc>
                <a:spcBef>
                  <a:spcPct val="0"/>
                </a:spcBef>
              </a:pPr>
              <a:r>
                <a:rPr lang="en-US" sz="2352">
                  <a:solidFill>
                    <a:srgbClr val="3B5060"/>
                  </a:solidFill>
                  <a:latin typeface="More Sugar Thin"/>
                </a:rPr>
                <a:t>Matplotlib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2320367" y="5774778"/>
              <a:ext cx="3165552" cy="11103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38"/>
                </a:lnSpc>
              </a:pPr>
              <a:r>
                <a:rPr lang="en-US" sz="1538" dirty="0">
                  <a:solidFill>
                    <a:srgbClr val="3B5060"/>
                  </a:solidFill>
                  <a:latin typeface="More Sugar Thin"/>
                </a:rPr>
                <a:t>Matplotlib is a python library used for creating static and interactive visualizations, offering extensive customization options for data analysis and presentation.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0298E06-64F6-43EA-6806-0408016FD408}"/>
              </a:ext>
            </a:extLst>
          </p:cNvPr>
          <p:cNvGrpSpPr/>
          <p:nvPr/>
        </p:nvGrpSpPr>
        <p:grpSpPr>
          <a:xfrm>
            <a:off x="4672411" y="7689280"/>
            <a:ext cx="3618292" cy="2103636"/>
            <a:chOff x="4672411" y="7689280"/>
            <a:chExt cx="3618292" cy="2103636"/>
          </a:xfrm>
        </p:grpSpPr>
        <p:sp>
          <p:nvSpPr>
            <p:cNvPr id="23" name="Freeform 23"/>
            <p:cNvSpPr/>
            <p:nvPr/>
          </p:nvSpPr>
          <p:spPr>
            <a:xfrm>
              <a:off x="4672411" y="7917983"/>
              <a:ext cx="3618292" cy="1874933"/>
            </a:xfrm>
            <a:custGeom>
              <a:avLst/>
              <a:gdLst/>
              <a:ahLst/>
              <a:cxnLst/>
              <a:rect l="l" t="t" r="r" b="b"/>
              <a:pathLst>
                <a:path w="3618292" h="1874933">
                  <a:moveTo>
                    <a:pt x="0" y="0"/>
                  </a:moveTo>
                  <a:lnTo>
                    <a:pt x="3618292" y="0"/>
                  </a:lnTo>
                  <a:lnTo>
                    <a:pt x="3618292" y="1874933"/>
                  </a:lnTo>
                  <a:lnTo>
                    <a:pt x="0" y="18749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5519352" y="7689280"/>
              <a:ext cx="1924409" cy="403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94"/>
                </a:lnSpc>
                <a:spcBef>
                  <a:spcPct val="0"/>
                </a:spcBef>
              </a:pPr>
              <a:r>
                <a:rPr lang="en-US" sz="2352">
                  <a:solidFill>
                    <a:srgbClr val="3B5060"/>
                  </a:solidFill>
                  <a:latin typeface="More Sugar Thin"/>
                </a:rPr>
                <a:t>Warnings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4881540" y="8276187"/>
              <a:ext cx="3165552" cy="1331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38"/>
                </a:lnSpc>
              </a:pPr>
              <a:r>
                <a:rPr lang="en-US" sz="1538" dirty="0">
                  <a:solidFill>
                    <a:srgbClr val="3B5060"/>
                  </a:solidFill>
                  <a:latin typeface="More Sugar Thin"/>
                </a:rPr>
                <a:t>Warnings library in Python enables developers to issue and manage warning messages, aiding in the detection of potential issues or deprecated features during program execution.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138B48-AD72-4F2B-AFF8-0BA7173DAAF7}"/>
              </a:ext>
            </a:extLst>
          </p:cNvPr>
          <p:cNvGrpSpPr/>
          <p:nvPr/>
        </p:nvGrpSpPr>
        <p:grpSpPr>
          <a:xfrm>
            <a:off x="9491036" y="7750502"/>
            <a:ext cx="3618292" cy="2078042"/>
            <a:chOff x="9491036" y="7750502"/>
            <a:chExt cx="3618292" cy="2078042"/>
          </a:xfrm>
        </p:grpSpPr>
        <p:sp>
          <p:nvSpPr>
            <p:cNvPr id="3" name="Freeform 3"/>
            <p:cNvSpPr/>
            <p:nvPr/>
          </p:nvSpPr>
          <p:spPr>
            <a:xfrm>
              <a:off x="9491036" y="7953611"/>
              <a:ext cx="3618292" cy="1874933"/>
            </a:xfrm>
            <a:custGeom>
              <a:avLst/>
              <a:gdLst/>
              <a:ahLst/>
              <a:cxnLst/>
              <a:rect l="l" t="t" r="r" b="b"/>
              <a:pathLst>
                <a:path w="3618292" h="1874933">
                  <a:moveTo>
                    <a:pt x="0" y="0"/>
                  </a:moveTo>
                  <a:lnTo>
                    <a:pt x="3618292" y="0"/>
                  </a:lnTo>
                  <a:lnTo>
                    <a:pt x="3618292" y="1874933"/>
                  </a:lnTo>
                  <a:lnTo>
                    <a:pt x="0" y="18749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0373595" y="7750502"/>
              <a:ext cx="1910886" cy="413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94"/>
                </a:lnSpc>
                <a:spcBef>
                  <a:spcPct val="0"/>
                </a:spcBef>
              </a:pPr>
              <a:r>
                <a:rPr lang="en-US" sz="2353" dirty="0" err="1">
                  <a:solidFill>
                    <a:srgbClr val="3B5060"/>
                  </a:solidFill>
                  <a:latin typeface="More Sugar Thin"/>
                </a:rPr>
                <a:t>Mpl_toolkits</a:t>
              </a:r>
              <a:endParaRPr lang="en-US" sz="2353" dirty="0">
                <a:solidFill>
                  <a:srgbClr val="3B5060"/>
                </a:solidFill>
                <a:latin typeface="More Sugar Thin"/>
              </a:endParaRP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9746262" y="8544326"/>
              <a:ext cx="3165552" cy="889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38"/>
                </a:lnSpc>
              </a:pPr>
              <a:r>
                <a:rPr lang="en-US" sz="1538" dirty="0" err="1">
                  <a:solidFill>
                    <a:srgbClr val="3B5060"/>
                  </a:solidFill>
                  <a:latin typeface="More Sugar Thin"/>
                </a:rPr>
                <a:t>MPL_Toolkits</a:t>
              </a:r>
              <a:r>
                <a:rPr lang="en-US" sz="1538" dirty="0">
                  <a:solidFill>
                    <a:srgbClr val="3B5060"/>
                  </a:solidFill>
                  <a:latin typeface="More Sugar Thin"/>
                </a:rPr>
                <a:t> enhances Matplotlib with extra tools and plot types, broadening its capabilities for diverse visualization tasks.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6E9C674-034B-F38C-6FDA-1E5FDCB90E95}"/>
              </a:ext>
            </a:extLst>
          </p:cNvPr>
          <p:cNvGrpSpPr/>
          <p:nvPr/>
        </p:nvGrpSpPr>
        <p:grpSpPr>
          <a:xfrm>
            <a:off x="11652607" y="3048280"/>
            <a:ext cx="5093679" cy="2115281"/>
            <a:chOff x="11652607" y="3048280"/>
            <a:chExt cx="5093679" cy="2115281"/>
          </a:xfrm>
        </p:grpSpPr>
        <p:sp>
          <p:nvSpPr>
            <p:cNvPr id="10" name="Freeform 10"/>
            <p:cNvSpPr/>
            <p:nvPr/>
          </p:nvSpPr>
          <p:spPr>
            <a:xfrm>
              <a:off x="11652607" y="3288628"/>
              <a:ext cx="3618292" cy="1874933"/>
            </a:xfrm>
            <a:custGeom>
              <a:avLst/>
              <a:gdLst/>
              <a:ahLst/>
              <a:cxnLst/>
              <a:rect l="l" t="t" r="r" b="b"/>
              <a:pathLst>
                <a:path w="3618292" h="1874933">
                  <a:moveTo>
                    <a:pt x="0" y="0"/>
                  </a:moveTo>
                  <a:lnTo>
                    <a:pt x="3618292" y="0"/>
                  </a:lnTo>
                  <a:lnTo>
                    <a:pt x="3618292" y="1874933"/>
                  </a:lnTo>
                  <a:lnTo>
                    <a:pt x="0" y="18749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15366149" y="3611235"/>
              <a:ext cx="1380137" cy="976951"/>
            </a:xfrm>
            <a:custGeom>
              <a:avLst/>
              <a:gdLst/>
              <a:ahLst/>
              <a:cxnLst/>
              <a:rect l="l" t="t" r="r" b="b"/>
              <a:pathLst>
                <a:path w="1380137" h="976951">
                  <a:moveTo>
                    <a:pt x="0" y="0"/>
                  </a:moveTo>
                  <a:lnTo>
                    <a:pt x="1380136" y="0"/>
                  </a:lnTo>
                  <a:lnTo>
                    <a:pt x="1380136" y="976951"/>
                  </a:lnTo>
                  <a:lnTo>
                    <a:pt x="0" y="97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2508002" y="3048280"/>
              <a:ext cx="1868947" cy="395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94"/>
                </a:lnSpc>
                <a:spcBef>
                  <a:spcPct val="0"/>
                </a:spcBef>
              </a:pPr>
              <a:r>
                <a:rPr lang="en-US" sz="2352" dirty="0">
                  <a:solidFill>
                    <a:srgbClr val="3B5060"/>
                  </a:solidFill>
                  <a:latin typeface="More Sugar"/>
                </a:rPr>
                <a:t>Pandas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1925073" y="3710940"/>
              <a:ext cx="3165552" cy="11103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38"/>
                </a:lnSpc>
              </a:pPr>
              <a:r>
                <a:rPr lang="en-US" sz="1538" dirty="0">
                  <a:solidFill>
                    <a:srgbClr val="3B5060"/>
                  </a:solidFill>
                  <a:latin typeface="More Sugar Thin"/>
                </a:rPr>
                <a:t>Pandas is a powerful Python library for data manipulation and analysis, offering data structures and tools for handling structured data effectively.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89445A-CBAF-83EF-CB92-97F095F1420F}"/>
              </a:ext>
            </a:extLst>
          </p:cNvPr>
          <p:cNvGrpSpPr/>
          <p:nvPr/>
        </p:nvGrpSpPr>
        <p:grpSpPr>
          <a:xfrm>
            <a:off x="12200994" y="5595172"/>
            <a:ext cx="5222545" cy="2051093"/>
            <a:chOff x="12200994" y="5595172"/>
            <a:chExt cx="5222545" cy="2051093"/>
          </a:xfrm>
        </p:grpSpPr>
        <p:sp>
          <p:nvSpPr>
            <p:cNvPr id="8" name="Freeform 8"/>
            <p:cNvSpPr/>
            <p:nvPr/>
          </p:nvSpPr>
          <p:spPr>
            <a:xfrm>
              <a:off x="12200994" y="5771332"/>
              <a:ext cx="3618292" cy="1874933"/>
            </a:xfrm>
            <a:custGeom>
              <a:avLst/>
              <a:gdLst/>
              <a:ahLst/>
              <a:cxnLst/>
              <a:rect l="l" t="t" r="r" b="b"/>
              <a:pathLst>
                <a:path w="3618292" h="1874933">
                  <a:moveTo>
                    <a:pt x="0" y="0"/>
                  </a:moveTo>
                  <a:lnTo>
                    <a:pt x="3618292" y="0"/>
                  </a:lnTo>
                  <a:lnTo>
                    <a:pt x="3618292" y="1874933"/>
                  </a:lnTo>
                  <a:lnTo>
                    <a:pt x="0" y="18749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 l="-189" b="-18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15962161" y="6197345"/>
              <a:ext cx="1461378" cy="979842"/>
            </a:xfrm>
            <a:custGeom>
              <a:avLst/>
              <a:gdLst/>
              <a:ahLst/>
              <a:cxnLst/>
              <a:rect l="l" t="t" r="r" b="b"/>
              <a:pathLst>
                <a:path w="1461378" h="979842">
                  <a:moveTo>
                    <a:pt x="0" y="0"/>
                  </a:moveTo>
                  <a:lnTo>
                    <a:pt x="1461378" y="0"/>
                  </a:lnTo>
                  <a:lnTo>
                    <a:pt x="1461378" y="979842"/>
                  </a:lnTo>
                  <a:lnTo>
                    <a:pt x="0" y="9798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3045690" y="5595172"/>
              <a:ext cx="1922004" cy="402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94"/>
                </a:lnSpc>
                <a:spcBef>
                  <a:spcPct val="0"/>
                </a:spcBef>
              </a:pPr>
              <a:r>
                <a:rPr lang="en-US" sz="2352" dirty="0" err="1">
                  <a:solidFill>
                    <a:srgbClr val="3B5060"/>
                  </a:solidFill>
                  <a:latin typeface="More Sugar Thin"/>
                </a:rPr>
                <a:t>SkLearn</a:t>
              </a:r>
              <a:endParaRPr lang="en-US" sz="2352" dirty="0">
                <a:solidFill>
                  <a:srgbClr val="3B5060"/>
                </a:solidFill>
                <a:latin typeface="More Sugar Thin"/>
              </a:endParaRP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12509192" y="6046966"/>
              <a:ext cx="3165552" cy="15528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38"/>
                </a:lnSpc>
              </a:pPr>
              <a:r>
                <a:rPr lang="en-US" sz="1538" dirty="0">
                  <a:solidFill>
                    <a:srgbClr val="3B5060"/>
                  </a:solidFill>
                  <a:latin typeface="More Sugar Thin"/>
                </a:rPr>
                <a:t>Scikit-learn is a powerful machine learning library in Python, offering tools for various tasks like classification, regression, clustering, dimensionality reduction and more with efficient algorithms and a user-friendly interface.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542A07-1347-298F-32B2-12D04F428126}"/>
              </a:ext>
            </a:extLst>
          </p:cNvPr>
          <p:cNvGrpSpPr/>
          <p:nvPr/>
        </p:nvGrpSpPr>
        <p:grpSpPr>
          <a:xfrm>
            <a:off x="7508369" y="1581993"/>
            <a:ext cx="4883475" cy="2119348"/>
            <a:chOff x="7508369" y="1581993"/>
            <a:chExt cx="4883475" cy="2119348"/>
          </a:xfrm>
        </p:grpSpPr>
        <p:sp>
          <p:nvSpPr>
            <p:cNvPr id="5" name="Freeform 5"/>
            <p:cNvSpPr/>
            <p:nvPr/>
          </p:nvSpPr>
          <p:spPr>
            <a:xfrm>
              <a:off x="7508369" y="1826408"/>
              <a:ext cx="3618292" cy="1874933"/>
            </a:xfrm>
            <a:custGeom>
              <a:avLst/>
              <a:gdLst/>
              <a:ahLst/>
              <a:cxnLst/>
              <a:rect l="l" t="t" r="r" b="b"/>
              <a:pathLst>
                <a:path w="3618292" h="1874933">
                  <a:moveTo>
                    <a:pt x="0" y="0"/>
                  </a:moveTo>
                  <a:lnTo>
                    <a:pt x="3618291" y="0"/>
                  </a:lnTo>
                  <a:lnTo>
                    <a:pt x="3618291" y="1874933"/>
                  </a:lnTo>
                  <a:lnTo>
                    <a:pt x="0" y="18749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11242818" y="1987201"/>
              <a:ext cx="1149026" cy="1149026"/>
            </a:xfrm>
            <a:custGeom>
              <a:avLst/>
              <a:gdLst/>
              <a:ahLst/>
              <a:cxnLst/>
              <a:rect l="l" t="t" r="r" b="b"/>
              <a:pathLst>
                <a:path w="1149026" h="1149026">
                  <a:moveTo>
                    <a:pt x="0" y="0"/>
                  </a:moveTo>
                  <a:lnTo>
                    <a:pt x="1149026" y="0"/>
                  </a:lnTo>
                  <a:lnTo>
                    <a:pt x="1149026" y="1149027"/>
                  </a:lnTo>
                  <a:lnTo>
                    <a:pt x="0" y="11490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7757846" y="2200024"/>
              <a:ext cx="3165552" cy="1331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38"/>
                </a:lnSpc>
              </a:pPr>
              <a:r>
                <a:rPr lang="en-US" sz="1538" dirty="0">
                  <a:solidFill>
                    <a:srgbClr val="3B5060"/>
                  </a:solidFill>
                  <a:latin typeface="More Sugar Thin"/>
                </a:rPr>
                <a:t>NumPy is a key Python library for numerical computing, enabling efficient manipulation of large arrays and matrices, along with comprehensive mathematical functions.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8357378" y="1581993"/>
              <a:ext cx="1920274" cy="4016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4"/>
                </a:lnSpc>
                <a:spcBef>
                  <a:spcPct val="0"/>
                </a:spcBef>
              </a:pPr>
              <a:r>
                <a:rPr lang="en-US" sz="2352" dirty="0" err="1">
                  <a:solidFill>
                    <a:srgbClr val="3B5060"/>
                  </a:solidFill>
                  <a:latin typeface="More Sugar"/>
                </a:rPr>
                <a:t>Numpy</a:t>
              </a:r>
              <a:endParaRPr lang="en-US" sz="2352" dirty="0">
                <a:solidFill>
                  <a:srgbClr val="3B5060"/>
                </a:solidFill>
                <a:latin typeface="More Sugar"/>
              </a:endParaRPr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813303" y="455365"/>
            <a:ext cx="7233790" cy="894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8"/>
              </a:lnSpc>
            </a:pPr>
            <a:r>
              <a:rPr lang="en-US" sz="6728" spc="-336" dirty="0">
                <a:solidFill>
                  <a:srgbClr val="103417"/>
                </a:solidFill>
                <a:latin typeface="League Spartan"/>
              </a:rPr>
              <a:t>Libraries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201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1"/>
                            </p:stCondLst>
                            <p:childTnLst>
                              <p:par>
                                <p:cTn id="1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01"/>
                            </p:stCondLst>
                            <p:childTnLst>
                              <p:par>
                                <p:cTn id="2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01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01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01"/>
                            </p:stCondLst>
                            <p:childTnLst>
                              <p:par>
                                <p:cTn id="3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201"/>
                            </p:stCondLst>
                            <p:childTnLst>
                              <p:par>
                                <p:cTn id="42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8"/>
          <p:cNvSpPr/>
          <p:nvPr/>
        </p:nvSpPr>
        <p:spPr>
          <a:xfrm>
            <a:off x="10560908" y="876303"/>
            <a:ext cx="7622939" cy="4463091"/>
          </a:xfrm>
          <a:custGeom>
            <a:avLst/>
            <a:gdLst/>
            <a:ahLst/>
            <a:cxnLst/>
            <a:rect l="l" t="t" r="r" b="b"/>
            <a:pathLst>
              <a:path w="5301931" h="3782113">
                <a:moveTo>
                  <a:pt x="0" y="0"/>
                </a:moveTo>
                <a:lnTo>
                  <a:pt x="5301930" y="0"/>
                </a:lnTo>
                <a:lnTo>
                  <a:pt x="5301930" y="3782113"/>
                </a:lnTo>
                <a:lnTo>
                  <a:pt x="0" y="3782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97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AutoShape 3"/>
          <p:cNvSpPr/>
          <p:nvPr/>
        </p:nvSpPr>
        <p:spPr>
          <a:xfrm>
            <a:off x="3400329" y="6814436"/>
            <a:ext cx="1651996" cy="0"/>
          </a:xfrm>
          <a:prstGeom prst="line">
            <a:avLst/>
          </a:prstGeom>
          <a:ln w="101600" cap="flat">
            <a:solidFill>
              <a:srgbClr val="86EAE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6829281" y="6814436"/>
            <a:ext cx="1620933" cy="0"/>
          </a:xfrm>
          <a:prstGeom prst="line">
            <a:avLst/>
          </a:prstGeom>
          <a:ln w="101600" cap="flat">
            <a:solidFill>
              <a:srgbClr val="3EDAD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>
            <a:off x="10227171" y="6814436"/>
            <a:ext cx="1653227" cy="0"/>
          </a:xfrm>
          <a:prstGeom prst="line">
            <a:avLst/>
          </a:prstGeom>
          <a:ln w="101600" cap="flat">
            <a:solidFill>
              <a:srgbClr val="18AF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AutoShape 6"/>
          <p:cNvSpPr/>
          <p:nvPr/>
        </p:nvSpPr>
        <p:spPr>
          <a:xfrm>
            <a:off x="13657354" y="6814436"/>
            <a:ext cx="1544883" cy="0"/>
          </a:xfrm>
          <a:prstGeom prst="line">
            <a:avLst/>
          </a:prstGeom>
          <a:ln w="101600" cap="flat">
            <a:solidFill>
              <a:srgbClr val="1C88C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2" name="TextBox 22"/>
          <p:cNvSpPr txBox="1"/>
          <p:nvPr/>
        </p:nvSpPr>
        <p:spPr>
          <a:xfrm>
            <a:off x="858319" y="5252076"/>
            <a:ext cx="3307063" cy="464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4"/>
              </a:lnSpc>
            </a:pPr>
            <a:r>
              <a:rPr lang="en-US" sz="3214" dirty="0">
                <a:solidFill>
                  <a:srgbClr val="000000"/>
                </a:solidFill>
                <a:latin typeface="Poppins Bold"/>
              </a:rPr>
              <a:t>CATEGORICAL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13303" y="7829397"/>
            <a:ext cx="3386591" cy="2096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8"/>
              </a:lnSpc>
            </a:pPr>
            <a:r>
              <a:rPr lang="en-US" sz="2186" dirty="0">
                <a:solidFill>
                  <a:srgbClr val="000000"/>
                </a:solidFill>
                <a:latin typeface="Poppins"/>
              </a:rPr>
              <a:t>Education , </a:t>
            </a:r>
            <a:r>
              <a:rPr lang="en-US" sz="2186" dirty="0" err="1">
                <a:solidFill>
                  <a:srgbClr val="000000"/>
                </a:solidFill>
                <a:latin typeface="Poppins"/>
              </a:rPr>
              <a:t>Marital_Status</a:t>
            </a:r>
            <a:r>
              <a:rPr lang="en-US" sz="2186" dirty="0">
                <a:solidFill>
                  <a:srgbClr val="000000"/>
                </a:solidFill>
                <a:latin typeface="Poppins"/>
              </a:rPr>
              <a:t> and </a:t>
            </a:r>
            <a:r>
              <a:rPr lang="en-US" sz="2186" dirty="0" err="1">
                <a:solidFill>
                  <a:srgbClr val="000000"/>
                </a:solidFill>
                <a:latin typeface="Poppins"/>
              </a:rPr>
              <a:t>Dt_Customer</a:t>
            </a:r>
            <a:r>
              <a:rPr lang="en-US" sz="2186" dirty="0">
                <a:solidFill>
                  <a:srgbClr val="000000"/>
                </a:solidFill>
                <a:latin typeface="Poppins"/>
              </a:rPr>
              <a:t> has the categorical features i.e. </a:t>
            </a:r>
          </a:p>
          <a:p>
            <a:pPr algn="ctr">
              <a:lnSpc>
                <a:spcPts val="3498"/>
              </a:lnSpc>
            </a:pPr>
            <a:r>
              <a:rPr lang="en-US" sz="2186" dirty="0">
                <a:solidFill>
                  <a:srgbClr val="000000"/>
                </a:solidFill>
                <a:latin typeface="Poppins Bold"/>
              </a:rPr>
              <a:t>3 features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663033" y="5252076"/>
            <a:ext cx="2444432" cy="450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5"/>
              </a:lnSpc>
            </a:pPr>
            <a:r>
              <a:rPr lang="en-US" sz="3095" dirty="0">
                <a:solidFill>
                  <a:srgbClr val="000000"/>
                </a:solidFill>
                <a:latin typeface="Poppins Bold"/>
              </a:rPr>
              <a:t>NUMERICAL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345636" y="7829397"/>
            <a:ext cx="3190333" cy="2171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7"/>
              </a:lnSpc>
            </a:pPr>
            <a:r>
              <a:rPr lang="en-US" sz="2185" dirty="0">
                <a:solidFill>
                  <a:srgbClr val="000000"/>
                </a:solidFill>
                <a:latin typeface="Poppins"/>
              </a:rPr>
              <a:t>Except for Education, </a:t>
            </a:r>
            <a:r>
              <a:rPr lang="en-US" sz="2185" dirty="0" err="1">
                <a:solidFill>
                  <a:srgbClr val="000000"/>
                </a:solidFill>
                <a:latin typeface="Poppins"/>
              </a:rPr>
              <a:t>Marital_Status</a:t>
            </a:r>
            <a:r>
              <a:rPr lang="en-US" sz="2185" dirty="0">
                <a:solidFill>
                  <a:srgbClr val="000000"/>
                </a:solidFill>
                <a:latin typeface="Poppins"/>
              </a:rPr>
              <a:t>, and </a:t>
            </a:r>
            <a:r>
              <a:rPr lang="en-US" sz="2185" dirty="0" err="1">
                <a:solidFill>
                  <a:srgbClr val="000000"/>
                </a:solidFill>
                <a:latin typeface="Poppins"/>
              </a:rPr>
              <a:t>Dt_Customer</a:t>
            </a:r>
            <a:r>
              <a:rPr lang="en-US" sz="2185" dirty="0">
                <a:solidFill>
                  <a:srgbClr val="000000"/>
                </a:solidFill>
                <a:latin typeface="Poppins"/>
              </a:rPr>
              <a:t>, all the features are numerical i.e. </a:t>
            </a:r>
            <a:r>
              <a:rPr lang="en-US" sz="2185" dirty="0">
                <a:solidFill>
                  <a:srgbClr val="000000"/>
                </a:solidFill>
                <a:latin typeface="Poppins Bold"/>
              </a:rPr>
              <a:t>26 features</a:t>
            </a:r>
            <a:r>
              <a:rPr lang="en-US" sz="2185" dirty="0">
                <a:solidFill>
                  <a:srgbClr val="000000"/>
                </a:solidFill>
                <a:latin typeface="Poppins"/>
              </a:rPr>
              <a:t>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116477" y="5259068"/>
            <a:ext cx="2444432" cy="450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5"/>
              </a:lnSpc>
            </a:pPr>
            <a:r>
              <a:rPr lang="en-US" sz="3095">
                <a:solidFill>
                  <a:srgbClr val="000000"/>
                </a:solidFill>
                <a:latin typeface="Poppins Bold"/>
              </a:rPr>
              <a:t>MISSING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859430" y="7829397"/>
            <a:ext cx="2958526" cy="1730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7"/>
              </a:lnSpc>
            </a:pPr>
            <a:r>
              <a:rPr lang="en-US" sz="2185" dirty="0">
                <a:solidFill>
                  <a:srgbClr val="000000"/>
                </a:solidFill>
                <a:latin typeface="Poppins"/>
              </a:rPr>
              <a:t>Income has </a:t>
            </a:r>
            <a:r>
              <a:rPr lang="en-US" sz="2185" dirty="0">
                <a:solidFill>
                  <a:srgbClr val="000000"/>
                </a:solidFill>
                <a:latin typeface="Poppins Bold"/>
              </a:rPr>
              <a:t>24 Null values</a:t>
            </a:r>
            <a:r>
              <a:rPr lang="en-US" sz="2185" dirty="0">
                <a:solidFill>
                  <a:srgbClr val="000000"/>
                </a:solidFill>
                <a:latin typeface="Poppins"/>
              </a:rPr>
              <a:t> i.e. around </a:t>
            </a:r>
            <a:r>
              <a:rPr lang="en-US" sz="2185" dirty="0">
                <a:solidFill>
                  <a:srgbClr val="000000"/>
                </a:solidFill>
                <a:latin typeface="Poppins Bold"/>
              </a:rPr>
              <a:t>1.071%</a:t>
            </a:r>
            <a:r>
              <a:rPr lang="en-US" sz="2185" dirty="0">
                <a:solidFill>
                  <a:srgbClr val="000000"/>
                </a:solidFill>
                <a:latin typeface="Poppins"/>
              </a:rPr>
              <a:t> of total data.</a:t>
            </a:r>
          </a:p>
          <a:p>
            <a:pPr algn="ctr">
              <a:lnSpc>
                <a:spcPts val="3497"/>
              </a:lnSpc>
            </a:pPr>
            <a:endParaRPr lang="en-US" sz="2185" dirty="0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1546660" y="5266060"/>
            <a:ext cx="2444432" cy="450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5"/>
              </a:lnSpc>
            </a:pPr>
            <a:r>
              <a:rPr lang="en-US" sz="3095" dirty="0">
                <a:solidFill>
                  <a:srgbClr val="000000"/>
                </a:solidFill>
                <a:latin typeface="Poppins Bold"/>
              </a:rPr>
              <a:t>OUTLIERS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084185" y="7829397"/>
            <a:ext cx="3460495" cy="2171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7"/>
              </a:lnSpc>
            </a:pPr>
            <a:r>
              <a:rPr lang="en-US" sz="2185" dirty="0">
                <a:solidFill>
                  <a:srgbClr val="000000"/>
                </a:solidFill>
                <a:latin typeface="Poppins"/>
              </a:rPr>
              <a:t>There were </a:t>
            </a:r>
            <a:r>
              <a:rPr lang="en-US" sz="2185" dirty="0">
                <a:solidFill>
                  <a:srgbClr val="000000"/>
                </a:solidFill>
                <a:latin typeface="Poppins Bold"/>
              </a:rPr>
              <a:t>1 outlier in Income</a:t>
            </a:r>
            <a:r>
              <a:rPr lang="en-US" sz="2185" dirty="0">
                <a:solidFill>
                  <a:srgbClr val="000000"/>
                </a:solidFill>
                <a:latin typeface="Poppins"/>
              </a:rPr>
              <a:t> feature with threshold of 200000 and </a:t>
            </a:r>
            <a:r>
              <a:rPr lang="en-US" sz="2185" dirty="0">
                <a:solidFill>
                  <a:srgbClr val="000000"/>
                </a:solidFill>
                <a:latin typeface="Poppins Bold"/>
              </a:rPr>
              <a:t>3 outliers in Age</a:t>
            </a:r>
            <a:r>
              <a:rPr lang="en-US" sz="2185" dirty="0">
                <a:solidFill>
                  <a:srgbClr val="000000"/>
                </a:solidFill>
                <a:latin typeface="Poppins"/>
              </a:rPr>
              <a:t> Feature with threshold of 90.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995275" y="5266060"/>
            <a:ext cx="2444432" cy="450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5"/>
              </a:lnSpc>
            </a:pPr>
            <a:r>
              <a:rPr lang="en-US" sz="3095" dirty="0">
                <a:solidFill>
                  <a:srgbClr val="000000"/>
                </a:solidFill>
                <a:latin typeface="Poppins Bold"/>
              </a:rPr>
              <a:t>DUPLICATES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4863078" y="7884912"/>
            <a:ext cx="2958526" cy="84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7"/>
              </a:lnSpc>
            </a:pPr>
            <a:r>
              <a:rPr lang="en-US" sz="2185" dirty="0">
                <a:solidFill>
                  <a:srgbClr val="000000"/>
                </a:solidFill>
                <a:latin typeface="Poppins"/>
              </a:rPr>
              <a:t>There is </a:t>
            </a:r>
            <a:r>
              <a:rPr lang="en-US" sz="2185" dirty="0">
                <a:solidFill>
                  <a:srgbClr val="000000"/>
                </a:solidFill>
                <a:latin typeface="Poppins Bold"/>
              </a:rPr>
              <a:t>0 Duplicate</a:t>
            </a:r>
            <a:r>
              <a:rPr lang="en-US" sz="2185" dirty="0">
                <a:solidFill>
                  <a:srgbClr val="000000"/>
                </a:solidFill>
                <a:latin typeface="Poppins"/>
              </a:rPr>
              <a:t> vales in the dataset.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6003EF-69F3-C6BA-4D33-BE0E9502F8EE}"/>
              </a:ext>
            </a:extLst>
          </p:cNvPr>
          <p:cNvGrpSpPr/>
          <p:nvPr/>
        </p:nvGrpSpPr>
        <p:grpSpPr>
          <a:xfrm>
            <a:off x="1623372" y="5925958"/>
            <a:ext cx="1776956" cy="1776956"/>
            <a:chOff x="1623372" y="5925958"/>
            <a:chExt cx="1776956" cy="1776956"/>
          </a:xfrm>
        </p:grpSpPr>
        <p:grpSp>
          <p:nvGrpSpPr>
            <p:cNvPr id="7" name="Group 7"/>
            <p:cNvGrpSpPr/>
            <p:nvPr/>
          </p:nvGrpSpPr>
          <p:grpSpPr>
            <a:xfrm>
              <a:off x="1623372" y="5925958"/>
              <a:ext cx="1776956" cy="177695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65313" tIns="65313" rIns="65313" bIns="65313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32" name="Freeform 32"/>
            <p:cNvSpPr/>
            <p:nvPr/>
          </p:nvSpPr>
          <p:spPr>
            <a:xfrm>
              <a:off x="1901596" y="6209433"/>
              <a:ext cx="1210006" cy="1210006"/>
            </a:xfrm>
            <a:custGeom>
              <a:avLst/>
              <a:gdLst/>
              <a:ahLst/>
              <a:cxnLst/>
              <a:rect l="l" t="t" r="r" b="b"/>
              <a:pathLst>
                <a:path w="1613342" h="1613342">
                  <a:moveTo>
                    <a:pt x="0" y="0"/>
                  </a:moveTo>
                  <a:lnTo>
                    <a:pt x="1613341" y="0"/>
                  </a:lnTo>
                  <a:lnTo>
                    <a:pt x="1613341" y="1613342"/>
                  </a:lnTo>
                  <a:lnTo>
                    <a:pt x="0" y="161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2D1A608-098D-2557-9369-4E091DF5529C}"/>
              </a:ext>
            </a:extLst>
          </p:cNvPr>
          <p:cNvGrpSpPr/>
          <p:nvPr/>
        </p:nvGrpSpPr>
        <p:grpSpPr>
          <a:xfrm>
            <a:off x="5052325" y="5349393"/>
            <a:ext cx="1776956" cy="2396720"/>
            <a:chOff x="5052325" y="5349393"/>
            <a:chExt cx="1776956" cy="2396720"/>
          </a:xfrm>
        </p:grpSpPr>
        <p:grpSp>
          <p:nvGrpSpPr>
            <p:cNvPr id="10" name="Group 10"/>
            <p:cNvGrpSpPr/>
            <p:nvPr/>
          </p:nvGrpSpPr>
          <p:grpSpPr>
            <a:xfrm>
              <a:off x="5052325" y="5925958"/>
              <a:ext cx="1776956" cy="177695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EDAD8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65313" tIns="65313" rIns="65313" bIns="65313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>
              <a:off x="5381935" y="5349393"/>
              <a:ext cx="1117735" cy="2396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63"/>
                </a:lnSpc>
              </a:pPr>
              <a:r>
                <a:rPr lang="en-US" sz="14474" dirty="0">
                  <a:solidFill>
                    <a:srgbClr val="000000"/>
                  </a:solidFill>
                  <a:latin typeface="Abril Fatface"/>
                </a:rPr>
                <a:t>#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66B36D-BFDC-B7D7-C02B-BD69A3819A20}"/>
              </a:ext>
            </a:extLst>
          </p:cNvPr>
          <p:cNvGrpSpPr/>
          <p:nvPr/>
        </p:nvGrpSpPr>
        <p:grpSpPr>
          <a:xfrm>
            <a:off x="8450215" y="5925958"/>
            <a:ext cx="1776956" cy="1776956"/>
            <a:chOff x="8450215" y="5925958"/>
            <a:chExt cx="1776956" cy="1776956"/>
          </a:xfrm>
        </p:grpSpPr>
        <p:grpSp>
          <p:nvGrpSpPr>
            <p:cNvPr id="13" name="Group 13"/>
            <p:cNvGrpSpPr/>
            <p:nvPr/>
          </p:nvGrpSpPr>
          <p:grpSpPr>
            <a:xfrm>
              <a:off x="8450215" y="5925958"/>
              <a:ext cx="1776956" cy="177695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7C9E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65313" tIns="65313" rIns="65313" bIns="65313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34" name="Freeform 34"/>
            <p:cNvSpPr/>
            <p:nvPr/>
          </p:nvSpPr>
          <p:spPr>
            <a:xfrm>
              <a:off x="8699143" y="6209433"/>
              <a:ext cx="1279100" cy="1279100"/>
            </a:xfrm>
            <a:custGeom>
              <a:avLst/>
              <a:gdLst/>
              <a:ahLst/>
              <a:cxnLst/>
              <a:rect l="l" t="t" r="r" b="b"/>
              <a:pathLst>
                <a:path w="1705467" h="1705467">
                  <a:moveTo>
                    <a:pt x="0" y="0"/>
                  </a:moveTo>
                  <a:lnTo>
                    <a:pt x="1705467" y="0"/>
                  </a:lnTo>
                  <a:lnTo>
                    <a:pt x="1705467" y="1705468"/>
                  </a:lnTo>
                  <a:lnTo>
                    <a:pt x="0" y="1705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B7740F0-3C7E-592E-E272-872B64578EDF}"/>
              </a:ext>
            </a:extLst>
          </p:cNvPr>
          <p:cNvGrpSpPr/>
          <p:nvPr/>
        </p:nvGrpSpPr>
        <p:grpSpPr>
          <a:xfrm>
            <a:off x="11880398" y="5925958"/>
            <a:ext cx="1776956" cy="1776956"/>
            <a:chOff x="11880398" y="5925958"/>
            <a:chExt cx="1776956" cy="1776956"/>
          </a:xfrm>
        </p:grpSpPr>
        <p:grpSp>
          <p:nvGrpSpPr>
            <p:cNvPr id="16" name="Group 16"/>
            <p:cNvGrpSpPr/>
            <p:nvPr/>
          </p:nvGrpSpPr>
          <p:grpSpPr>
            <a:xfrm>
              <a:off x="11880398" y="5925958"/>
              <a:ext cx="1776956" cy="1776956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8AFD6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65313" tIns="65313" rIns="65313" bIns="65313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35" name="Freeform 35"/>
            <p:cNvSpPr/>
            <p:nvPr/>
          </p:nvSpPr>
          <p:spPr>
            <a:xfrm>
              <a:off x="12211044" y="6409870"/>
              <a:ext cx="1206776" cy="809134"/>
            </a:xfrm>
            <a:custGeom>
              <a:avLst/>
              <a:gdLst/>
              <a:ahLst/>
              <a:cxnLst/>
              <a:rect l="l" t="t" r="r" b="b"/>
              <a:pathLst>
                <a:path w="1609035" h="1078845">
                  <a:moveTo>
                    <a:pt x="0" y="0"/>
                  </a:moveTo>
                  <a:lnTo>
                    <a:pt x="1609035" y="0"/>
                  </a:lnTo>
                  <a:lnTo>
                    <a:pt x="1609035" y="1078844"/>
                  </a:lnTo>
                  <a:lnTo>
                    <a:pt x="0" y="10788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C82DDB8-50EE-4181-D997-468F8F8658CA}"/>
              </a:ext>
            </a:extLst>
          </p:cNvPr>
          <p:cNvGrpSpPr/>
          <p:nvPr/>
        </p:nvGrpSpPr>
        <p:grpSpPr>
          <a:xfrm>
            <a:off x="15202238" y="5925958"/>
            <a:ext cx="1776956" cy="1776956"/>
            <a:chOff x="15202238" y="5925958"/>
            <a:chExt cx="1776956" cy="1776956"/>
          </a:xfrm>
        </p:grpSpPr>
        <p:grpSp>
          <p:nvGrpSpPr>
            <p:cNvPr id="19" name="Group 19"/>
            <p:cNvGrpSpPr/>
            <p:nvPr/>
          </p:nvGrpSpPr>
          <p:grpSpPr>
            <a:xfrm>
              <a:off x="15202238" y="5925958"/>
              <a:ext cx="1776956" cy="1776956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C88C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65313" tIns="65313" rIns="65313" bIns="65313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36" name="Freeform 36"/>
            <p:cNvSpPr/>
            <p:nvPr/>
          </p:nvSpPr>
          <p:spPr>
            <a:xfrm>
              <a:off x="15532883" y="6187355"/>
              <a:ext cx="1164313" cy="1164313"/>
            </a:xfrm>
            <a:custGeom>
              <a:avLst/>
              <a:gdLst/>
              <a:ahLst/>
              <a:cxnLst/>
              <a:rect l="l" t="t" r="r" b="b"/>
              <a:pathLst>
                <a:path w="1552417" h="1552417">
                  <a:moveTo>
                    <a:pt x="0" y="0"/>
                  </a:moveTo>
                  <a:lnTo>
                    <a:pt x="1552417" y="0"/>
                  </a:lnTo>
                  <a:lnTo>
                    <a:pt x="1552417" y="1552417"/>
                  </a:lnTo>
                  <a:lnTo>
                    <a:pt x="0" y="15524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813303" y="455365"/>
            <a:ext cx="16767470" cy="894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8"/>
              </a:lnSpc>
            </a:pPr>
            <a:r>
              <a:rPr lang="en-US" sz="6728" spc="-336" dirty="0">
                <a:solidFill>
                  <a:srgbClr val="103417"/>
                </a:solidFill>
                <a:latin typeface="League Spartan"/>
              </a:rPr>
              <a:t>Loading Data &amp; Gathering Information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33475" y="2126286"/>
            <a:ext cx="2760836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 spc="-250" dirty="0">
                <a:solidFill>
                  <a:srgbClr val="103417"/>
                </a:solidFill>
                <a:latin typeface="Libre Baskerville"/>
              </a:rPr>
              <a:t>URL :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3E1297E-E491-3240-AAB1-274EA3E52A7A}"/>
              </a:ext>
            </a:extLst>
          </p:cNvPr>
          <p:cNvGrpSpPr/>
          <p:nvPr/>
        </p:nvGrpSpPr>
        <p:grpSpPr>
          <a:xfrm>
            <a:off x="813303" y="2696853"/>
            <a:ext cx="9317167" cy="1560883"/>
            <a:chOff x="813303" y="2696853"/>
            <a:chExt cx="9317167" cy="1560883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2A0EBFB-B0AC-B3B6-6CE1-60042E3DF742}"/>
                </a:ext>
              </a:extLst>
            </p:cNvPr>
            <p:cNvSpPr/>
            <p:nvPr/>
          </p:nvSpPr>
          <p:spPr>
            <a:xfrm>
              <a:off x="813303" y="2880694"/>
              <a:ext cx="6075881" cy="103467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6897205" y="2696853"/>
              <a:ext cx="3233265" cy="1560883"/>
            </a:xfrm>
            <a:custGeom>
              <a:avLst/>
              <a:gdLst/>
              <a:ahLst/>
              <a:cxnLst/>
              <a:rect l="l" t="t" r="r" b="b"/>
              <a:pathLst>
                <a:path w="4991825" h="2328599">
                  <a:moveTo>
                    <a:pt x="0" y="0"/>
                  </a:moveTo>
                  <a:lnTo>
                    <a:pt x="4991825" y="0"/>
                  </a:lnTo>
                  <a:lnTo>
                    <a:pt x="4991825" y="2328598"/>
                  </a:lnTo>
                  <a:lnTo>
                    <a:pt x="0" y="23285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9072" b="-2384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41E2012-54A1-7A6D-2C28-B5FF56617349}"/>
              </a:ext>
            </a:extLst>
          </p:cNvPr>
          <p:cNvSpPr txBox="1"/>
          <p:nvPr/>
        </p:nvSpPr>
        <p:spPr>
          <a:xfrm>
            <a:off x="914400" y="2899708"/>
            <a:ext cx="59148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>
                <a:latin typeface="Bahnschrift Condensed" panose="020B0502040204020203" pitchFamily="34" charset="0"/>
              </a:rPr>
              <a:t>https://www.kaggle.com/datasets/imakash3011/customer-personality-analysis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10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101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101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102"/>
                            </p:stCondLst>
                            <p:childTnLst>
                              <p:par>
                                <p:cTn id="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602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782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282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83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583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813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313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914"/>
                            </p:stCondLst>
                            <p:childTnLst>
                              <p:par>
                                <p:cTn id="5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414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564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64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765"/>
                            </p:stCondLst>
                            <p:childTnLst>
                              <p:par>
                                <p:cTn id="6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265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475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975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876"/>
                            </p:stCondLst>
                            <p:childTnLst>
                              <p:par>
                                <p:cTn id="8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376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 animBg="1"/>
      <p:bldP spid="4" grpId="0" animBg="1"/>
      <p:bldP spid="5" grpId="0" animBg="1"/>
      <p:bldP spid="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7" grpId="0"/>
      <p:bldP spid="39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1639" y="841025"/>
            <a:ext cx="16984721" cy="8604950"/>
            <a:chOff x="0" y="0"/>
            <a:chExt cx="11694088" cy="59245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94089" cy="5924562"/>
            </a:xfrm>
            <a:custGeom>
              <a:avLst/>
              <a:gdLst/>
              <a:ahLst/>
              <a:cxnLst/>
              <a:rect l="l" t="t" r="r" b="b"/>
              <a:pathLst>
                <a:path w="11694089" h="5924562">
                  <a:moveTo>
                    <a:pt x="11569628" y="59690"/>
                  </a:moveTo>
                  <a:cubicBezTo>
                    <a:pt x="11605188" y="59690"/>
                    <a:pt x="11634398" y="88900"/>
                    <a:pt x="11634398" y="124460"/>
                  </a:cubicBezTo>
                  <a:lnTo>
                    <a:pt x="11634398" y="5800103"/>
                  </a:lnTo>
                  <a:cubicBezTo>
                    <a:pt x="11634398" y="5835662"/>
                    <a:pt x="11605188" y="5864872"/>
                    <a:pt x="11569628" y="5864872"/>
                  </a:cubicBezTo>
                  <a:lnTo>
                    <a:pt x="124460" y="5864872"/>
                  </a:lnTo>
                  <a:cubicBezTo>
                    <a:pt x="88900" y="5864872"/>
                    <a:pt x="59690" y="5835662"/>
                    <a:pt x="59690" y="580010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569628" y="59690"/>
                  </a:lnTo>
                  <a:moveTo>
                    <a:pt x="1156962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00103"/>
                  </a:lnTo>
                  <a:cubicBezTo>
                    <a:pt x="0" y="5868682"/>
                    <a:pt x="55880" y="5924562"/>
                    <a:pt x="124460" y="5924562"/>
                  </a:cubicBezTo>
                  <a:lnTo>
                    <a:pt x="11569628" y="5924562"/>
                  </a:lnTo>
                  <a:cubicBezTo>
                    <a:pt x="11638208" y="5924562"/>
                    <a:pt x="11694089" y="5868682"/>
                    <a:pt x="11694089" y="5800103"/>
                  </a:cubicBezTo>
                  <a:lnTo>
                    <a:pt x="11694089" y="124460"/>
                  </a:lnTo>
                  <a:cubicBezTo>
                    <a:pt x="11694088" y="55880"/>
                    <a:pt x="11638208" y="0"/>
                    <a:pt x="11569628" y="0"/>
                  </a:cubicBezTo>
                  <a:close/>
                </a:path>
              </a:pathLst>
            </a:custGeom>
            <a:solidFill>
              <a:srgbClr val="F3AC2B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879554" y="1906149"/>
            <a:ext cx="12528892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0"/>
              </a:lnSpc>
            </a:pPr>
            <a:r>
              <a:rPr lang="en-US" sz="6000" spc="-300">
                <a:solidFill>
                  <a:srgbClr val="F3AC2B"/>
                </a:solidFill>
                <a:latin typeface="League Spartan"/>
              </a:rPr>
              <a:t>Data Pre-Processing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50708" y="4210448"/>
            <a:ext cx="11986584" cy="2952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2361" lvl="1" indent="-486181" algn="just">
              <a:lnSpc>
                <a:spcPts val="5854"/>
              </a:lnSpc>
              <a:buFont typeface="Arial"/>
              <a:buChar char="•"/>
            </a:pPr>
            <a:r>
              <a:rPr lang="en-US" sz="4503" spc="225">
                <a:solidFill>
                  <a:srgbClr val="103417"/>
                </a:solidFill>
                <a:latin typeface="Sanchez"/>
              </a:rPr>
              <a:t>Dimension Reduction</a:t>
            </a:r>
          </a:p>
          <a:p>
            <a:pPr marL="972361" lvl="1" indent="-486181" algn="just">
              <a:lnSpc>
                <a:spcPts val="5854"/>
              </a:lnSpc>
              <a:buFont typeface="Arial"/>
              <a:buChar char="•"/>
            </a:pPr>
            <a:r>
              <a:rPr lang="en-US" sz="4503" spc="225">
                <a:solidFill>
                  <a:srgbClr val="103417"/>
                </a:solidFill>
                <a:latin typeface="Sanchez"/>
              </a:rPr>
              <a:t>Categorical Conversion</a:t>
            </a:r>
          </a:p>
          <a:p>
            <a:pPr marL="972361" lvl="1" indent="-486181" algn="just">
              <a:lnSpc>
                <a:spcPts val="5854"/>
              </a:lnSpc>
              <a:buFont typeface="Arial"/>
              <a:buChar char="•"/>
            </a:pPr>
            <a:r>
              <a:rPr lang="en-US" sz="4503" spc="225">
                <a:solidFill>
                  <a:srgbClr val="103417"/>
                </a:solidFill>
                <a:latin typeface="Sanchez"/>
              </a:rPr>
              <a:t>Feature Scaling</a:t>
            </a:r>
          </a:p>
          <a:p>
            <a:pPr marL="972361" lvl="1" indent="-486181" algn="just">
              <a:lnSpc>
                <a:spcPts val="5854"/>
              </a:lnSpc>
              <a:buFont typeface="Arial"/>
              <a:buChar char="•"/>
            </a:pPr>
            <a:r>
              <a:rPr lang="en-US" sz="4503" spc="225">
                <a:solidFill>
                  <a:srgbClr val="103417"/>
                </a:solidFill>
                <a:latin typeface="Sanchez"/>
              </a:rPr>
              <a:t>Correlation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909</Words>
  <Application>Microsoft Office PowerPoint</Application>
  <PresentationFormat>Custom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9" baseType="lpstr">
      <vt:lpstr>Canva Sans</vt:lpstr>
      <vt:lpstr>Libre Baskerville Bold</vt:lpstr>
      <vt:lpstr>Poppins</vt:lpstr>
      <vt:lpstr>Libre Baskerville</vt:lpstr>
      <vt:lpstr>Bahnschrift Condensed</vt:lpstr>
      <vt:lpstr>Open Sauce Semi-Bold</vt:lpstr>
      <vt:lpstr>More Sugar</vt:lpstr>
      <vt:lpstr>League Spartan</vt:lpstr>
      <vt:lpstr>Balsamiq Sans</vt:lpstr>
      <vt:lpstr>Open Sans Italics</vt:lpstr>
      <vt:lpstr>Sanchez</vt:lpstr>
      <vt:lpstr>Abril Fatface</vt:lpstr>
      <vt:lpstr>Oswald Bold</vt:lpstr>
      <vt:lpstr>League Gothic</vt:lpstr>
      <vt:lpstr>Poppins Bold</vt:lpstr>
      <vt:lpstr>Canva Sans Bold</vt:lpstr>
      <vt:lpstr>Open Sans</vt:lpstr>
      <vt:lpstr>Calibri</vt:lpstr>
      <vt:lpstr>Trocchi</vt:lpstr>
      <vt:lpstr>Arial</vt:lpstr>
      <vt:lpstr>More Sugar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Mohammad Naimuddin Shaikh</dc:creator>
  <cp:lastModifiedBy>Mohammad Naimuddin Shaikh</cp:lastModifiedBy>
  <cp:revision>4</cp:revision>
  <dcterms:created xsi:type="dcterms:W3CDTF">2006-08-16T00:00:00Z</dcterms:created>
  <dcterms:modified xsi:type="dcterms:W3CDTF">2024-03-10T04:40:39Z</dcterms:modified>
  <dc:identifier>DAF-VDCgIhU</dc:identifier>
</cp:coreProperties>
</file>