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Bodoni MT" pitchFamily="18" charset="0"/>
      <p:regular r:id="rId18"/>
      <p:bold r:id="rId19"/>
      <p:italic r:id="rId20"/>
      <p:boldItalic r:id="rId21"/>
    </p:embeddedFont>
    <p:embeddedFont>
      <p:font typeface="Clear Sans Regular Bold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4" userDrawn="1">
          <p15:clr>
            <a:srgbClr val="A4A3A4"/>
          </p15:clr>
        </p15:guide>
        <p15:guide id="2" pos="28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47FF"/>
    <a:srgbClr val="A100FF"/>
    <a:srgbClr val="B42DFF"/>
    <a:srgbClr val="DA97FF"/>
    <a:srgbClr val="8C00DA"/>
    <a:srgbClr val="883C84"/>
    <a:srgbClr val="461B49"/>
    <a:srgbClr val="963488"/>
    <a:srgbClr val="2831A2"/>
    <a:srgbClr val="2086A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0279" autoAdjust="0"/>
    <p:restoredTop sz="95702" autoAdjust="0"/>
  </p:normalViewPr>
  <p:slideViewPr>
    <p:cSldViewPr showGuides="1">
      <p:cViewPr varScale="1">
        <p:scale>
          <a:sx n="44" d="100"/>
          <a:sy n="44" d="100"/>
        </p:scale>
        <p:origin x="-96" y="-96"/>
      </p:cViewPr>
      <p:guideLst>
        <p:guide orient="horz" pos="2124"/>
        <p:guide pos="28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imu\OneDrive\Desktop\Data%20Science\Data%20Analysis%20Project\Cleaned%20Data\Content%20&amp;%20Reactions%20Cleaned%20with%20top%205%20categori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imu\OneDrive\Desktop\Data%20Science\Data%20Analysis%20Project\Cleaned%20Data\Content%20&amp;%20Reactions%20Cleaned%20with%20top%205%20categor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[Content &amp; Reactions Cleaned with top 5 categories.xlsx]Top 5 Categories!PivotTable1</c:name>
    <c:fmtId val="9"/>
  </c:pivotSource>
  <c:chart>
    <c:title>
      <c:tx>
        <c:rich>
          <a:bodyPr/>
          <a:lstStyle/>
          <a:p>
            <a: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</a:defRPr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</a:rPr>
              <a:t>Top 5</a:t>
            </a:r>
            <a:r>
              <a:rPr lang="en-US" sz="40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</a:rPr>
              <a:t> categories By Score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itchFamily="18" charset="0"/>
            </a:endParaRPr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view3D>
      <c:rAngAx val="1"/>
    </c:view3D>
    <c:floor>
      <c:spPr>
        <a:solidFill>
          <a:schemeClr val="bg1">
            <a:lumMod val="85000"/>
          </a:schemeClr>
        </a:solidFill>
      </c:spPr>
    </c:floor>
    <c:plotArea>
      <c:layout/>
      <c:bar3DChart>
        <c:barDir val="bar"/>
        <c:grouping val="clustered"/>
        <c:ser>
          <c:idx val="0"/>
          <c:order val="0"/>
          <c:tx>
            <c:strRef>
              <c:f>'Top 5 Categories'!$B$3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'Top 5 Categories'!$A$4:$A$9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'Top 5 Categories'!$B$4:$B$9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</c:ser>
        <c:shape val="box"/>
        <c:axId val="101600640"/>
        <c:axId val="123946496"/>
        <c:axId val="0"/>
      </c:bar3DChart>
      <c:catAx>
        <c:axId val="10160064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sz="2400">
                    <a:latin typeface="Bodoni MT" pitchFamily="18" charset="0"/>
                  </a:defRPr>
                </a:pPr>
                <a:r>
                  <a:rPr lang="en-US" sz="2400">
                    <a:latin typeface="Bodoni MT" pitchFamily="18" charset="0"/>
                  </a:rPr>
                  <a:t>Categories</a:t>
                </a:r>
              </a:p>
            </c:rich>
          </c:tx>
          <c:layout/>
        </c:title>
        <c:tickLblPos val="nextTo"/>
        <c:txPr>
          <a:bodyPr/>
          <a:lstStyle/>
          <a:p>
            <a:pPr>
              <a:defRPr sz="2400">
                <a:latin typeface="Bodoni MT" pitchFamily="18" charset="0"/>
              </a:defRPr>
            </a:pPr>
            <a:endParaRPr lang="en-US"/>
          </a:p>
        </c:txPr>
        <c:crossAx val="123946496"/>
        <c:crosses val="autoZero"/>
        <c:auto val="1"/>
        <c:lblAlgn val="ctr"/>
        <c:lblOffset val="100"/>
      </c:catAx>
      <c:valAx>
        <c:axId val="1239464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400">
                    <a:latin typeface="Bodoni MT" pitchFamily="18" charset="0"/>
                  </a:defRPr>
                </a:pPr>
                <a:r>
                  <a:rPr lang="en-US" sz="2400">
                    <a:latin typeface="Bodoni MT" pitchFamily="18" charset="0"/>
                  </a:rPr>
                  <a:t>Score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400">
                <a:latin typeface="Bodoni MT" pitchFamily="18" charset="0"/>
              </a:defRPr>
            </a:pPr>
            <a:endParaRPr lang="en-US"/>
          </a:p>
        </c:txPr>
        <c:crossAx val="101600640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[Content &amp; Reactions Cleaned with top 5 categories.xlsx]Top 5 Categories!PivotTable1</c:name>
    <c:fmtId val="15"/>
  </c:pivotSource>
  <c:chart>
    <c:title>
      <c:tx>
        <c:rich>
          <a:bodyPr/>
          <a:lstStyle/>
          <a:p>
            <a: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</a:rPr>
              <a:t>Top 5 Categories</a:t>
            </a:r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>
                  <a:solidFill>
                    <a:schemeClr val="bg1"/>
                  </a:solidFill>
                </a:defRPr>
              </a:pPr>
              <a:endParaRPr lang="en-US"/>
            </a:p>
          </c:txPr>
          <c:showCatName val="1"/>
          <c:showPercent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>
                  <a:solidFill>
                    <a:schemeClr val="bg1"/>
                  </a:solidFill>
                </a:defRPr>
              </a:pPr>
              <a:endParaRPr lang="en-US"/>
            </a:p>
          </c:txPr>
          <c:showCatName val="1"/>
          <c:showPercent val="1"/>
        </c:dLbl>
      </c:pivotFmt>
    </c:pivotFmts>
    <c:view3D>
      <c:rotX val="75"/>
      <c:perspective val="30"/>
    </c:view3D>
    <c:plotArea>
      <c:layout/>
      <c:pie3DChart>
        <c:varyColors val="1"/>
        <c:ser>
          <c:idx val="0"/>
          <c:order val="0"/>
          <c:tx>
            <c:strRef>
              <c:f>'Top 5 Categories'!$B$3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layout>
                <c:manualLayout>
                  <c:x val="-7.8638099303055736E-2"/>
                  <c:y val="0.18183573600060493"/>
                </c:manualLayout>
              </c:layout>
              <c:showCatName val="1"/>
              <c:showPercent val="1"/>
            </c:dLbl>
            <c:dLbl>
              <c:idx val="1"/>
              <c:layout>
                <c:manualLayout>
                  <c:x val="-0.15442356345804459"/>
                  <c:y val="-5.2025375641069585E-2"/>
                </c:manualLayout>
              </c:layout>
              <c:showCatName val="1"/>
              <c:showPercent val="1"/>
            </c:dLbl>
            <c:dLbl>
              <c:idx val="2"/>
              <c:layout>
                <c:manualLayout>
                  <c:x val="-2.0410165507275847E-2"/>
                  <c:y val="-0.15959882080612089"/>
                </c:manualLayout>
              </c:layout>
              <c:showCatName val="1"/>
              <c:showPercent val="1"/>
            </c:dLbl>
            <c:dLbl>
              <c:idx val="3"/>
              <c:layout>
                <c:manualLayout>
                  <c:x val="0.12465452805843663"/>
                  <c:y val="-9.5751547711589918E-2"/>
                </c:manualLayout>
              </c:layout>
              <c:showCatName val="1"/>
              <c:showPercent val="1"/>
            </c:dLbl>
            <c:dLbl>
              <c:idx val="4"/>
              <c:layout>
                <c:manualLayout>
                  <c:x val="0.1057641443960976"/>
                  <c:y val="0.16656793826579377"/>
                </c:manualLayout>
              </c:layout>
              <c:showCatName val="1"/>
              <c:showPercent val="1"/>
            </c:dLbl>
            <c:txPr>
              <a:bodyPr/>
              <a:lstStyle/>
              <a:p>
                <a:pPr>
                  <a:defRPr sz="2400">
                    <a:solidFill>
                      <a:schemeClr val="bg1"/>
                    </a:solidFill>
                    <a:latin typeface="Bodoni MT" pitchFamily="18" charset="0"/>
                  </a:defRPr>
                </a:pPr>
                <a:endParaRPr lang="en-US"/>
              </a:p>
            </c:txPr>
            <c:showCatName val="1"/>
            <c:showPercent val="1"/>
            <c:showLeaderLines val="1"/>
          </c:dLbls>
          <c:cat>
            <c:strRef>
              <c:f>'Top 5 Categories'!$A$4:$A$9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'Top 5 Categories'!$B$4:$B$9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15240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85705" y="1943274"/>
            <a:ext cx="5482998" cy="5673090"/>
          </a:xfrm>
          <a:prstGeom prst="rect">
            <a:avLst/>
          </a:prstGeom>
          <a:effectLst>
            <a:outerShdw blurRad="152400" dist="317500" dir="5400000" sx="90000" sy="-19000" rotWithShape="0">
              <a:schemeClr val="tx1">
                <a:alpha val="44000"/>
              </a:schemeClr>
            </a:outerShdw>
          </a:effectLst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10535" b="1" spc="-10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Social Buzz -  Content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001388" y="500030"/>
            <a:ext cx="70009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Bodoni MT" pitchFamily="18" charset="0"/>
              </a:rPr>
              <a:t>Analysis</a:t>
            </a:r>
            <a:endParaRPr lang="en-US" sz="2800" b="1" u="sng" dirty="0" smtClean="0">
              <a:latin typeface="Bodoni MT" pitchFamily="18" charset="0"/>
            </a:endParaRPr>
          </a:p>
          <a:p>
            <a:r>
              <a:rPr lang="en-US" sz="2800" dirty="0" smtClean="0">
                <a:latin typeface="Bodoni MT" pitchFamily="18" charset="0"/>
              </a:rPr>
              <a:t>The two most popular categories of content are animals and science, indicating that people prefer "real-life" and "factual" content.</a:t>
            </a:r>
            <a:endParaRPr lang="en-US" sz="2800" dirty="0">
              <a:latin typeface="Bodoni MT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001388" y="2643170"/>
            <a:ext cx="70009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Bodoni MT" pitchFamily="18" charset="0"/>
              </a:rPr>
              <a:t>Insights</a:t>
            </a:r>
            <a:endParaRPr lang="en-US" sz="2800" b="1" u="sng" dirty="0" smtClean="0">
              <a:latin typeface="Bodoni MT" pitchFamily="18" charset="0"/>
            </a:endParaRPr>
          </a:p>
          <a:p>
            <a:r>
              <a:rPr lang="en-US" sz="2800" dirty="0" smtClean="0">
                <a:latin typeface="Bodoni MT" pitchFamily="18" charset="0"/>
              </a:rPr>
              <a:t>Food is a common theme among the top five categories, with "Healthy Eating" ranking the highest. This suggests that a significant portion of your audience is interested in healthy eating. You can leverage this insight to create targeted campaigns and collaborate with healthy eating brands to enhance user engagement.</a:t>
            </a:r>
            <a:endParaRPr lang="en-US" sz="2800" dirty="0">
              <a:latin typeface="Bodoni MT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072826" y="6929450"/>
            <a:ext cx="6929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Bodoni MT" pitchFamily="18" charset="0"/>
              </a:rPr>
              <a:t>Next Step</a:t>
            </a:r>
            <a:endParaRPr lang="en-US" sz="2800" b="1" u="sng" dirty="0" smtClean="0">
              <a:latin typeface="Bodoni MT" pitchFamily="18" charset="0"/>
            </a:endParaRPr>
          </a:p>
          <a:p>
            <a:r>
              <a:rPr lang="en-US" sz="2800" dirty="0" smtClean="0">
                <a:latin typeface="Bodoni MT" pitchFamily="18" charset="0"/>
              </a:rPr>
              <a:t>While this ad-hoc analysis provides valuable insights, it’s essential to scale it up for real-time business understanding. We can guide you on how to implement this analysis at a larger scale.</a:t>
            </a:r>
            <a:endParaRPr lang="en-US" sz="2800" dirty="0"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40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Bodoni MT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921635" y="3285490"/>
            <a:ext cx="8673465" cy="1230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Today's agenda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2" name="Text Box 21"/>
          <p:cNvSpPr txBox="1"/>
          <p:nvPr/>
        </p:nvSpPr>
        <p:spPr>
          <a:xfrm>
            <a:off x="3008630" y="4920615"/>
            <a:ext cx="6287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sz="4000">
                <a:latin typeface="Bodoni MT" panose="02070603080606020203" charset="0"/>
                <a:cs typeface="Bodoni MT" panose="02070603080606020203" charset="0"/>
              </a:rPr>
              <a:t>Project Recap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4000">
                <a:latin typeface="Bodoni MT" panose="02070603080606020203" charset="0"/>
                <a:cs typeface="Bodoni MT" panose="02070603080606020203" charset="0"/>
              </a:rPr>
              <a:t>Problem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4000">
                <a:latin typeface="Bodoni MT" panose="02070603080606020203" charset="0"/>
                <a:cs typeface="Bodoni MT" panose="02070603080606020203" charset="0"/>
              </a:rPr>
              <a:t>Analysis Team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4000">
                <a:latin typeface="Bodoni MT" panose="02070603080606020203" charset="0"/>
                <a:cs typeface="Bodoni MT" panose="02070603080606020203" charset="0"/>
              </a:rPr>
              <a:t>Process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4000">
                <a:latin typeface="Bodoni MT" panose="02070603080606020203" charset="0"/>
                <a:cs typeface="Bodoni MT" panose="02070603080606020203" charset="0"/>
              </a:rPr>
              <a:t>Insights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4000">
                <a:latin typeface="Bodoni MT" panose="02070603080606020203" charset="0"/>
                <a:cs typeface="Bodoni MT" panose="02070603080606020203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10940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Project Recap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8715372" y="2214542"/>
            <a:ext cx="7294880" cy="5471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400" dirty="0">
                <a:latin typeface="Bodoni MT" panose="02070603080606020203" charset="0"/>
                <a:cs typeface="Bodoni MT" panose="02070603080606020203" charset="0"/>
              </a:rPr>
              <a:t>Social Buzz, a rapidly growing technology unicorn, must quickly adapt to its expanding global presence. To assist in this effort, Accenture has initiated a 3 month proof of concept (POC) focusing on the following tasks:</a:t>
            </a:r>
          </a:p>
          <a:p>
            <a:pPr algn="just"/>
            <a:endParaRPr lang="en-US" sz="2400" dirty="0">
              <a:latin typeface="Bodoni MT" panose="02070603080606020203" charset="0"/>
              <a:cs typeface="Bodoni MT" panose="02070603080606020203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400" b="1" dirty="0">
                <a:latin typeface="Bodoni MT" panose="02070603080606020203" charset="0"/>
                <a:cs typeface="Bodoni MT" panose="02070603080606020203" charset="0"/>
              </a:rPr>
              <a:t>Big Data Practice Audit:</a:t>
            </a:r>
            <a:r>
              <a:rPr lang="en-US" sz="2400" dirty="0">
                <a:latin typeface="Bodoni MT" panose="02070603080606020203" charset="0"/>
                <a:cs typeface="Bodoni MT" panose="02070603080606020203" charset="0"/>
              </a:rPr>
              <a:t> Assess and evaluate the current big data management practices.</a:t>
            </a: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400" dirty="0">
              <a:latin typeface="Bodoni MT" panose="02070603080606020203" charset="0"/>
              <a:cs typeface="Bodoni MT" panose="02070603080606020203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400" b="1" dirty="0">
                <a:latin typeface="Bodoni MT" panose="02070603080606020203" charset="0"/>
                <a:cs typeface="Bodoni MT" panose="02070603080606020203" charset="0"/>
              </a:rPr>
              <a:t>IPO Preparation:</a:t>
            </a:r>
            <a:r>
              <a:rPr lang="en-US" sz="2400" dirty="0">
                <a:latin typeface="Bodoni MT" panose="02070603080606020203" charset="0"/>
                <a:cs typeface="Bodoni MT" panose="02070603080606020203" charset="0"/>
              </a:rPr>
              <a:t> Provide comprehensive recommendations and guidance for a successful IPO.</a:t>
            </a: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400" dirty="0">
              <a:latin typeface="Bodoni MT" panose="02070603080606020203" charset="0"/>
              <a:cs typeface="Bodoni MT" panose="02070603080606020203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400" b="1" dirty="0">
                <a:latin typeface="Bodoni MT" panose="02070603080606020203" charset="0"/>
                <a:cs typeface="Bodoni MT" panose="02070603080606020203" charset="0"/>
              </a:rPr>
              <a:t>Content Category Analysis:</a:t>
            </a:r>
            <a:r>
              <a:rPr lang="en-US" sz="2400" dirty="0">
                <a:latin typeface="Bodoni MT" panose="02070603080606020203" charset="0"/>
                <a:cs typeface="Bodoni MT" panose="02070603080606020203" charset="0"/>
              </a:rPr>
              <a:t> Identify and highlight the top 5 content categories with the highest aggregate popularity.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6263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1470753"/>
            <a:ext cx="5786869" cy="1230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Problem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2240280" y="3976370"/>
            <a:ext cx="73266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odoni MT" panose="02070603080606020203" charset="0"/>
                <a:cs typeface="Bodoni MT" panose="02070603080606020203" charset="0"/>
              </a:rPr>
              <a:t>Over </a:t>
            </a:r>
            <a:r>
              <a:rPr lang="en-US" sz="3600" b="1">
                <a:solidFill>
                  <a:schemeClr val="bg1"/>
                </a:solidFill>
                <a:latin typeface="Bodoni MT" panose="02070603080606020203" charset="0"/>
                <a:cs typeface="Bodoni MT" panose="02070603080606020203" charset="0"/>
              </a:rPr>
              <a:t>1,00,000</a:t>
            </a:r>
            <a:r>
              <a:rPr lang="en-US" sz="3600">
                <a:solidFill>
                  <a:schemeClr val="bg1"/>
                </a:solidFill>
                <a:latin typeface="Bodoni MT" panose="02070603080606020203" charset="0"/>
                <a:cs typeface="Bodoni MT" panose="02070603080606020203" charset="0"/>
              </a:rPr>
              <a:t> posts per day</a:t>
            </a:r>
          </a:p>
          <a:p>
            <a:pPr algn="ctr"/>
            <a:r>
              <a:rPr lang="en-US" sz="3600">
                <a:solidFill>
                  <a:schemeClr val="bg1"/>
                </a:solidFill>
                <a:latin typeface="Bodoni MT" panose="02070603080606020203" charset="0"/>
                <a:cs typeface="Bodoni MT" panose="02070603080606020203" charset="0"/>
              </a:rPr>
              <a:t>i.e. about</a:t>
            </a:r>
          </a:p>
          <a:p>
            <a:pPr algn="ctr"/>
            <a:r>
              <a:rPr lang="en-US" sz="3600" b="1">
                <a:solidFill>
                  <a:schemeClr val="bg1"/>
                </a:solidFill>
                <a:latin typeface="Bodoni MT" panose="02070603080606020203" charset="0"/>
                <a:cs typeface="Bodoni MT" panose="02070603080606020203" charset="0"/>
              </a:rPr>
              <a:t>3,65,00,000</a:t>
            </a:r>
            <a:r>
              <a:rPr lang="en-US" sz="3600">
                <a:solidFill>
                  <a:schemeClr val="bg1"/>
                </a:solidFill>
                <a:latin typeface="Bodoni MT" panose="02070603080606020203" charset="0"/>
                <a:cs typeface="Bodoni MT" panose="02070603080606020203" charset="0"/>
              </a:rPr>
              <a:t> content every year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2428828" y="6010275"/>
            <a:ext cx="7138717" cy="3856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3600">
                <a:solidFill>
                  <a:schemeClr val="bg1"/>
                </a:solidFill>
                <a:latin typeface="Bodoni MT" panose="02070603080606020203" charset="0"/>
                <a:cs typeface="Bodoni MT" panose="02070603080606020203" charset="0"/>
              </a:rPr>
              <a:t>How to Capitalize on it when there is so huge data (content) ?</a:t>
            </a:r>
          </a:p>
          <a:p>
            <a:pPr algn="just"/>
            <a:endParaRPr lang="en-US" sz="3600">
              <a:solidFill>
                <a:schemeClr val="bg1"/>
              </a:solidFill>
              <a:latin typeface="Bodoni MT" panose="02070603080606020203" charset="0"/>
              <a:cs typeface="Bodoni MT" panose="02070603080606020203" charset="0"/>
            </a:endParaRPr>
          </a:p>
          <a:p>
            <a:pPr algn="just"/>
            <a:r>
              <a:rPr lang="en-US" sz="3600">
                <a:solidFill>
                  <a:schemeClr val="bg1"/>
                </a:solidFill>
                <a:latin typeface="Bodoni MT" panose="02070603080606020203" charset="0"/>
                <a:cs typeface="Bodoni MT" panose="02070603080606020203" charset="0"/>
              </a:rPr>
              <a:t>Identify top 5 most popular content categories to optimize user engagement and support strategic growth.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3685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0986135" y="1050925"/>
            <a:ext cx="2122805" cy="2122805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3685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09543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3685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0986135" y="6953250"/>
            <a:ext cx="2122805" cy="2122805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The Analytics team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13729970" y="1605280"/>
            <a:ext cx="41319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Bodoni MT" panose="02070603080606020203" charset="0"/>
                <a:cs typeface="Bodoni MT" panose="02070603080606020203" charset="0"/>
              </a:rPr>
              <a:t>Andrew Fleming</a:t>
            </a:r>
          </a:p>
          <a:p>
            <a:pPr algn="ctr"/>
            <a:r>
              <a:rPr lang="en-US" sz="3200" i="1">
                <a:latin typeface="Bodoni MT" panose="02070603080606020203" charset="0"/>
                <a:cs typeface="Bodoni MT" panose="02070603080606020203" charset="0"/>
              </a:rPr>
              <a:t>(Chief Technical Architect)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13716000" y="4774565"/>
            <a:ext cx="41300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Bodoni MT" panose="02070603080606020203" charset="0"/>
                <a:cs typeface="Bodoni MT" panose="02070603080606020203" charset="0"/>
                <a:sym typeface="+mn-ea"/>
              </a:rPr>
              <a:t>Marcus Rompton</a:t>
            </a:r>
          </a:p>
          <a:p>
            <a:pPr algn="ctr"/>
            <a:r>
              <a:rPr lang="en-US" sz="3200" i="1">
                <a:latin typeface="Bodoni MT" panose="02070603080606020203" charset="0"/>
                <a:cs typeface="Bodoni MT" panose="02070603080606020203" charset="0"/>
                <a:sym typeface="+mn-ea"/>
              </a:rPr>
              <a:t>(Senior Principle)</a:t>
            </a:r>
            <a:endParaRPr lang="en-US" sz="3200" i="1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3716000" y="7631430"/>
            <a:ext cx="41459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Bodoni MT" panose="02070603080606020203" charset="0"/>
                <a:cs typeface="Bodoni MT" panose="02070603080606020203" charset="0"/>
              </a:rPr>
              <a:t>Mohammad Naimuddin Shaikh</a:t>
            </a:r>
          </a:p>
          <a:p>
            <a:pPr algn="ctr"/>
            <a:r>
              <a:rPr lang="en-US" sz="3200" i="1">
                <a:latin typeface="Bodoni MT" panose="02070603080606020203" charset="0"/>
                <a:cs typeface="Bodoni MT" panose="02070603080606020203" charset="0"/>
              </a:rPr>
              <a:t>(Data Analyst)</a:t>
            </a:r>
          </a:p>
        </p:txBody>
      </p:sp>
      <p:sp>
        <p:nvSpPr>
          <p:cNvPr id="39" name="Freeform 29"/>
          <p:cNvSpPr/>
          <p:nvPr/>
        </p:nvSpPr>
        <p:spPr>
          <a:xfrm>
            <a:off x="10954315" y="1050876"/>
            <a:ext cx="2187334" cy="2087727"/>
          </a:xfrm>
          <a:custGeom>
            <a:avLst/>
            <a:gdLst/>
            <a:ahLst/>
            <a:cxnLst/>
            <a:rect l="l" t="t" r="r" b="b"/>
            <a:pathLst>
              <a:path w="6542159" h="6244242">
                <a:moveTo>
                  <a:pt x="3271080" y="4996"/>
                </a:moveTo>
                <a:cubicBezTo>
                  <a:pt x="2154117" y="0"/>
                  <a:pt x="1119857" y="593026"/>
                  <a:pt x="559929" y="1559521"/>
                </a:cubicBezTo>
                <a:cubicBezTo>
                  <a:pt x="0" y="2526015"/>
                  <a:pt x="0" y="3718228"/>
                  <a:pt x="559929" y="4684723"/>
                </a:cubicBezTo>
                <a:cubicBezTo>
                  <a:pt x="1119857" y="5651217"/>
                  <a:pt x="2154117" y="6244243"/>
                  <a:pt x="3271080" y="6239248"/>
                </a:cubicBezTo>
                <a:cubicBezTo>
                  <a:pt x="4388043" y="6244243"/>
                  <a:pt x="5422303" y="5651217"/>
                  <a:pt x="5982231" y="4684723"/>
                </a:cubicBezTo>
                <a:cubicBezTo>
                  <a:pt x="6542160" y="3718229"/>
                  <a:pt x="6542160" y="2526015"/>
                  <a:pt x="5982231" y="1559521"/>
                </a:cubicBezTo>
                <a:cubicBezTo>
                  <a:pt x="5422303" y="593027"/>
                  <a:pt x="4388043" y="1"/>
                  <a:pt x="3271080" y="4996"/>
                </a:cubicBezTo>
                <a:close/>
              </a:path>
            </a:pathLst>
          </a:custGeom>
          <a:blipFill>
            <a:blip r:embed="rId6" cstate="print"/>
            <a:stretch>
              <a:fillRect l="-164266" t="1917" r="-22903" b="-93994"/>
            </a:stretch>
          </a:blipFill>
          <a:ln>
            <a:solidFill>
              <a:srgbClr val="00BAFF"/>
            </a:solidFill>
          </a:ln>
        </p:spPr>
        <p:txBody>
          <a:bodyPr/>
          <a:lstStyle/>
          <a:p>
            <a:endParaRPr lang="en-AU" dirty="0"/>
          </a:p>
        </p:txBody>
      </p:sp>
      <p:pic>
        <p:nvPicPr>
          <p:cNvPr id="42" name="Picture 41" descr="SAVE_20230327_142425"/>
          <p:cNvPicPr>
            <a:picLocks noChangeAspect="1"/>
          </p:cNvPicPr>
          <p:nvPr/>
        </p:nvPicPr>
        <p:blipFill>
          <a:blip r:embed="rId7" cstate="print"/>
          <a:srcRect t="6887" b="17352"/>
          <a:stretch>
            <a:fillRect/>
          </a:stretch>
        </p:blipFill>
        <p:spPr>
          <a:xfrm>
            <a:off x="11015980" y="6988175"/>
            <a:ext cx="2063115" cy="2055495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0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800" b="1" spc="-8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>
                <a:solidFill>
                  <a:srgbClr val="FFFFFF"/>
                </a:solidFill>
                <a:latin typeface="Clear Sans Regular Bold" panose="020B0603030202020304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3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4267200" y="1372235"/>
            <a:ext cx="6096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Bodoni MT" panose="02070603080606020203" charset="0"/>
                <a:cs typeface="Bodoni MT" panose="02070603080606020203" charset="0"/>
              </a:rPr>
              <a:t>Data Undestanding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6477000" y="2988310"/>
            <a:ext cx="6096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Bodoni MT" panose="02070603080606020203" charset="0"/>
                <a:cs typeface="Bodoni MT" panose="02070603080606020203" charset="0"/>
              </a:rPr>
              <a:t>Data Cleaning</a:t>
            </a:r>
          </a:p>
        </p:txBody>
      </p:sp>
      <p:sp>
        <p:nvSpPr>
          <p:cNvPr id="43" name="Text Box 42"/>
          <p:cNvSpPr txBox="1"/>
          <p:nvPr/>
        </p:nvSpPr>
        <p:spPr>
          <a:xfrm>
            <a:off x="8194040" y="4488180"/>
            <a:ext cx="6096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Bodoni MT" panose="02070603080606020203" charset="0"/>
                <a:cs typeface="Bodoni MT" panose="02070603080606020203" charset="0"/>
              </a:rPr>
              <a:t>Data Modeling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10134600" y="6207125"/>
            <a:ext cx="6096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Bodoni MT" panose="02070603080606020203" charset="0"/>
                <a:cs typeface="Bodoni MT" panose="02070603080606020203" charset="0"/>
              </a:rPr>
              <a:t>Data Analysis</a:t>
            </a:r>
          </a:p>
        </p:txBody>
      </p:sp>
      <p:sp>
        <p:nvSpPr>
          <p:cNvPr id="45" name="Text Box 44"/>
          <p:cNvSpPr txBox="1"/>
          <p:nvPr/>
        </p:nvSpPr>
        <p:spPr>
          <a:xfrm>
            <a:off x="11811000" y="7886700"/>
            <a:ext cx="6096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Bodoni MT" panose="02070603080606020203" charset="0"/>
                <a:cs typeface="Bodoni MT" panose="02070603080606020203" charset="0"/>
              </a:rPr>
              <a:t>Uncover Insights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14514" y="4786310"/>
            <a:ext cx="2643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BD47FF"/>
                </a:solidFill>
                <a:latin typeface="Bodoni MT" pitchFamily="18" charset="0"/>
              </a:rPr>
              <a:t>Unique </a:t>
            </a:r>
          </a:p>
          <a:p>
            <a:pPr algn="ctr"/>
            <a:r>
              <a:rPr lang="en-US" sz="4000" b="1" dirty="0" smtClean="0">
                <a:solidFill>
                  <a:srgbClr val="BD47FF"/>
                </a:solidFill>
                <a:latin typeface="Bodoni MT" pitchFamily="18" charset="0"/>
              </a:rPr>
              <a:t>Categories</a:t>
            </a:r>
            <a:endParaRPr lang="en-US" sz="4000" b="1" dirty="0">
              <a:solidFill>
                <a:srgbClr val="BD47FF"/>
              </a:solidFill>
              <a:latin typeface="Bodoni MT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076" y="36433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>
                  <a:solidFill>
                    <a:schemeClr val="tx1"/>
                  </a:solidFill>
                </a:ln>
                <a:solidFill>
                  <a:srgbClr val="A100FF"/>
                </a:solidFill>
                <a:latin typeface="Bodoni MT" pitchFamily="18" charset="0"/>
              </a:rPr>
              <a:t>16</a:t>
            </a:r>
            <a:endParaRPr lang="en-US" sz="6000" b="1" dirty="0">
              <a:ln>
                <a:solidFill>
                  <a:schemeClr val="tx1"/>
                </a:solidFill>
              </a:ln>
              <a:solidFill>
                <a:srgbClr val="A100FF"/>
              </a:solidFill>
              <a:latin typeface="Bodoni MT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9488" y="3643302"/>
            <a:ext cx="2714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>
                  <a:solidFill>
                    <a:schemeClr val="tx1"/>
                  </a:solidFill>
                </a:ln>
                <a:solidFill>
                  <a:srgbClr val="A100FF"/>
                </a:solidFill>
                <a:latin typeface="Bodoni MT" pitchFamily="18" charset="0"/>
              </a:rPr>
              <a:t>1897</a:t>
            </a:r>
            <a:endParaRPr lang="en-US" sz="6000" b="1" dirty="0">
              <a:ln>
                <a:solidFill>
                  <a:schemeClr val="tx1"/>
                </a:solidFill>
              </a:ln>
              <a:solidFill>
                <a:srgbClr val="A100FF"/>
              </a:solidFill>
              <a:latin typeface="Bodoni MT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00860" y="4786310"/>
            <a:ext cx="3500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BD47FF"/>
                </a:solidFill>
                <a:latin typeface="Bodoni MT" pitchFamily="18" charset="0"/>
              </a:rPr>
              <a:t>Reactions On</a:t>
            </a:r>
          </a:p>
          <a:p>
            <a:pPr algn="ctr"/>
            <a:r>
              <a:rPr lang="en-US" sz="4000" b="1" dirty="0" smtClean="0">
                <a:solidFill>
                  <a:srgbClr val="BD47FF"/>
                </a:solidFill>
                <a:latin typeface="Bodoni MT" pitchFamily="18" charset="0"/>
              </a:rPr>
              <a:t>Animal Post</a:t>
            </a:r>
            <a:endParaRPr lang="en-US" sz="4000" b="1" dirty="0">
              <a:solidFill>
                <a:srgbClr val="BD47FF"/>
              </a:solidFill>
              <a:latin typeface="Bodoni MT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287272" y="3643302"/>
            <a:ext cx="3929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>
                  <a:solidFill>
                    <a:schemeClr val="tx1"/>
                  </a:solidFill>
                </a:ln>
                <a:solidFill>
                  <a:srgbClr val="A100FF"/>
                </a:solidFill>
                <a:latin typeface="Bodoni MT" pitchFamily="18" charset="0"/>
              </a:rPr>
              <a:t>MAY </a:t>
            </a:r>
            <a:r>
              <a:rPr lang="en-US" sz="6000" b="1" dirty="0" smtClean="0">
                <a:ln>
                  <a:solidFill>
                    <a:schemeClr val="tx1"/>
                  </a:solidFill>
                </a:ln>
                <a:solidFill>
                  <a:srgbClr val="A100FF"/>
                </a:solidFill>
                <a:latin typeface="Bodoni MT" pitchFamily="18" charset="0"/>
              </a:rPr>
              <a:t>2021</a:t>
            </a:r>
            <a:endParaRPr lang="en-US" sz="6000" b="1" dirty="0" smtClean="0">
              <a:ln>
                <a:solidFill>
                  <a:schemeClr val="tx1"/>
                </a:solidFill>
              </a:ln>
              <a:solidFill>
                <a:srgbClr val="A100FF"/>
              </a:solidFill>
              <a:latin typeface="Bodoni MT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715768" y="4786310"/>
            <a:ext cx="492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BD47FF"/>
                </a:solidFill>
                <a:latin typeface="Bodoni MT" pitchFamily="18" charset="0"/>
              </a:rPr>
              <a:t>Is The Month Highest Post &amp; Score</a:t>
            </a:r>
            <a:endParaRPr lang="en-US" sz="4000" b="1" dirty="0">
              <a:solidFill>
                <a:srgbClr val="BD47FF"/>
              </a:solidFill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3" name="Chart 32"/>
          <p:cNvGraphicFramePr/>
          <p:nvPr/>
        </p:nvGraphicFramePr>
        <p:xfrm>
          <a:off x="3500398" y="2000228"/>
          <a:ext cx="13430344" cy="6858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-36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4143340" y="1500162"/>
          <a:ext cx="12215898" cy="7643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369</Words>
  <Application>WPS Presentation</Application>
  <PresentationFormat>Custom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Bodoni MT</vt:lpstr>
      <vt:lpstr>Wingdings</vt:lpstr>
      <vt:lpstr>Clear Sans Regular Bold</vt:lpstr>
      <vt:lpstr>Graphik Regular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Mohammad Naimuddin Shaikh</cp:lastModifiedBy>
  <cp:revision>24</cp:revision>
  <dcterms:created xsi:type="dcterms:W3CDTF">2006-08-16T00:00:00Z</dcterms:created>
  <dcterms:modified xsi:type="dcterms:W3CDTF">2024-06-22T05:39:24Z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05E172A0734E4A59808A5BFD59E174A1_12</vt:lpwstr>
  </property>
  <property fmtid="{D5CDD505-2E9C-101B-9397-08002B2CF9AE}" pid="3" name="KSOProductBuildVer">
    <vt:lpwstr>1033-12.2.0.13472</vt:lpwstr>
  </property>
</Properties>
</file>