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7"/>
  </p:notesMasterIdLst>
  <p:handoutMasterIdLst>
    <p:handoutMasterId r:id="rId48"/>
  </p:handoutMasterIdLst>
  <p:sldIdLst>
    <p:sldId id="295" r:id="rId2"/>
    <p:sldId id="296" r:id="rId3"/>
    <p:sldId id="297" r:id="rId4"/>
    <p:sldId id="282" r:id="rId5"/>
    <p:sldId id="283" r:id="rId6"/>
    <p:sldId id="284" r:id="rId7"/>
    <p:sldId id="285" r:id="rId8"/>
    <p:sldId id="286" r:id="rId9"/>
    <p:sldId id="298" r:id="rId10"/>
    <p:sldId id="299" r:id="rId11"/>
    <p:sldId id="287" r:id="rId12"/>
    <p:sldId id="288" r:id="rId13"/>
    <p:sldId id="289" r:id="rId14"/>
    <p:sldId id="290" r:id="rId15"/>
    <p:sldId id="292" r:id="rId16"/>
    <p:sldId id="256" r:id="rId17"/>
    <p:sldId id="281" r:id="rId18"/>
    <p:sldId id="258" r:id="rId19"/>
    <p:sldId id="259" r:id="rId20"/>
    <p:sldId id="260" r:id="rId21"/>
    <p:sldId id="300" r:id="rId22"/>
    <p:sldId id="261" r:id="rId23"/>
    <p:sldId id="262" r:id="rId24"/>
    <p:sldId id="263" r:id="rId25"/>
    <p:sldId id="264" r:id="rId26"/>
    <p:sldId id="278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301" r:id="rId38"/>
    <p:sldId id="302" r:id="rId39"/>
    <p:sldId id="303" r:id="rId40"/>
    <p:sldId id="304" r:id="rId41"/>
    <p:sldId id="279" r:id="rId42"/>
    <p:sldId id="280" r:id="rId43"/>
    <p:sldId id="293" r:id="rId44"/>
    <p:sldId id="294" r:id="rId45"/>
    <p:sldId id="27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ieem Islam" initials="NI" lastIdx="4" clrIdx="0">
    <p:extLst>
      <p:ext uri="{19B8F6BF-5375-455C-9EA6-DF929625EA0E}">
        <p15:presenceInfo xmlns:p15="http://schemas.microsoft.com/office/powerpoint/2012/main" userId="55622103e481db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309C33-4F76-0214-1668-31C5F69999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5650E-442C-83C3-EB08-B62ADDBC97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2212C-5E77-4707-91DB-C9737C46A63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2139-426F-478B-B338-457AD2B807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CADEF-4DB0-F810-CE70-576E02F719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AE0A8-62BF-4984-BC1E-CD9531A0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32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564C1-4FE0-4B44-95D5-84061B237BB9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0635F-A4BA-4C9D-8308-9E140815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84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E49C-B266-49FD-9D1A-E1846D5C035C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E625-5282-4818-9A5C-22BE89003E8C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561-E0D4-4DE4-85AF-BEB8BB659A9B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5AFF-7113-4927-B4A7-A5D99E2763FB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5798-D90A-4FD7-B9C1-C99624B5B50C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B9E7-76A3-476F-BB6F-DAAD3E861573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0548-22F0-4E81-9657-925CFEE88581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966B-2ACB-4EAA-896F-2EEED345E7BB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26F8-97EA-477F-8FAC-45313E59E599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1F0C-3D09-4827-9A57-2608594D92F8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9532-08C7-4450-B53B-8DF45DB6465E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0B1F00-7BAA-4F53-928C-45FEFFFAFF18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8018" y="6353752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0536" y="6353752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Knapsack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yselfselfhelp.blogspot.com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miling-soul-sowmya.blogspot.com/2015/10/say-good-bye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205D62-1E7A-4FC1-4214-E9A3C2034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5" y="1175659"/>
            <a:ext cx="8966718" cy="1054358"/>
          </a:xfrm>
        </p:spPr>
        <p:txBody>
          <a:bodyPr anchor="t"/>
          <a:lstStyle/>
          <a:p>
            <a:pPr algn="r"/>
            <a:r>
              <a:rPr lang="en-US" sz="6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The KnapSack Problem</a:t>
            </a:r>
            <a:endParaRPr lang="en-US" sz="4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5C15C-238A-359A-6536-3105A99C78C2}"/>
              </a:ext>
            </a:extLst>
          </p:cNvPr>
          <p:cNvSpPr txBox="1"/>
          <p:nvPr/>
        </p:nvSpPr>
        <p:spPr>
          <a:xfrm>
            <a:off x="5445957" y="2103995"/>
            <a:ext cx="3614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D2518-166B-E9ED-6524-A46E28C49322}"/>
              </a:ext>
            </a:extLst>
          </p:cNvPr>
          <p:cNvSpPr txBox="1"/>
          <p:nvPr/>
        </p:nvSpPr>
        <p:spPr>
          <a:xfrm>
            <a:off x="4405833" y="3546088"/>
            <a:ext cx="2080249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Naimur Rahman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Roll – 1907031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Department – CSE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Year –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Semester –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– 2020-21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B813B-E2CB-A931-1202-FAA1532B5F05}"/>
              </a:ext>
            </a:extLst>
          </p:cNvPr>
          <p:cNvSpPr txBox="1"/>
          <p:nvPr/>
        </p:nvSpPr>
        <p:spPr>
          <a:xfrm>
            <a:off x="6856683" y="3546088"/>
            <a:ext cx="2080249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Md Naieem Islam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Roll – 1907055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Department – CSE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Year –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Semester –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– 2020-21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090A2-B1B8-45D4-1FBC-3A77EDC4471B}"/>
              </a:ext>
            </a:extLst>
          </p:cNvPr>
          <p:cNvSpPr txBox="1"/>
          <p:nvPr/>
        </p:nvSpPr>
        <p:spPr>
          <a:xfrm>
            <a:off x="9597860" y="1319165"/>
            <a:ext cx="2864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M1 = 1907031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M2 = 1907055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SUM = M1 + M2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SUM = 1907031 + 1907055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SUM = 3814086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VAL1 = SHA256 (Sum)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E17D98-AF5E-6097-D88C-E21B0C54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998" y="3151879"/>
            <a:ext cx="2804403" cy="1600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01FC39-C137-6D3F-DB86-43A3C9E01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016" y="3349141"/>
            <a:ext cx="2644369" cy="1600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0FACBD-26FC-1E9A-04EE-83310A1CEC21}"/>
              </a:ext>
            </a:extLst>
          </p:cNvPr>
          <p:cNvSpPr txBox="1"/>
          <p:nvPr/>
        </p:nvSpPr>
        <p:spPr>
          <a:xfrm>
            <a:off x="9401243" y="3779220"/>
            <a:ext cx="27907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VAL2 = ASCII (‘f’ + ‘5’ + ‘9’ + ‘f’)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VAL2 = 102 + 53 + 57 + 102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VAL2 = 314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VAL3 = 314 % 24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VAL3 =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C6A23C-33C6-0B09-7CCC-15609244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28">
            <a:extLst>
              <a:ext uri="{FF2B5EF4-FFF2-40B4-BE49-F238E27FC236}">
                <a16:creationId xmlns:a16="http://schemas.microsoft.com/office/drawing/2014/main" id="{07DF429C-0BAA-F7B3-6698-AE14FBF32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23743"/>
              </p:ext>
            </p:extLst>
          </p:nvPr>
        </p:nvGraphicFramePr>
        <p:xfrm>
          <a:off x="3502636" y="755780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0214870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600465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694321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154920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600182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7887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0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 0,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9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61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1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0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35750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2F07FF7A-3651-1813-3BCD-280CE483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89" y="755780"/>
            <a:ext cx="2947482" cy="5309117"/>
          </a:xfrm>
        </p:spPr>
        <p:txBody>
          <a:bodyPr>
            <a:normAutofit/>
          </a:bodyPr>
          <a:lstStyle/>
          <a:p>
            <a:r>
              <a:rPr lang="en-US" sz="17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(int R) {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i = 1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While (R != Ro[i])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 + +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Return i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 (Wo -&gt; W, Po -&gt; P, Ro -&gt; R)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 (W, P -&gt; R)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(M &gt; 0)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if (W[i] &lt;= M)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M = M – W[i]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S = S + P[i]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j = Find (R[i])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Item[j] = 1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Else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S = S + P[i] * M/W[i]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j = Find (R[i])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Item[j] = M/W[i]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2CD1B-34F7-9005-A721-4BD79A08832E}"/>
              </a:ext>
            </a:extLst>
          </p:cNvPr>
          <p:cNvSpPr txBox="1"/>
          <p:nvPr/>
        </p:nvSpPr>
        <p:spPr>
          <a:xfrm>
            <a:off x="4689729" y="5095621"/>
            <a:ext cx="17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Wo[i]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DD024-8319-2505-4979-87C87073D98B}"/>
              </a:ext>
            </a:extLst>
          </p:cNvPr>
          <p:cNvSpPr txBox="1"/>
          <p:nvPr/>
        </p:nvSpPr>
        <p:spPr>
          <a:xfrm>
            <a:off x="4817746" y="5934083"/>
            <a:ext cx="146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Po[i]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DD0872-0894-A325-FBC8-31BF65596D35}"/>
              </a:ext>
            </a:extLst>
          </p:cNvPr>
          <p:cNvSpPr txBox="1"/>
          <p:nvPr/>
        </p:nvSpPr>
        <p:spPr>
          <a:xfrm>
            <a:off x="4341975" y="4349246"/>
            <a:ext cx="2415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Profits/Weights, Ro[i]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30E76A7-2AF4-DFC8-0A4D-5B27937F4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56183"/>
              </p:ext>
            </p:extLst>
          </p:nvPr>
        </p:nvGraphicFramePr>
        <p:xfrm>
          <a:off x="3485076" y="4703504"/>
          <a:ext cx="39685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94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90994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7457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0F987456-F259-5801-0BDB-D7E4816B4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2441"/>
              </p:ext>
            </p:extLst>
          </p:nvPr>
        </p:nvGraphicFramePr>
        <p:xfrm>
          <a:off x="3485076" y="5486307"/>
          <a:ext cx="39687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46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75009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927C1A6-821C-E5E3-5F63-F02E7EE22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93377"/>
              </p:ext>
            </p:extLst>
          </p:nvPr>
        </p:nvGraphicFramePr>
        <p:xfrm>
          <a:off x="3500742" y="3918362"/>
          <a:ext cx="3953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67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87967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4482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58DFB13-A531-4EF6-A2B9-1AB894C27C0A}"/>
              </a:ext>
            </a:extLst>
          </p:cNvPr>
          <p:cNvSpPr txBox="1"/>
          <p:nvPr/>
        </p:nvSpPr>
        <p:spPr>
          <a:xfrm>
            <a:off x="8931665" y="509562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40E057-5EDE-269A-D9A7-698DAA412317}"/>
              </a:ext>
            </a:extLst>
          </p:cNvPr>
          <p:cNvSpPr txBox="1"/>
          <p:nvPr/>
        </p:nvSpPr>
        <p:spPr>
          <a:xfrm>
            <a:off x="9059682" y="5934083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AADBC7-5EDE-4D1A-F7B7-4F5A57DC850D}"/>
              </a:ext>
            </a:extLst>
          </p:cNvPr>
          <p:cNvSpPr txBox="1"/>
          <p:nvPr/>
        </p:nvSpPr>
        <p:spPr>
          <a:xfrm>
            <a:off x="8583911" y="4349246"/>
            <a:ext cx="228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Profits/Weights, R[i]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B7A51ED-1158-5D48-0E27-E706A333A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76313"/>
              </p:ext>
            </p:extLst>
          </p:nvPr>
        </p:nvGraphicFramePr>
        <p:xfrm>
          <a:off x="7727012" y="4703504"/>
          <a:ext cx="39685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94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90994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7457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A5C9753E-52B6-ED72-5FA0-EAD497CB9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42747"/>
              </p:ext>
            </p:extLst>
          </p:nvPr>
        </p:nvGraphicFramePr>
        <p:xfrm>
          <a:off x="7727012" y="5486307"/>
          <a:ext cx="39687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46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75009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D8DA07E-7CBB-B967-C2FE-2F4DA3552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81541"/>
              </p:ext>
            </p:extLst>
          </p:nvPr>
        </p:nvGraphicFramePr>
        <p:xfrm>
          <a:off x="7742678" y="3918362"/>
          <a:ext cx="3953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67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87967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4482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0FBC75-2CA9-BE7D-730B-383243B0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9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28">
            <a:extLst>
              <a:ext uri="{FF2B5EF4-FFF2-40B4-BE49-F238E27FC236}">
                <a16:creationId xmlns:a16="http://schemas.microsoft.com/office/drawing/2014/main" id="{D0CCAC66-703D-21BE-B16C-1E14486E4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07934"/>
              </p:ext>
            </p:extLst>
          </p:nvPr>
        </p:nvGraphicFramePr>
        <p:xfrm>
          <a:off x="3502636" y="755780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0214870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600465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694321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154920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600182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7887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0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 0,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9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 – 5 =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+ 30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{1, 0,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61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1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0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3575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58A26F7-994B-D142-9BF0-1BADBDF7073C}"/>
              </a:ext>
            </a:extLst>
          </p:cNvPr>
          <p:cNvSpPr txBox="1"/>
          <p:nvPr/>
        </p:nvSpPr>
        <p:spPr>
          <a:xfrm>
            <a:off x="4689729" y="5095621"/>
            <a:ext cx="17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Wo[i]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A308FC-1B00-F321-860F-5D5E7266AF74}"/>
              </a:ext>
            </a:extLst>
          </p:cNvPr>
          <p:cNvSpPr txBox="1"/>
          <p:nvPr/>
        </p:nvSpPr>
        <p:spPr>
          <a:xfrm>
            <a:off x="4817746" y="5934083"/>
            <a:ext cx="146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Po[i]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05E232-0EF7-ECFF-F643-61BD8E5A50EA}"/>
              </a:ext>
            </a:extLst>
          </p:cNvPr>
          <p:cNvSpPr txBox="1"/>
          <p:nvPr/>
        </p:nvSpPr>
        <p:spPr>
          <a:xfrm>
            <a:off x="4341975" y="4349246"/>
            <a:ext cx="2415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Profits/Weights, Ro[i]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5D7948-7227-E53B-4BB2-EBE21FB42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56183"/>
              </p:ext>
            </p:extLst>
          </p:nvPr>
        </p:nvGraphicFramePr>
        <p:xfrm>
          <a:off x="3485076" y="4703504"/>
          <a:ext cx="39685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94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90994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7457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AD14601F-2290-C4BB-033F-336952228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2441"/>
              </p:ext>
            </p:extLst>
          </p:nvPr>
        </p:nvGraphicFramePr>
        <p:xfrm>
          <a:off x="3485076" y="5486307"/>
          <a:ext cx="39687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46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75009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FA10001-520A-F0B1-26EA-5B4211AC7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93377"/>
              </p:ext>
            </p:extLst>
          </p:nvPr>
        </p:nvGraphicFramePr>
        <p:xfrm>
          <a:off x="3500742" y="3918362"/>
          <a:ext cx="3953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67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87967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4482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9835C99-E8C7-63B0-FDD1-438DD692E8B6}"/>
              </a:ext>
            </a:extLst>
          </p:cNvPr>
          <p:cNvSpPr txBox="1"/>
          <p:nvPr/>
        </p:nvSpPr>
        <p:spPr>
          <a:xfrm>
            <a:off x="8931665" y="509562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DC2C9-A4A1-1965-CA5F-213D7227F6A1}"/>
              </a:ext>
            </a:extLst>
          </p:cNvPr>
          <p:cNvSpPr txBox="1"/>
          <p:nvPr/>
        </p:nvSpPr>
        <p:spPr>
          <a:xfrm>
            <a:off x="9059682" y="5934083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51AF82-91DD-8DA6-84D2-41D1666CF2E8}"/>
              </a:ext>
            </a:extLst>
          </p:cNvPr>
          <p:cNvSpPr txBox="1"/>
          <p:nvPr/>
        </p:nvSpPr>
        <p:spPr>
          <a:xfrm>
            <a:off x="8583911" y="4349246"/>
            <a:ext cx="228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Profits/Weights, R[i]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74189C5-DBA5-8711-F43D-8399CC897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76313"/>
              </p:ext>
            </p:extLst>
          </p:nvPr>
        </p:nvGraphicFramePr>
        <p:xfrm>
          <a:off x="7727012" y="4703504"/>
          <a:ext cx="39685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94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90994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7457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42" name="Table 6">
            <a:extLst>
              <a:ext uri="{FF2B5EF4-FFF2-40B4-BE49-F238E27FC236}">
                <a16:creationId xmlns:a16="http://schemas.microsoft.com/office/drawing/2014/main" id="{062E5D2A-EF25-AAAB-AE9D-53C920621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42747"/>
              </p:ext>
            </p:extLst>
          </p:nvPr>
        </p:nvGraphicFramePr>
        <p:xfrm>
          <a:off x="7727012" y="5486307"/>
          <a:ext cx="39687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46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75009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D7A3DAF-DD07-7676-E81F-9F244B887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81541"/>
              </p:ext>
            </p:extLst>
          </p:nvPr>
        </p:nvGraphicFramePr>
        <p:xfrm>
          <a:off x="7742678" y="3918362"/>
          <a:ext cx="3953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67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87967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4482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86BF83-F77B-1D5A-20D5-782AD782EF41}"/>
              </a:ext>
            </a:extLst>
          </p:cNvPr>
          <p:cNvCxnSpPr>
            <a:cxnSpLocks/>
          </p:cNvCxnSpPr>
          <p:nvPr/>
        </p:nvCxnSpPr>
        <p:spPr>
          <a:xfrm>
            <a:off x="8108302" y="3298371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1532FC-B12D-5B8B-7BC5-D9351353D338}"/>
              </a:ext>
            </a:extLst>
          </p:cNvPr>
          <p:cNvCxnSpPr>
            <a:cxnSpLocks/>
          </p:cNvCxnSpPr>
          <p:nvPr/>
        </p:nvCxnSpPr>
        <p:spPr>
          <a:xfrm>
            <a:off x="3921967" y="3298371"/>
            <a:ext cx="0" cy="47119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36F1752B-6A84-6A0C-44D2-FAA8A454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89" y="755780"/>
            <a:ext cx="2947482" cy="5309117"/>
          </a:xfrm>
        </p:spPr>
        <p:txBody>
          <a:bodyPr>
            <a:normAutofit/>
          </a:bodyPr>
          <a:lstStyle/>
          <a:p>
            <a:r>
              <a:rPr lang="en-US" sz="17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(int R) {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i = 1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While (R != Ro[i])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 + +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Return i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 (Wo -&gt; W, Po -&gt; P, Ro -&gt; R)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 (W, P -&gt; R)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(M &gt; 0)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if (W[i] &lt;= M)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M = M – W[i]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S = S + P[i]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j = Find (R[i])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Item[j] = 1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Else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S = S + P[i] * M/W[i]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j = Find (R[i])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Item[j] = M/W[i]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626C4B-CC3A-2918-FB71-1CC08753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2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8">
            <a:extLst>
              <a:ext uri="{FF2B5EF4-FFF2-40B4-BE49-F238E27FC236}">
                <a16:creationId xmlns:a16="http://schemas.microsoft.com/office/drawing/2014/main" id="{D65A1606-2646-DE0D-C419-1E98D1D5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60153"/>
              </p:ext>
            </p:extLst>
          </p:nvPr>
        </p:nvGraphicFramePr>
        <p:xfrm>
          <a:off x="3502636" y="755780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0214870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600465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694321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154920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600182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7887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0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 0,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9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 – 5 =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+ 30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{1, 0,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61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 – 10 =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 + 40 = 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{1, 1,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1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0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3575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F0321E49-9D58-6B27-9DF6-5BE994C126D2}"/>
              </a:ext>
            </a:extLst>
          </p:cNvPr>
          <p:cNvSpPr txBox="1"/>
          <p:nvPr/>
        </p:nvSpPr>
        <p:spPr>
          <a:xfrm>
            <a:off x="4689729" y="5095621"/>
            <a:ext cx="17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Wo[i]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4013E6-AD68-B5D7-FC20-1CFE49BD6CD4}"/>
              </a:ext>
            </a:extLst>
          </p:cNvPr>
          <p:cNvSpPr txBox="1"/>
          <p:nvPr/>
        </p:nvSpPr>
        <p:spPr>
          <a:xfrm>
            <a:off x="4817746" y="5934083"/>
            <a:ext cx="146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Po[i]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A8A006-6D95-1C22-BF5D-976ED39CC6A8}"/>
              </a:ext>
            </a:extLst>
          </p:cNvPr>
          <p:cNvSpPr txBox="1"/>
          <p:nvPr/>
        </p:nvSpPr>
        <p:spPr>
          <a:xfrm>
            <a:off x="4341975" y="4349246"/>
            <a:ext cx="2415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Profits/Weights, Ro[i]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B64E293-25FA-588B-C589-5CEF97E7A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56183"/>
              </p:ext>
            </p:extLst>
          </p:nvPr>
        </p:nvGraphicFramePr>
        <p:xfrm>
          <a:off x="3485076" y="4703504"/>
          <a:ext cx="39685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94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90994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7457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88D7783A-068B-9CEF-5712-94994E9C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2441"/>
              </p:ext>
            </p:extLst>
          </p:nvPr>
        </p:nvGraphicFramePr>
        <p:xfrm>
          <a:off x="3485076" y="5486307"/>
          <a:ext cx="39687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46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75009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C64C869-D937-5C3A-0B62-B2FBBD903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93377"/>
              </p:ext>
            </p:extLst>
          </p:nvPr>
        </p:nvGraphicFramePr>
        <p:xfrm>
          <a:off x="3500742" y="3918362"/>
          <a:ext cx="3953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67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87967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4482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E7EA17F2-DF88-181E-8016-44B87ECE7E36}"/>
              </a:ext>
            </a:extLst>
          </p:cNvPr>
          <p:cNvSpPr txBox="1"/>
          <p:nvPr/>
        </p:nvSpPr>
        <p:spPr>
          <a:xfrm>
            <a:off x="8931665" y="509562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A9A6CE-1810-F92E-3FB9-7910876F3D2A}"/>
              </a:ext>
            </a:extLst>
          </p:cNvPr>
          <p:cNvSpPr txBox="1"/>
          <p:nvPr/>
        </p:nvSpPr>
        <p:spPr>
          <a:xfrm>
            <a:off x="9059682" y="5934083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23B347-5047-FCC5-13AA-F0836D695B2E}"/>
              </a:ext>
            </a:extLst>
          </p:cNvPr>
          <p:cNvSpPr txBox="1"/>
          <p:nvPr/>
        </p:nvSpPr>
        <p:spPr>
          <a:xfrm>
            <a:off x="8583911" y="4349246"/>
            <a:ext cx="228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Profits/Weights, R[i]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7975E5F-3D89-63D3-791D-3FB09E786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76313"/>
              </p:ext>
            </p:extLst>
          </p:nvPr>
        </p:nvGraphicFramePr>
        <p:xfrm>
          <a:off x="7727012" y="4703504"/>
          <a:ext cx="39685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94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90994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7457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42" name="Table 6">
            <a:extLst>
              <a:ext uri="{FF2B5EF4-FFF2-40B4-BE49-F238E27FC236}">
                <a16:creationId xmlns:a16="http://schemas.microsoft.com/office/drawing/2014/main" id="{A91E3DF8-CC85-F70C-3C76-28FFA60FB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42747"/>
              </p:ext>
            </p:extLst>
          </p:nvPr>
        </p:nvGraphicFramePr>
        <p:xfrm>
          <a:off x="7727012" y="5486307"/>
          <a:ext cx="39687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46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75009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65D9049-B492-EE75-FBB9-EDF4A88D1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81541"/>
              </p:ext>
            </p:extLst>
          </p:nvPr>
        </p:nvGraphicFramePr>
        <p:xfrm>
          <a:off x="7742678" y="3918362"/>
          <a:ext cx="3953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67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87967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4482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962851-DA94-C036-5950-4F553133ECA6}"/>
              </a:ext>
            </a:extLst>
          </p:cNvPr>
          <p:cNvCxnSpPr>
            <a:cxnSpLocks/>
          </p:cNvCxnSpPr>
          <p:nvPr/>
        </p:nvCxnSpPr>
        <p:spPr>
          <a:xfrm>
            <a:off x="8931665" y="3354355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0AFA5E-6D77-57D0-11FF-BB436167AB32}"/>
              </a:ext>
            </a:extLst>
          </p:cNvPr>
          <p:cNvCxnSpPr>
            <a:cxnSpLocks/>
          </p:cNvCxnSpPr>
          <p:nvPr/>
        </p:nvCxnSpPr>
        <p:spPr>
          <a:xfrm>
            <a:off x="4689729" y="3354355"/>
            <a:ext cx="0" cy="47119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7A726412-30D0-268A-7B12-3EF337FA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89" y="755780"/>
            <a:ext cx="2947482" cy="5309117"/>
          </a:xfrm>
        </p:spPr>
        <p:txBody>
          <a:bodyPr>
            <a:normAutofit/>
          </a:bodyPr>
          <a:lstStyle/>
          <a:p>
            <a:r>
              <a:rPr lang="en-US" sz="17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(int R) {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i = 1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While (R != Ro[i])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 + +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Return i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 (Wo -&gt; W, Po -&gt; P, Ro -&gt; R)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 (W, P -&gt; R)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(M &gt; 0)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if (W[i] &lt;= M)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M = M – W[i]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S = S + P[i]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j = Find (R[i])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Item[j] = 1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Else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S = S + P[i] * M/W[i]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j = Find (R[i])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Item[j] = M/W[i]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0221AA-C108-0F6E-4CA1-88F7D7F4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5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8">
            <a:extLst>
              <a:ext uri="{FF2B5EF4-FFF2-40B4-BE49-F238E27FC236}">
                <a16:creationId xmlns:a16="http://schemas.microsoft.com/office/drawing/2014/main" id="{4C858AC0-CF3F-2FF4-84A7-E211F1449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55548"/>
              </p:ext>
            </p:extLst>
          </p:nvPr>
        </p:nvGraphicFramePr>
        <p:xfrm>
          <a:off x="3502636" y="755780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0214870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600465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694321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154920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600182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7887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0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 0,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9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 – 5 =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+ 30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{1, 0,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61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 – 10 =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 + 40 = 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{1, 1,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1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 – 25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 + 90 = 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{1, 1, 0, 0,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0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3575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D955432-FB01-407A-ABB3-605D6A0EA509}"/>
              </a:ext>
            </a:extLst>
          </p:cNvPr>
          <p:cNvSpPr txBox="1"/>
          <p:nvPr/>
        </p:nvSpPr>
        <p:spPr>
          <a:xfrm>
            <a:off x="4689729" y="5095621"/>
            <a:ext cx="17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Wo[i]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734081-D4B7-8F7F-1E01-9A2E5FAFF68B}"/>
              </a:ext>
            </a:extLst>
          </p:cNvPr>
          <p:cNvSpPr txBox="1"/>
          <p:nvPr/>
        </p:nvSpPr>
        <p:spPr>
          <a:xfrm>
            <a:off x="4817746" y="5934083"/>
            <a:ext cx="146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Po[i]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9A32E4-74F5-AD3B-3E51-14E69139688F}"/>
              </a:ext>
            </a:extLst>
          </p:cNvPr>
          <p:cNvSpPr txBox="1"/>
          <p:nvPr/>
        </p:nvSpPr>
        <p:spPr>
          <a:xfrm>
            <a:off x="4341975" y="4349246"/>
            <a:ext cx="2415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Profits/Weights, Ro[i]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80910E0-21F2-9D4E-0D96-BB33840FC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56183"/>
              </p:ext>
            </p:extLst>
          </p:nvPr>
        </p:nvGraphicFramePr>
        <p:xfrm>
          <a:off x="3485076" y="4703504"/>
          <a:ext cx="39685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94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90994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7457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02D7E89C-31D0-5006-0202-23C638117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2441"/>
              </p:ext>
            </p:extLst>
          </p:nvPr>
        </p:nvGraphicFramePr>
        <p:xfrm>
          <a:off x="3485076" y="5486307"/>
          <a:ext cx="39687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46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75009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79FDD08-CF12-900A-3FE0-52C763F68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93377"/>
              </p:ext>
            </p:extLst>
          </p:nvPr>
        </p:nvGraphicFramePr>
        <p:xfrm>
          <a:off x="3500742" y="3918362"/>
          <a:ext cx="3953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67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87967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4482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D711547-6F60-4DDE-D4F8-86DA16295D80}"/>
              </a:ext>
            </a:extLst>
          </p:cNvPr>
          <p:cNvSpPr txBox="1"/>
          <p:nvPr/>
        </p:nvSpPr>
        <p:spPr>
          <a:xfrm>
            <a:off x="8931665" y="509562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345C99-4DC2-4071-284A-8301D409D642}"/>
              </a:ext>
            </a:extLst>
          </p:cNvPr>
          <p:cNvSpPr txBox="1"/>
          <p:nvPr/>
        </p:nvSpPr>
        <p:spPr>
          <a:xfrm>
            <a:off x="9059682" y="5934083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812711-24F7-1CC6-F2EB-F5E8EACEE893}"/>
              </a:ext>
            </a:extLst>
          </p:cNvPr>
          <p:cNvSpPr txBox="1"/>
          <p:nvPr/>
        </p:nvSpPr>
        <p:spPr>
          <a:xfrm>
            <a:off x="8583911" y="4349246"/>
            <a:ext cx="228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Profits/Weights, R[i]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43B084A-96D8-E26B-9B30-A00F9C03C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76313"/>
              </p:ext>
            </p:extLst>
          </p:nvPr>
        </p:nvGraphicFramePr>
        <p:xfrm>
          <a:off x="7727012" y="4703504"/>
          <a:ext cx="39685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94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90994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7457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42" name="Table 6">
            <a:extLst>
              <a:ext uri="{FF2B5EF4-FFF2-40B4-BE49-F238E27FC236}">
                <a16:creationId xmlns:a16="http://schemas.microsoft.com/office/drawing/2014/main" id="{CBEBB50F-D714-5C85-951D-EA365E397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42747"/>
              </p:ext>
            </p:extLst>
          </p:nvPr>
        </p:nvGraphicFramePr>
        <p:xfrm>
          <a:off x="7727012" y="5486307"/>
          <a:ext cx="39687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46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75009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395484B-7956-0BD8-1C76-6FCD7AB00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81541"/>
              </p:ext>
            </p:extLst>
          </p:nvPr>
        </p:nvGraphicFramePr>
        <p:xfrm>
          <a:off x="7742678" y="3918362"/>
          <a:ext cx="3953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67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87967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4482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345C51-3F03-8B9C-8004-90737D4F4B1F}"/>
              </a:ext>
            </a:extLst>
          </p:cNvPr>
          <p:cNvCxnSpPr>
            <a:cxnSpLocks/>
          </p:cNvCxnSpPr>
          <p:nvPr/>
        </p:nvCxnSpPr>
        <p:spPr>
          <a:xfrm>
            <a:off x="9715437" y="3354355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FDA909-6126-CDED-1C6E-6E60DCEAA36A}"/>
              </a:ext>
            </a:extLst>
          </p:cNvPr>
          <p:cNvCxnSpPr>
            <a:cxnSpLocks/>
          </p:cNvCxnSpPr>
          <p:nvPr/>
        </p:nvCxnSpPr>
        <p:spPr>
          <a:xfrm>
            <a:off x="7066383" y="3354355"/>
            <a:ext cx="0" cy="47119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C87229E6-3074-B414-88E3-C5538583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89" y="755780"/>
            <a:ext cx="2947482" cy="5309117"/>
          </a:xfrm>
        </p:spPr>
        <p:txBody>
          <a:bodyPr>
            <a:normAutofit/>
          </a:bodyPr>
          <a:lstStyle/>
          <a:p>
            <a:r>
              <a:rPr lang="en-US" sz="17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(int R) {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i = 1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While (R != Ro[i])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 + +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Return i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 (Wo -&gt; W, Po -&gt; P, Ro -&gt; R)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 (W, P -&gt; R)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(M &gt; 0)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if (W[i] &lt;= M)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M = M – W[i]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S = S + P[i]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j = Find (R[i])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Item[j] = 1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Else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S = S + P[i] * M/W[i]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j = Find (R[i])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Item[j] = M/W[i]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2DAAE5-404E-17C8-3FE2-8E8DF797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6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8">
            <a:extLst>
              <a:ext uri="{FF2B5EF4-FFF2-40B4-BE49-F238E27FC236}">
                <a16:creationId xmlns:a16="http://schemas.microsoft.com/office/drawing/2014/main" id="{FDCFE034-0970-738A-6804-CFE9306AE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51466"/>
              </p:ext>
            </p:extLst>
          </p:nvPr>
        </p:nvGraphicFramePr>
        <p:xfrm>
          <a:off x="3502636" y="755780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0214870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600465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694321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154920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600182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7887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0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 0,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9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 – 5 =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+ 30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{1, 0,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61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 – 10 =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 + 40 = 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{1, 1,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1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 – 25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 + 90 = 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{1, 1, 0, 0,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0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 + 77 * 20/22 = 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{1, 1, 0, 0.91,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3575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565981D-8F13-05D0-AFEF-937DA20892F7}"/>
              </a:ext>
            </a:extLst>
          </p:cNvPr>
          <p:cNvSpPr txBox="1"/>
          <p:nvPr/>
        </p:nvSpPr>
        <p:spPr>
          <a:xfrm>
            <a:off x="4689729" y="5095621"/>
            <a:ext cx="17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Wo[i]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A5D9C2-AE82-B070-2F53-33A0E00473F2}"/>
              </a:ext>
            </a:extLst>
          </p:cNvPr>
          <p:cNvSpPr txBox="1"/>
          <p:nvPr/>
        </p:nvSpPr>
        <p:spPr>
          <a:xfrm>
            <a:off x="4817746" y="5934083"/>
            <a:ext cx="146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Po[i]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9B27-40CC-BAB9-3433-9C380655DC77}"/>
              </a:ext>
            </a:extLst>
          </p:cNvPr>
          <p:cNvSpPr txBox="1"/>
          <p:nvPr/>
        </p:nvSpPr>
        <p:spPr>
          <a:xfrm>
            <a:off x="4341975" y="4349246"/>
            <a:ext cx="2415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Profits/Weights, Ro[i]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5958261-C37D-504F-339D-68223837C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89506"/>
              </p:ext>
            </p:extLst>
          </p:nvPr>
        </p:nvGraphicFramePr>
        <p:xfrm>
          <a:off x="3485076" y="4703504"/>
          <a:ext cx="39685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94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90994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7457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2CD7F10A-C2BF-4E16-A986-FC6EF06B5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81705"/>
              </p:ext>
            </p:extLst>
          </p:nvPr>
        </p:nvGraphicFramePr>
        <p:xfrm>
          <a:off x="3485076" y="5486307"/>
          <a:ext cx="39687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46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75009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FF162BB-4B47-432A-0703-D6F59F49D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95257"/>
              </p:ext>
            </p:extLst>
          </p:nvPr>
        </p:nvGraphicFramePr>
        <p:xfrm>
          <a:off x="3500742" y="3918362"/>
          <a:ext cx="3953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67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87967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4482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4771AF88-77B3-1BE8-8AA6-66123515F23D}"/>
              </a:ext>
            </a:extLst>
          </p:cNvPr>
          <p:cNvSpPr txBox="1"/>
          <p:nvPr/>
        </p:nvSpPr>
        <p:spPr>
          <a:xfrm>
            <a:off x="8931665" y="509562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BF8026-0CFD-1041-90B8-758444305A7E}"/>
              </a:ext>
            </a:extLst>
          </p:cNvPr>
          <p:cNvSpPr txBox="1"/>
          <p:nvPr/>
        </p:nvSpPr>
        <p:spPr>
          <a:xfrm>
            <a:off x="9059682" y="5934083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958F73-70EA-680C-ADD4-AE59A3F2FFC7}"/>
              </a:ext>
            </a:extLst>
          </p:cNvPr>
          <p:cNvSpPr txBox="1"/>
          <p:nvPr/>
        </p:nvSpPr>
        <p:spPr>
          <a:xfrm>
            <a:off x="8583911" y="4349246"/>
            <a:ext cx="228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Profits/Weights, R[i]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121CDDC-C95C-ED2A-0B25-9CE4012F1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1183"/>
              </p:ext>
            </p:extLst>
          </p:nvPr>
        </p:nvGraphicFramePr>
        <p:xfrm>
          <a:off x="7727012" y="4703504"/>
          <a:ext cx="39685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94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90994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7457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3E93A03F-D912-B2AE-CD64-7409B8CD6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91216"/>
              </p:ext>
            </p:extLst>
          </p:nvPr>
        </p:nvGraphicFramePr>
        <p:xfrm>
          <a:off x="7727012" y="5486307"/>
          <a:ext cx="39687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46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75009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D66F1C4-63B7-0B8A-6FA2-1B05E2ABD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95989"/>
              </p:ext>
            </p:extLst>
          </p:nvPr>
        </p:nvGraphicFramePr>
        <p:xfrm>
          <a:off x="7742678" y="3918362"/>
          <a:ext cx="3953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67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87967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4482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412F31-37CA-C3A6-7CF6-8A5F3399EC16}"/>
              </a:ext>
            </a:extLst>
          </p:cNvPr>
          <p:cNvCxnSpPr>
            <a:cxnSpLocks/>
          </p:cNvCxnSpPr>
          <p:nvPr/>
        </p:nvCxnSpPr>
        <p:spPr>
          <a:xfrm>
            <a:off x="10528064" y="3354355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BFBA83-6C39-EC92-7115-0611CEF1E424}"/>
              </a:ext>
            </a:extLst>
          </p:cNvPr>
          <p:cNvCxnSpPr>
            <a:cxnSpLocks/>
          </p:cNvCxnSpPr>
          <p:nvPr/>
        </p:nvCxnSpPr>
        <p:spPr>
          <a:xfrm>
            <a:off x="6281993" y="3354355"/>
            <a:ext cx="0" cy="47119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F84ECE4D-DCB1-9FC2-1BB2-FAB3D05F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89" y="755780"/>
            <a:ext cx="2947482" cy="5309117"/>
          </a:xfrm>
        </p:spPr>
        <p:txBody>
          <a:bodyPr>
            <a:normAutofit/>
          </a:bodyPr>
          <a:lstStyle/>
          <a:p>
            <a:r>
              <a:rPr lang="en-US" sz="17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(int R) {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i = 1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While (R != Ro[i])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 + +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Return i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 (Wo -&gt; W, Po -&gt; P, Ro -&gt; R)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 (W, P -&gt; R)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(M &gt; 0)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if (W[i] &lt;= M)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M = M – W[i]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S = S + P[i]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j = Find (R[i])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Item[j] = 1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Else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S = S + P[i] * M/W[i]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j = Find (R[i])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Item[j] = M/W[i]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0CACA-730F-1411-6EBB-E152AA83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8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AE2A-C344-B493-144E-9D97A5E2FB75}"/>
              </a:ext>
            </a:extLst>
          </p:cNvPr>
          <p:cNvSpPr txBox="1">
            <a:spLocks/>
          </p:cNvSpPr>
          <p:nvPr/>
        </p:nvSpPr>
        <p:spPr>
          <a:xfrm>
            <a:off x="4251823" y="770802"/>
            <a:ext cx="7315200" cy="51206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25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DONE !!</a:t>
            </a:r>
          </a:p>
          <a:p>
            <a:pPr marL="0" indent="0" algn="ctr">
              <a:buFont typeface="Wingdings 2" pitchFamily="18" charset="2"/>
              <a:buNone/>
            </a:pPr>
            <a:endParaRPr lang="en-US" sz="25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Font typeface="Wingdings 2" pitchFamily="18" charset="2"/>
              <a:buNone/>
            </a:pPr>
            <a:r>
              <a:rPr lang="en-US" sz="25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maximum possible value that can be carried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5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230</a:t>
            </a:r>
          </a:p>
          <a:p>
            <a:pPr marL="0" indent="0" algn="ctr">
              <a:buFont typeface="Wingdings 2" pitchFamily="18" charset="2"/>
              <a:buNone/>
            </a:pPr>
            <a:endParaRPr lang="en-US" sz="25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Font typeface="Wingdings 2" pitchFamily="18" charset="2"/>
              <a:buNone/>
            </a:pP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weighted path from of items is = {1, 1, 0, 0.91, 1}</a:t>
            </a:r>
          </a:p>
          <a:p>
            <a:pPr marL="0" indent="0" algn="ctr">
              <a:buFont typeface="Wingdings 2" pitchFamily="18" charset="2"/>
              <a:buNone/>
            </a:pPr>
            <a:endParaRPr lang="en-US" sz="25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Font typeface="Wingdings 2" pitchFamily="18" charset="2"/>
              <a:buNone/>
            </a:pPr>
            <a:r>
              <a:rPr lang="en-US" sz="2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running time of this algorithm = O(NlogN)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AD5FE-1A35-696D-010E-1D2FAEECA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31" r="25416"/>
          <a:stretch/>
        </p:blipFill>
        <p:spPr>
          <a:xfrm>
            <a:off x="438538" y="1448480"/>
            <a:ext cx="3424335" cy="34385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7EBF2-46FF-2F88-1201-00A0714E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9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C802-5B4F-43DD-ADE2-17D8019A1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82" y="1282879"/>
            <a:ext cx="8543818" cy="4558084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0/1 KnapSack 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 Dynamic  Programming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D1CC93-39F7-48BE-A32B-D6FB19E6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78639" y="870312"/>
            <a:ext cx="3660561" cy="31694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2D41B-A56E-CB3E-9519-18B27F08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4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3C428B-CD60-39E6-3D3C-DB44A361B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7" y="1335024"/>
            <a:ext cx="2921709" cy="36467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3DC8EC-2380-5551-A995-0F311BA6A040}"/>
              </a:ext>
            </a:extLst>
          </p:cNvPr>
          <p:cNvSpPr txBox="1">
            <a:spLocks/>
          </p:cNvSpPr>
          <p:nvPr/>
        </p:nvSpPr>
        <p:spPr>
          <a:xfrm>
            <a:off x="3943676" y="1596094"/>
            <a:ext cx="7315200" cy="325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Concept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the solutions to the sub problems once and Store the solutions in a table.</a:t>
            </a: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let’s forward to our approach…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88B9CF-362E-AFF0-04B4-DA7A89F1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3B56-D04D-4385-9E4B-7EE4C5FC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50E21-785A-4FE2-A722-EDFCFB63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041" y="689310"/>
            <a:ext cx="7798859" cy="5479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0/1 knapsack Problem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every weight Wi, we apply binary style of picking</a:t>
            </a:r>
          </a:p>
          <a:p>
            <a:pPr marL="0" indent="0" algn="ctr">
              <a:lnSpc>
                <a:spcPct val="70000"/>
              </a:lnSpc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not picking the particular Wi, we use -&gt; 0</a:t>
            </a:r>
          </a:p>
          <a:p>
            <a:pPr marL="0" indent="0" algn="ctr">
              <a:lnSpc>
                <a:spcPct val="70000"/>
              </a:lnSpc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For picking that Wi, we denote it as -&gt; 1</a:t>
            </a:r>
          </a:p>
          <a:p>
            <a:pPr marL="0" indent="0" algn="ctr">
              <a:lnSpc>
                <a:spcPct val="70000"/>
              </a:lnSpc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Thus, we call it 0/1 knapsack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05876-BDAC-0C79-6DC7-B2586F89D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74" r="8440"/>
          <a:stretch/>
        </p:blipFill>
        <p:spPr>
          <a:xfrm>
            <a:off x="-1" y="1268801"/>
            <a:ext cx="3433665" cy="431125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EB7B6-CE90-85BC-C301-C465A101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7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9BC1-6C39-49EB-A68B-C88C46CF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5780"/>
            <a:ext cx="3442996" cy="533711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Why not greedy?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DA71-4B99-41EC-846D-6EE4BFEE5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896" y="864108"/>
            <a:ext cx="7315200" cy="51206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Greedy approach provides the optimal solution to the fraction Knapsack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0-1 knapsack cannot be solved by Greedy approach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can not provide an optimal solution to the 0-1 knapsack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5723D-F485-4943-9AA2-14A5F400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1ADEDC-06F3-B6BE-1DEF-50DE79950880}"/>
              </a:ext>
            </a:extLst>
          </p:cNvPr>
          <p:cNvSpPr txBox="1"/>
          <p:nvPr/>
        </p:nvSpPr>
        <p:spPr>
          <a:xfrm>
            <a:off x="4957131" y="746449"/>
            <a:ext cx="5087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1200"/>
              </a:spcBef>
              <a:buFont typeface="Wingdings 2" pitchFamily="18" charset="2"/>
              <a:buNone/>
            </a:pPr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set of N items , with each item having </a:t>
            </a:r>
          </a:p>
          <a:p>
            <a:pPr algn="ctr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a positive weight</a:t>
            </a:r>
          </a:p>
          <a:p>
            <a:pPr algn="ctr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a positive profit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C8019-C567-492C-3139-B1D5E7F4707F}"/>
              </a:ext>
            </a:extLst>
          </p:cNvPr>
          <p:cNvSpPr txBox="1"/>
          <p:nvPr/>
        </p:nvSpPr>
        <p:spPr>
          <a:xfrm>
            <a:off x="4513778" y="2238316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14D4B6-127F-232F-7746-30B85F174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09086"/>
              </p:ext>
            </p:extLst>
          </p:nvPr>
        </p:nvGraphicFramePr>
        <p:xfrm>
          <a:off x="6492431" y="2202660"/>
          <a:ext cx="3953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67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87967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4482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4AF46A-6C17-BCB5-B6DA-5509001C4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54568"/>
              </p:ext>
            </p:extLst>
          </p:nvPr>
        </p:nvGraphicFramePr>
        <p:xfrm>
          <a:off x="6477019" y="2803349"/>
          <a:ext cx="39687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46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75009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4FBE15-F670-FAEA-4049-81ACBDB80E55}"/>
              </a:ext>
            </a:extLst>
          </p:cNvPr>
          <p:cNvSpPr txBox="1"/>
          <p:nvPr/>
        </p:nvSpPr>
        <p:spPr>
          <a:xfrm>
            <a:off x="4634567" y="2835991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33087-2E62-4331-F558-BE07CB56948C}"/>
              </a:ext>
            </a:extLst>
          </p:cNvPr>
          <p:cNvSpPr txBox="1"/>
          <p:nvPr/>
        </p:nvSpPr>
        <p:spPr>
          <a:xfrm>
            <a:off x="4555995" y="3393321"/>
            <a:ext cx="588975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1200"/>
              </a:spcBef>
              <a:buFont typeface="Wingdings 2" pitchFamily="18" charset="2"/>
              <a:buNone/>
            </a:pPr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Goal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items with maximum total profit</a:t>
            </a:r>
          </a:p>
          <a:p>
            <a:pPr marL="0" indent="0" algn="ctr">
              <a:spcBef>
                <a:spcPts val="1200"/>
              </a:spcBef>
              <a:buFont typeface="Wingdings 2" pitchFamily="18" charset="2"/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with weights at most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(Total weight of knapsack)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Wingdings 2" pitchFamily="18" charset="2"/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 maximize     =        ∑   Pi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Wingdings 2" pitchFamily="18" charset="2"/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Constraints            =       ∑    Wi  &lt; M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Wingdings 2" pitchFamily="18" charset="2"/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also find which items will be picked at what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Wingdings 2" pitchFamily="18" charset="2"/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Capacity and order from the weights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88D06C2-3A14-A266-0219-43E75303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6449"/>
            <a:ext cx="3442996" cy="535530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What is a KnapSack Problem?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B0283E-71AE-9926-36D3-E7AE0AB9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4140-FFB0-44FD-925C-4B7EAD54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5780"/>
            <a:ext cx="3453269" cy="531844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Lets run an algorithm on the following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95AA-6CF1-4C7A-AE3E-B706DEDA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700" y="868680"/>
            <a:ext cx="7439024" cy="50495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Profits, P[i]       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assume, N = 4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weight, M = 5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maximum profit ??       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318C12-FC99-45F9-AC89-1795364B5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07012"/>
              </p:ext>
            </p:extLst>
          </p:nvPr>
        </p:nvGraphicFramePr>
        <p:xfrm>
          <a:off x="5837853" y="1242723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1246E35-C34A-49E9-B737-096BE8EB7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98143"/>
              </p:ext>
            </p:extLst>
          </p:nvPr>
        </p:nvGraphicFramePr>
        <p:xfrm>
          <a:off x="5837853" y="2083296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237F5621-1C98-48FF-86A4-41892B1C1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1263" y="3415004"/>
            <a:ext cx="2907699" cy="24892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7F1EE-3BBC-FAE4-12C7-4C58A0C6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0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4127AE-B749-2F42-F7BB-EA7BC26B9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004228"/>
              </p:ext>
            </p:extLst>
          </p:nvPr>
        </p:nvGraphicFramePr>
        <p:xfrm>
          <a:off x="3868738" y="863600"/>
          <a:ext cx="7315200" cy="20598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474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8F91AC8-53D1-BDBE-A522-619E47959419}"/>
              </a:ext>
            </a:extLst>
          </p:cNvPr>
          <p:cNvSpPr txBox="1"/>
          <p:nvPr/>
        </p:nvSpPr>
        <p:spPr>
          <a:xfrm>
            <a:off x="4325261" y="4723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4FA7-CD56-B96E-ADEF-483A78B56517}"/>
              </a:ext>
            </a:extLst>
          </p:cNvPr>
          <p:cNvSpPr txBox="1"/>
          <p:nvPr/>
        </p:nvSpPr>
        <p:spPr>
          <a:xfrm>
            <a:off x="5558124" y="4503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AED5F-1183-0902-4388-E11231B070FF}"/>
              </a:ext>
            </a:extLst>
          </p:cNvPr>
          <p:cNvSpPr txBox="1"/>
          <p:nvPr/>
        </p:nvSpPr>
        <p:spPr>
          <a:xfrm>
            <a:off x="6759736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21655-A528-29D0-32DE-4F4946E0A6D4}"/>
              </a:ext>
            </a:extLst>
          </p:cNvPr>
          <p:cNvSpPr txBox="1"/>
          <p:nvPr/>
        </p:nvSpPr>
        <p:spPr>
          <a:xfrm>
            <a:off x="79612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A5098-55C7-A5CC-3ECE-BF181622DA62}"/>
              </a:ext>
            </a:extLst>
          </p:cNvPr>
          <p:cNvSpPr txBox="1"/>
          <p:nvPr/>
        </p:nvSpPr>
        <p:spPr>
          <a:xfrm>
            <a:off x="91988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7AB58-D005-E6BD-4C59-4EA7DCC27A5C}"/>
              </a:ext>
            </a:extLst>
          </p:cNvPr>
          <p:cNvSpPr txBox="1"/>
          <p:nvPr/>
        </p:nvSpPr>
        <p:spPr>
          <a:xfrm>
            <a:off x="3565450" y="862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56644-6E9A-289F-7A62-71F429215735}"/>
              </a:ext>
            </a:extLst>
          </p:cNvPr>
          <p:cNvSpPr txBox="1"/>
          <p:nvPr/>
        </p:nvSpPr>
        <p:spPr>
          <a:xfrm>
            <a:off x="3558785" y="1232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48761-20DA-65E0-4748-E3E812D56AC7}"/>
              </a:ext>
            </a:extLst>
          </p:cNvPr>
          <p:cNvSpPr txBox="1"/>
          <p:nvPr/>
        </p:nvSpPr>
        <p:spPr>
          <a:xfrm>
            <a:off x="3552781" y="16183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8BB8A1-0D2C-6B57-AA4E-2F9B5F8A5C01}"/>
              </a:ext>
            </a:extLst>
          </p:cNvPr>
          <p:cNvSpPr txBox="1"/>
          <p:nvPr/>
        </p:nvSpPr>
        <p:spPr>
          <a:xfrm>
            <a:off x="3558785" y="2018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92B02-3268-B5F2-F19F-506C7CC6D532}"/>
              </a:ext>
            </a:extLst>
          </p:cNvPr>
          <p:cNvSpPr txBox="1"/>
          <p:nvPr/>
        </p:nvSpPr>
        <p:spPr>
          <a:xfrm>
            <a:off x="3537679" y="24193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11BDC-6712-E0CF-F0C0-AE0479711DA8}"/>
              </a:ext>
            </a:extLst>
          </p:cNvPr>
          <p:cNvSpPr txBox="1"/>
          <p:nvPr/>
        </p:nvSpPr>
        <p:spPr>
          <a:xfrm>
            <a:off x="8500702" y="443140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A781F-F939-C68E-9246-F186906C8BC1}"/>
              </a:ext>
            </a:extLst>
          </p:cNvPr>
          <p:cNvSpPr txBox="1"/>
          <p:nvPr/>
        </p:nvSpPr>
        <p:spPr>
          <a:xfrm>
            <a:off x="10450865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E01FD060-6B2B-D068-652A-D5E555D8C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41991"/>
              </p:ext>
            </p:extLst>
          </p:nvPr>
        </p:nvGraphicFramePr>
        <p:xfrm>
          <a:off x="7366678" y="389050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7AC02B6E-F5FD-F8C3-0605-45DFD16C8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76461"/>
              </p:ext>
            </p:extLst>
          </p:nvPr>
        </p:nvGraphicFramePr>
        <p:xfrm>
          <a:off x="7366678" y="494768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C1AEB8C-1004-2F7C-1181-AC26CDA77CB6}"/>
              </a:ext>
            </a:extLst>
          </p:cNvPr>
          <p:cNvSpPr txBox="1"/>
          <p:nvPr/>
        </p:nvSpPr>
        <p:spPr>
          <a:xfrm>
            <a:off x="8631539" y="5524965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BC3156C-F2CD-74A5-17B4-BC58B7D0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(i==0 || w == 0)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0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(W[i] &lt;= w)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max ( V[i-1][w] , 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V[i-1][w-W[i]] + P[i])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V[i-1,w]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AF5F48-9EEC-4535-6433-A5DAB225123B}"/>
              </a:ext>
            </a:extLst>
          </p:cNvPr>
          <p:cNvSpPr txBox="1"/>
          <p:nvPr/>
        </p:nvSpPr>
        <p:spPr>
          <a:xfrm>
            <a:off x="3836393" y="3224320"/>
            <a:ext cx="2322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= 0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0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W[i] = ?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 – W[i] = ?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P[i] =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42E55-0ED6-D0DD-287A-FA7193F6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0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5D8028-618E-47DD-9D11-B8A627853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560214"/>
              </p:ext>
            </p:extLst>
          </p:nvPr>
        </p:nvGraphicFramePr>
        <p:xfrm>
          <a:off x="3868738" y="863600"/>
          <a:ext cx="7315200" cy="20598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474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B4DB57-067B-426B-B72D-978BA12D1198}"/>
              </a:ext>
            </a:extLst>
          </p:cNvPr>
          <p:cNvSpPr txBox="1"/>
          <p:nvPr/>
        </p:nvSpPr>
        <p:spPr>
          <a:xfrm>
            <a:off x="4325261" y="4723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12EE-B2D9-4E68-9812-E5F770734964}"/>
              </a:ext>
            </a:extLst>
          </p:cNvPr>
          <p:cNvSpPr txBox="1"/>
          <p:nvPr/>
        </p:nvSpPr>
        <p:spPr>
          <a:xfrm>
            <a:off x="5558124" y="4503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F8F7A-9904-4C79-A7E4-E09A83FFCD01}"/>
              </a:ext>
            </a:extLst>
          </p:cNvPr>
          <p:cNvSpPr txBox="1"/>
          <p:nvPr/>
        </p:nvSpPr>
        <p:spPr>
          <a:xfrm>
            <a:off x="6759736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A3EBC-9C64-48BE-BB67-1664AF5E1FC2}"/>
              </a:ext>
            </a:extLst>
          </p:cNvPr>
          <p:cNvSpPr txBox="1"/>
          <p:nvPr/>
        </p:nvSpPr>
        <p:spPr>
          <a:xfrm>
            <a:off x="79612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45F56-4AA2-4A7E-A07F-B11A83D797FC}"/>
              </a:ext>
            </a:extLst>
          </p:cNvPr>
          <p:cNvSpPr txBox="1"/>
          <p:nvPr/>
        </p:nvSpPr>
        <p:spPr>
          <a:xfrm>
            <a:off x="91988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808E0-94FA-4E4F-BC02-1122908E9CD4}"/>
              </a:ext>
            </a:extLst>
          </p:cNvPr>
          <p:cNvSpPr txBox="1"/>
          <p:nvPr/>
        </p:nvSpPr>
        <p:spPr>
          <a:xfrm>
            <a:off x="3565450" y="862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00CE0-F946-4B47-AF27-926B2662DF3E}"/>
              </a:ext>
            </a:extLst>
          </p:cNvPr>
          <p:cNvSpPr txBox="1"/>
          <p:nvPr/>
        </p:nvSpPr>
        <p:spPr>
          <a:xfrm>
            <a:off x="3558785" y="1232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C0D2E-0A63-4A0A-897A-C73B4EFE003C}"/>
              </a:ext>
            </a:extLst>
          </p:cNvPr>
          <p:cNvSpPr txBox="1"/>
          <p:nvPr/>
        </p:nvSpPr>
        <p:spPr>
          <a:xfrm>
            <a:off x="3552781" y="16183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E7329D-BCDF-466A-8B20-FE20B02F7C3B}"/>
              </a:ext>
            </a:extLst>
          </p:cNvPr>
          <p:cNvSpPr txBox="1"/>
          <p:nvPr/>
        </p:nvSpPr>
        <p:spPr>
          <a:xfrm>
            <a:off x="3558785" y="2018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B0A27-39B1-480B-8628-66DFB68B29E1}"/>
              </a:ext>
            </a:extLst>
          </p:cNvPr>
          <p:cNvSpPr txBox="1"/>
          <p:nvPr/>
        </p:nvSpPr>
        <p:spPr>
          <a:xfrm>
            <a:off x="3537679" y="24193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391E47-D739-49CA-9AD4-B24E628508B1}"/>
              </a:ext>
            </a:extLst>
          </p:cNvPr>
          <p:cNvSpPr txBox="1"/>
          <p:nvPr/>
        </p:nvSpPr>
        <p:spPr>
          <a:xfrm>
            <a:off x="8500702" y="443140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2D0D61-D3CE-4650-8BF5-8416CF7F4132}"/>
              </a:ext>
            </a:extLst>
          </p:cNvPr>
          <p:cNvSpPr txBox="1"/>
          <p:nvPr/>
        </p:nvSpPr>
        <p:spPr>
          <a:xfrm>
            <a:off x="10450865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FBA3022-9FEF-34EC-EC27-B66106196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32468"/>
              </p:ext>
            </p:extLst>
          </p:nvPr>
        </p:nvGraphicFramePr>
        <p:xfrm>
          <a:off x="7366678" y="389050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B34C7308-C9CB-BE82-EB6F-4E83794EB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27471"/>
              </p:ext>
            </p:extLst>
          </p:nvPr>
        </p:nvGraphicFramePr>
        <p:xfrm>
          <a:off x="7366678" y="494768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FAB6343-D883-8785-EA3A-9882703968DA}"/>
              </a:ext>
            </a:extLst>
          </p:cNvPr>
          <p:cNvSpPr txBox="1"/>
          <p:nvPr/>
        </p:nvSpPr>
        <p:spPr>
          <a:xfrm>
            <a:off x="8631539" y="5524965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01E74E-D4E5-8306-9597-5C11A92E006D}"/>
              </a:ext>
            </a:extLst>
          </p:cNvPr>
          <p:cNvSpPr txBox="1"/>
          <p:nvPr/>
        </p:nvSpPr>
        <p:spPr>
          <a:xfrm>
            <a:off x="3836393" y="3224320"/>
            <a:ext cx="2322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= 1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1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W[i] = 2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– W[i] = - 1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P[i] = 3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B41A026-42C0-745C-18FB-1D9CC31A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(i==0 || w == 0)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0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(W[i] &lt;= w)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max ( V[i-1][w] , 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V[i-1][w-W[i]] + P[i])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V[i-1,w]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6C3D30-9C6A-3696-A286-90C8C5D12E97}"/>
              </a:ext>
            </a:extLst>
          </p:cNvPr>
          <p:cNvCxnSpPr>
            <a:cxnSpLocks/>
          </p:cNvCxnSpPr>
          <p:nvPr/>
        </p:nvCxnSpPr>
        <p:spPr>
          <a:xfrm>
            <a:off x="7828384" y="3312367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B02C3C-DDA3-2947-EE0D-FB0CD64E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79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E4B5-F50F-4B63-B00C-43DD73B7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(i==0 || w == 0)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0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(W[i] &lt;= w)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max ( V[i-1][w] , 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V[i-1][w-W[i]] + P[i])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V[i-1,w]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2D4B-6048-4CA6-B9E4-4A36FB105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30" y="492704"/>
            <a:ext cx="7315200" cy="5120640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78BAEB32-DFE5-80FE-7905-62D55DCC2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922729"/>
              </p:ext>
            </p:extLst>
          </p:nvPr>
        </p:nvGraphicFramePr>
        <p:xfrm>
          <a:off x="3868738" y="863600"/>
          <a:ext cx="7315200" cy="20598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474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F3897E4-FA97-F7C0-D521-B172952CA80D}"/>
              </a:ext>
            </a:extLst>
          </p:cNvPr>
          <p:cNvSpPr txBox="1"/>
          <p:nvPr/>
        </p:nvSpPr>
        <p:spPr>
          <a:xfrm>
            <a:off x="4325261" y="4723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121BF0-73F0-2B80-DCC3-9E7269A3ABE6}"/>
              </a:ext>
            </a:extLst>
          </p:cNvPr>
          <p:cNvSpPr txBox="1"/>
          <p:nvPr/>
        </p:nvSpPr>
        <p:spPr>
          <a:xfrm>
            <a:off x="5558124" y="4503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713F52-E278-E102-1C28-D4B77F78DE7A}"/>
              </a:ext>
            </a:extLst>
          </p:cNvPr>
          <p:cNvSpPr txBox="1"/>
          <p:nvPr/>
        </p:nvSpPr>
        <p:spPr>
          <a:xfrm>
            <a:off x="6759736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B4C544-B8B9-EC20-DCEB-0B5E0735230D}"/>
              </a:ext>
            </a:extLst>
          </p:cNvPr>
          <p:cNvSpPr txBox="1"/>
          <p:nvPr/>
        </p:nvSpPr>
        <p:spPr>
          <a:xfrm>
            <a:off x="79612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1F29DF-D068-B297-D903-631BDCA713F0}"/>
              </a:ext>
            </a:extLst>
          </p:cNvPr>
          <p:cNvSpPr txBox="1"/>
          <p:nvPr/>
        </p:nvSpPr>
        <p:spPr>
          <a:xfrm>
            <a:off x="91988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DEC581-D914-8F3D-B2DB-FC6BD53F416F}"/>
              </a:ext>
            </a:extLst>
          </p:cNvPr>
          <p:cNvSpPr txBox="1"/>
          <p:nvPr/>
        </p:nvSpPr>
        <p:spPr>
          <a:xfrm>
            <a:off x="3565450" y="862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84182B-CF8A-7792-0107-3A11D81AED49}"/>
              </a:ext>
            </a:extLst>
          </p:cNvPr>
          <p:cNvSpPr txBox="1"/>
          <p:nvPr/>
        </p:nvSpPr>
        <p:spPr>
          <a:xfrm>
            <a:off x="3558785" y="1232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69D19-0ABD-6C36-8BE3-1E9C40A6A721}"/>
              </a:ext>
            </a:extLst>
          </p:cNvPr>
          <p:cNvSpPr txBox="1"/>
          <p:nvPr/>
        </p:nvSpPr>
        <p:spPr>
          <a:xfrm>
            <a:off x="3552781" y="16183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59D371-E3A8-1E75-4C56-6D9B2FC00BB8}"/>
              </a:ext>
            </a:extLst>
          </p:cNvPr>
          <p:cNvSpPr txBox="1"/>
          <p:nvPr/>
        </p:nvSpPr>
        <p:spPr>
          <a:xfrm>
            <a:off x="3558785" y="2018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1DC2E7-BCB5-E2F7-2893-30A57DD8A2C8}"/>
              </a:ext>
            </a:extLst>
          </p:cNvPr>
          <p:cNvSpPr txBox="1"/>
          <p:nvPr/>
        </p:nvSpPr>
        <p:spPr>
          <a:xfrm>
            <a:off x="3537679" y="24193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709A0C-92D1-CC3D-0890-A4112F78ABA1}"/>
              </a:ext>
            </a:extLst>
          </p:cNvPr>
          <p:cNvSpPr txBox="1"/>
          <p:nvPr/>
        </p:nvSpPr>
        <p:spPr>
          <a:xfrm>
            <a:off x="10450865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4AA06FA9-5591-7C96-2D05-F5292FA5C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22323"/>
              </p:ext>
            </p:extLst>
          </p:nvPr>
        </p:nvGraphicFramePr>
        <p:xfrm>
          <a:off x="7366678" y="389050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48" name="Table 6">
            <a:extLst>
              <a:ext uri="{FF2B5EF4-FFF2-40B4-BE49-F238E27FC236}">
                <a16:creationId xmlns:a16="http://schemas.microsoft.com/office/drawing/2014/main" id="{41A84E03-25C4-FE14-0665-0AD87C4DA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225392"/>
              </p:ext>
            </p:extLst>
          </p:nvPr>
        </p:nvGraphicFramePr>
        <p:xfrm>
          <a:off x="7366678" y="494768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CB522FA4-519F-5B1C-F224-E61236F4C469}"/>
              </a:ext>
            </a:extLst>
          </p:cNvPr>
          <p:cNvSpPr txBox="1"/>
          <p:nvPr/>
        </p:nvSpPr>
        <p:spPr>
          <a:xfrm>
            <a:off x="3836393" y="3224320"/>
            <a:ext cx="2322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= 1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2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W[i] = 2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– W[i] = 0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P[i] =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E7C45-E279-F142-1196-90CB480CEE7E}"/>
              </a:ext>
            </a:extLst>
          </p:cNvPr>
          <p:cNvSpPr txBox="1"/>
          <p:nvPr/>
        </p:nvSpPr>
        <p:spPr>
          <a:xfrm>
            <a:off x="8500702" y="443140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3B471-AD59-2025-4FC6-552749190AFE}"/>
              </a:ext>
            </a:extLst>
          </p:cNvPr>
          <p:cNvSpPr txBox="1"/>
          <p:nvPr/>
        </p:nvSpPr>
        <p:spPr>
          <a:xfrm>
            <a:off x="8631539" y="5524965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F169D7-5F13-8190-50B5-03C0E1DD9263}"/>
              </a:ext>
            </a:extLst>
          </p:cNvPr>
          <p:cNvCxnSpPr>
            <a:cxnSpLocks/>
          </p:cNvCxnSpPr>
          <p:nvPr/>
        </p:nvCxnSpPr>
        <p:spPr>
          <a:xfrm>
            <a:off x="7828384" y="3312367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27DCD-CE4F-9C29-D0D4-65E42AED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9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28DAEFAC-AB51-12EE-8D62-EDAF53D7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(i==0 || w == 0)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0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(W[i] &lt;= w)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max ( V[i-1][w] , 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V[i-1][w-W[i]] + P[i])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V[i-1,w]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88BD545-4623-41C9-60CC-DB49376C1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30" y="492704"/>
            <a:ext cx="7315200" cy="5120640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</a:p>
        </p:txBody>
      </p: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1A8BBF0E-2254-D7DD-F5DD-41F09E5334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658776"/>
              </p:ext>
            </p:extLst>
          </p:nvPr>
        </p:nvGraphicFramePr>
        <p:xfrm>
          <a:off x="3868738" y="863600"/>
          <a:ext cx="7315200" cy="20598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474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CCCCB3D-87E4-7453-D313-6730245CD267}"/>
              </a:ext>
            </a:extLst>
          </p:cNvPr>
          <p:cNvSpPr txBox="1"/>
          <p:nvPr/>
        </p:nvSpPr>
        <p:spPr>
          <a:xfrm>
            <a:off x="4325261" y="4723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3B5D6B-2A9C-B9BB-57D5-B71FF4FDA0E0}"/>
              </a:ext>
            </a:extLst>
          </p:cNvPr>
          <p:cNvSpPr txBox="1"/>
          <p:nvPr/>
        </p:nvSpPr>
        <p:spPr>
          <a:xfrm>
            <a:off x="5558124" y="4503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F1715B-52E1-2A6D-2CDB-3514B0246E33}"/>
              </a:ext>
            </a:extLst>
          </p:cNvPr>
          <p:cNvSpPr txBox="1"/>
          <p:nvPr/>
        </p:nvSpPr>
        <p:spPr>
          <a:xfrm>
            <a:off x="6759736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F38B93-2E2C-A887-EBF5-74F4654BB4E4}"/>
              </a:ext>
            </a:extLst>
          </p:cNvPr>
          <p:cNvSpPr txBox="1"/>
          <p:nvPr/>
        </p:nvSpPr>
        <p:spPr>
          <a:xfrm>
            <a:off x="79612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2DF9C2-9C5B-4F23-1538-F6DF643E76A4}"/>
              </a:ext>
            </a:extLst>
          </p:cNvPr>
          <p:cNvSpPr txBox="1"/>
          <p:nvPr/>
        </p:nvSpPr>
        <p:spPr>
          <a:xfrm>
            <a:off x="91988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082244-9D92-B041-268B-3A998C656919}"/>
              </a:ext>
            </a:extLst>
          </p:cNvPr>
          <p:cNvSpPr txBox="1"/>
          <p:nvPr/>
        </p:nvSpPr>
        <p:spPr>
          <a:xfrm>
            <a:off x="3565450" y="862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ABAA62-F12E-6BDA-4E2A-1450B647289D}"/>
              </a:ext>
            </a:extLst>
          </p:cNvPr>
          <p:cNvSpPr txBox="1"/>
          <p:nvPr/>
        </p:nvSpPr>
        <p:spPr>
          <a:xfrm>
            <a:off x="3558785" y="1232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E3655B-4EBC-CBAF-53CE-AF4BBEA2A514}"/>
              </a:ext>
            </a:extLst>
          </p:cNvPr>
          <p:cNvSpPr txBox="1"/>
          <p:nvPr/>
        </p:nvSpPr>
        <p:spPr>
          <a:xfrm>
            <a:off x="3552781" y="16183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FF1A7B-56A0-2B2F-7B5A-5C5D915D4845}"/>
              </a:ext>
            </a:extLst>
          </p:cNvPr>
          <p:cNvSpPr txBox="1"/>
          <p:nvPr/>
        </p:nvSpPr>
        <p:spPr>
          <a:xfrm>
            <a:off x="3558785" y="2018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F6093A-D14D-8964-C3AA-935B1FB5BAF4}"/>
              </a:ext>
            </a:extLst>
          </p:cNvPr>
          <p:cNvSpPr txBox="1"/>
          <p:nvPr/>
        </p:nvSpPr>
        <p:spPr>
          <a:xfrm>
            <a:off x="3537679" y="24193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063F3B-81A5-1AD0-4DC9-B9E3F9DBBC74}"/>
              </a:ext>
            </a:extLst>
          </p:cNvPr>
          <p:cNvSpPr txBox="1"/>
          <p:nvPr/>
        </p:nvSpPr>
        <p:spPr>
          <a:xfrm>
            <a:off x="10450865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308ACFD4-E563-FE0F-94D8-0CE172EF2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29654"/>
              </p:ext>
            </p:extLst>
          </p:nvPr>
        </p:nvGraphicFramePr>
        <p:xfrm>
          <a:off x="7366678" y="389050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55" name="Table 6">
            <a:extLst>
              <a:ext uri="{FF2B5EF4-FFF2-40B4-BE49-F238E27FC236}">
                <a16:creationId xmlns:a16="http://schemas.microsoft.com/office/drawing/2014/main" id="{FEC1B6C2-010F-D0DE-5BD4-843C11564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83652"/>
              </p:ext>
            </p:extLst>
          </p:nvPr>
        </p:nvGraphicFramePr>
        <p:xfrm>
          <a:off x="7366678" y="494768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D0C803AB-1CC7-0F94-942F-B50AB8CEFC6C}"/>
              </a:ext>
            </a:extLst>
          </p:cNvPr>
          <p:cNvSpPr txBox="1"/>
          <p:nvPr/>
        </p:nvSpPr>
        <p:spPr>
          <a:xfrm>
            <a:off x="3836393" y="3224320"/>
            <a:ext cx="2322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= 1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3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W[i] = 2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– W[i] = 1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P[i] = 3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6CFA6-0E99-251C-0316-0C45F3C36221}"/>
              </a:ext>
            </a:extLst>
          </p:cNvPr>
          <p:cNvSpPr txBox="1"/>
          <p:nvPr/>
        </p:nvSpPr>
        <p:spPr>
          <a:xfrm>
            <a:off x="8500702" y="443140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AF202-3B64-DC5E-9F9D-763E237520E9}"/>
              </a:ext>
            </a:extLst>
          </p:cNvPr>
          <p:cNvSpPr txBox="1"/>
          <p:nvPr/>
        </p:nvSpPr>
        <p:spPr>
          <a:xfrm>
            <a:off x="8631539" y="5524965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9F9FA6-0F01-5651-1EA8-EB9FE5C63A05}"/>
              </a:ext>
            </a:extLst>
          </p:cNvPr>
          <p:cNvCxnSpPr>
            <a:cxnSpLocks/>
          </p:cNvCxnSpPr>
          <p:nvPr/>
        </p:nvCxnSpPr>
        <p:spPr>
          <a:xfrm>
            <a:off x="7828384" y="3312367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9FDAB-AA90-03C8-C9F0-FE5045C3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2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0BA949D-16BB-73ED-DF71-FB8D0229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(i==0 || w == 0)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0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(W[i] &lt;= w)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max ( V[i-1][w] , 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V[i-1][w-W[i]] + P[i])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V[i-1,w]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FE2659-FBFD-52D3-4C14-0BB4E936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30" y="492704"/>
            <a:ext cx="7315200" cy="5120640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29DA1B9-A1AE-6CA3-3956-0E02F2608E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662109"/>
              </p:ext>
            </p:extLst>
          </p:nvPr>
        </p:nvGraphicFramePr>
        <p:xfrm>
          <a:off x="3868738" y="863600"/>
          <a:ext cx="7315200" cy="20598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474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A1018AC-392D-5FC7-1242-75273CB896DE}"/>
              </a:ext>
            </a:extLst>
          </p:cNvPr>
          <p:cNvSpPr txBox="1"/>
          <p:nvPr/>
        </p:nvSpPr>
        <p:spPr>
          <a:xfrm>
            <a:off x="4325261" y="4723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BD21C3-C354-F471-9C1D-B5D410C137A7}"/>
              </a:ext>
            </a:extLst>
          </p:cNvPr>
          <p:cNvSpPr txBox="1"/>
          <p:nvPr/>
        </p:nvSpPr>
        <p:spPr>
          <a:xfrm>
            <a:off x="5558124" y="4503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4A7507-5D8A-BD19-AAF3-61A6630DB429}"/>
              </a:ext>
            </a:extLst>
          </p:cNvPr>
          <p:cNvSpPr txBox="1"/>
          <p:nvPr/>
        </p:nvSpPr>
        <p:spPr>
          <a:xfrm>
            <a:off x="6759736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CE00E6-07BB-A17D-5A98-6CB00C62D50E}"/>
              </a:ext>
            </a:extLst>
          </p:cNvPr>
          <p:cNvSpPr txBox="1"/>
          <p:nvPr/>
        </p:nvSpPr>
        <p:spPr>
          <a:xfrm>
            <a:off x="79612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441DC9-9E7D-1ABC-DE1B-82847B94351C}"/>
              </a:ext>
            </a:extLst>
          </p:cNvPr>
          <p:cNvSpPr txBox="1"/>
          <p:nvPr/>
        </p:nvSpPr>
        <p:spPr>
          <a:xfrm>
            <a:off x="91988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9C848-AD2C-9BAD-62A4-AA4BDAD6F85C}"/>
              </a:ext>
            </a:extLst>
          </p:cNvPr>
          <p:cNvSpPr txBox="1"/>
          <p:nvPr/>
        </p:nvSpPr>
        <p:spPr>
          <a:xfrm>
            <a:off x="3565450" y="862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AA9190-CE1C-64EF-AA7C-104FFB7C147E}"/>
              </a:ext>
            </a:extLst>
          </p:cNvPr>
          <p:cNvSpPr txBox="1"/>
          <p:nvPr/>
        </p:nvSpPr>
        <p:spPr>
          <a:xfrm>
            <a:off x="3558785" y="1232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1643F8-66A6-8319-ABAB-25C0A2193143}"/>
              </a:ext>
            </a:extLst>
          </p:cNvPr>
          <p:cNvSpPr txBox="1"/>
          <p:nvPr/>
        </p:nvSpPr>
        <p:spPr>
          <a:xfrm>
            <a:off x="3552781" y="16183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648AB5-D846-AA42-1823-D8913E2902DA}"/>
              </a:ext>
            </a:extLst>
          </p:cNvPr>
          <p:cNvSpPr txBox="1"/>
          <p:nvPr/>
        </p:nvSpPr>
        <p:spPr>
          <a:xfrm>
            <a:off x="3558785" y="2018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812BF8-91BA-CA94-D18D-0C5B31CAE12E}"/>
              </a:ext>
            </a:extLst>
          </p:cNvPr>
          <p:cNvSpPr txBox="1"/>
          <p:nvPr/>
        </p:nvSpPr>
        <p:spPr>
          <a:xfrm>
            <a:off x="3537679" y="24193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933236-7283-5E48-5388-B46B9392A3FB}"/>
              </a:ext>
            </a:extLst>
          </p:cNvPr>
          <p:cNvSpPr txBox="1"/>
          <p:nvPr/>
        </p:nvSpPr>
        <p:spPr>
          <a:xfrm>
            <a:off x="10450865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BE8797C4-5ECA-4389-0860-E4DAB9439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96063"/>
              </p:ext>
            </p:extLst>
          </p:nvPr>
        </p:nvGraphicFramePr>
        <p:xfrm>
          <a:off x="7366678" y="389050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ADB873F0-35F0-BAF7-9621-F87509C7D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29347"/>
              </p:ext>
            </p:extLst>
          </p:nvPr>
        </p:nvGraphicFramePr>
        <p:xfrm>
          <a:off x="7366678" y="494768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60AB7BF-0E89-7304-4A5B-BD8FA4B23FA3}"/>
              </a:ext>
            </a:extLst>
          </p:cNvPr>
          <p:cNvSpPr txBox="1"/>
          <p:nvPr/>
        </p:nvSpPr>
        <p:spPr>
          <a:xfrm>
            <a:off x="3836393" y="3224320"/>
            <a:ext cx="2322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= 1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4, 5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W[i] = 2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– W[i] = 2, 3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P[i] = 3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E221A4-5D70-76E4-BB88-C4F652638597}"/>
              </a:ext>
            </a:extLst>
          </p:cNvPr>
          <p:cNvSpPr txBox="1"/>
          <p:nvPr/>
        </p:nvSpPr>
        <p:spPr>
          <a:xfrm>
            <a:off x="8500702" y="443140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8B795-AFF6-6540-74F3-FBCEAF1184A5}"/>
              </a:ext>
            </a:extLst>
          </p:cNvPr>
          <p:cNvSpPr txBox="1"/>
          <p:nvPr/>
        </p:nvSpPr>
        <p:spPr>
          <a:xfrm>
            <a:off x="8631539" y="5524965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90E624-3041-078F-2D4D-7FE6DD524A20}"/>
              </a:ext>
            </a:extLst>
          </p:cNvPr>
          <p:cNvCxnSpPr>
            <a:cxnSpLocks/>
          </p:cNvCxnSpPr>
          <p:nvPr/>
        </p:nvCxnSpPr>
        <p:spPr>
          <a:xfrm>
            <a:off x="7828384" y="3312367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F3AE8-D60F-0EB9-B8D3-4787A18D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6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F0EE9F1-C05E-6697-9532-C01A7DC2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(i==0 || w == 0)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0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(W[i] &lt;= w)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max ( V[i-1][w] , 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V[i-1][w-W[i]] + P[i])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V[i-1,w]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498E532-67F0-72E6-8973-888BC953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30" y="492704"/>
            <a:ext cx="7315200" cy="5120640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51A32DA-0CAB-D2E7-4949-D752E89677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445471"/>
              </p:ext>
            </p:extLst>
          </p:nvPr>
        </p:nvGraphicFramePr>
        <p:xfrm>
          <a:off x="3868738" y="863600"/>
          <a:ext cx="7315200" cy="20598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474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72F5A0A-EC21-5AD8-025D-96BB45E3A897}"/>
              </a:ext>
            </a:extLst>
          </p:cNvPr>
          <p:cNvSpPr txBox="1"/>
          <p:nvPr/>
        </p:nvSpPr>
        <p:spPr>
          <a:xfrm>
            <a:off x="4325261" y="4723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D686C-6B52-8137-0121-D58F7797BC57}"/>
              </a:ext>
            </a:extLst>
          </p:cNvPr>
          <p:cNvSpPr txBox="1"/>
          <p:nvPr/>
        </p:nvSpPr>
        <p:spPr>
          <a:xfrm>
            <a:off x="5558124" y="4503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C61760-4141-CE7F-3150-25FDEACAAE5A}"/>
              </a:ext>
            </a:extLst>
          </p:cNvPr>
          <p:cNvSpPr txBox="1"/>
          <p:nvPr/>
        </p:nvSpPr>
        <p:spPr>
          <a:xfrm>
            <a:off x="6759736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C9BF0F-A0AB-7CA5-7BF7-5EEAF3B5BB87}"/>
              </a:ext>
            </a:extLst>
          </p:cNvPr>
          <p:cNvSpPr txBox="1"/>
          <p:nvPr/>
        </p:nvSpPr>
        <p:spPr>
          <a:xfrm>
            <a:off x="79612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F62E63-AE07-AB2F-5166-4F3089ABF635}"/>
              </a:ext>
            </a:extLst>
          </p:cNvPr>
          <p:cNvSpPr txBox="1"/>
          <p:nvPr/>
        </p:nvSpPr>
        <p:spPr>
          <a:xfrm>
            <a:off x="91988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BB5E41-C9CB-C6D3-BF01-E4A5D513A70A}"/>
              </a:ext>
            </a:extLst>
          </p:cNvPr>
          <p:cNvSpPr txBox="1"/>
          <p:nvPr/>
        </p:nvSpPr>
        <p:spPr>
          <a:xfrm>
            <a:off x="3565450" y="862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01565B-28FA-602F-DE4D-E0656F038BEE}"/>
              </a:ext>
            </a:extLst>
          </p:cNvPr>
          <p:cNvSpPr txBox="1"/>
          <p:nvPr/>
        </p:nvSpPr>
        <p:spPr>
          <a:xfrm>
            <a:off x="3558785" y="1232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A655FA-478F-D16C-2AD6-F233374FEB14}"/>
              </a:ext>
            </a:extLst>
          </p:cNvPr>
          <p:cNvSpPr txBox="1"/>
          <p:nvPr/>
        </p:nvSpPr>
        <p:spPr>
          <a:xfrm>
            <a:off x="3552781" y="16183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261DB6-59CB-150A-B9E1-8C1BCDD94763}"/>
              </a:ext>
            </a:extLst>
          </p:cNvPr>
          <p:cNvSpPr txBox="1"/>
          <p:nvPr/>
        </p:nvSpPr>
        <p:spPr>
          <a:xfrm>
            <a:off x="3558785" y="2018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0E3906-D658-16FD-F3FB-ADBAB0A170C3}"/>
              </a:ext>
            </a:extLst>
          </p:cNvPr>
          <p:cNvSpPr txBox="1"/>
          <p:nvPr/>
        </p:nvSpPr>
        <p:spPr>
          <a:xfrm>
            <a:off x="3537679" y="24193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668A1D-1CFE-9C05-7CF7-8282B75537A4}"/>
              </a:ext>
            </a:extLst>
          </p:cNvPr>
          <p:cNvSpPr txBox="1"/>
          <p:nvPr/>
        </p:nvSpPr>
        <p:spPr>
          <a:xfrm>
            <a:off x="10450865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E922C5E8-07C8-BDCC-C79F-1E5FA67DF52C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389050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D2FAA520-F757-7951-7164-031FA9455333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494768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049C824-C7C9-FDE6-6714-D633C7D5F6F9}"/>
              </a:ext>
            </a:extLst>
          </p:cNvPr>
          <p:cNvSpPr txBox="1"/>
          <p:nvPr/>
        </p:nvSpPr>
        <p:spPr>
          <a:xfrm>
            <a:off x="3836393" y="3224320"/>
            <a:ext cx="2322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= 2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1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W[i] = 3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– W[i] = -2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P[i] = 4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6153C-BFA8-C580-6BCF-9BA2E89AEC2B}"/>
              </a:ext>
            </a:extLst>
          </p:cNvPr>
          <p:cNvSpPr txBox="1"/>
          <p:nvPr/>
        </p:nvSpPr>
        <p:spPr>
          <a:xfrm>
            <a:off x="8500702" y="443140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61CD8-DD4B-5224-9D62-8C18837607A0}"/>
              </a:ext>
            </a:extLst>
          </p:cNvPr>
          <p:cNvSpPr txBox="1"/>
          <p:nvPr/>
        </p:nvSpPr>
        <p:spPr>
          <a:xfrm>
            <a:off x="8631539" y="5524965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E722B2-2BE8-6DA2-453E-CBFD34E60AD1}"/>
              </a:ext>
            </a:extLst>
          </p:cNvPr>
          <p:cNvCxnSpPr>
            <a:cxnSpLocks/>
          </p:cNvCxnSpPr>
          <p:nvPr/>
        </p:nvCxnSpPr>
        <p:spPr>
          <a:xfrm>
            <a:off x="8789437" y="3303036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9887-AA0D-01EE-C3EC-BAB63E74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29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4243D97F-A012-6B3F-1162-EE0CE6A4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(i==0 || w == 0)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0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(W[i] &lt;= w)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max ( V[i-1][w] , 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V[i-1][w-W[i]] + P[i])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V[i-1,w]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231D880-B0D4-8A8C-CB28-6CF9858A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30" y="492704"/>
            <a:ext cx="7315200" cy="5120640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</a:p>
        </p:txBody>
      </p:sp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5ED4D8E2-92ED-8738-B5C4-B6AEC24BB7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848515"/>
              </p:ext>
            </p:extLst>
          </p:nvPr>
        </p:nvGraphicFramePr>
        <p:xfrm>
          <a:off x="3868738" y="863600"/>
          <a:ext cx="7315200" cy="20598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474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CCB98740-51A6-95A6-957C-EF1BF19DBE04}"/>
              </a:ext>
            </a:extLst>
          </p:cNvPr>
          <p:cNvSpPr txBox="1"/>
          <p:nvPr/>
        </p:nvSpPr>
        <p:spPr>
          <a:xfrm>
            <a:off x="4325261" y="4723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EB3F84-D9E8-C1B5-E124-7F17974DB379}"/>
              </a:ext>
            </a:extLst>
          </p:cNvPr>
          <p:cNvSpPr txBox="1"/>
          <p:nvPr/>
        </p:nvSpPr>
        <p:spPr>
          <a:xfrm>
            <a:off x="5558124" y="4503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2B614F-DA4C-74FE-C57A-185761C13B0F}"/>
              </a:ext>
            </a:extLst>
          </p:cNvPr>
          <p:cNvSpPr txBox="1"/>
          <p:nvPr/>
        </p:nvSpPr>
        <p:spPr>
          <a:xfrm>
            <a:off x="6759736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0B99F2-EC9A-2182-B8E3-C3BD72B1715D}"/>
              </a:ext>
            </a:extLst>
          </p:cNvPr>
          <p:cNvSpPr txBox="1"/>
          <p:nvPr/>
        </p:nvSpPr>
        <p:spPr>
          <a:xfrm>
            <a:off x="79612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3D0773-3FB4-B5E6-14D5-7532CB1C0D98}"/>
              </a:ext>
            </a:extLst>
          </p:cNvPr>
          <p:cNvSpPr txBox="1"/>
          <p:nvPr/>
        </p:nvSpPr>
        <p:spPr>
          <a:xfrm>
            <a:off x="91988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D48827-8270-530F-AF06-8C091A7DDED9}"/>
              </a:ext>
            </a:extLst>
          </p:cNvPr>
          <p:cNvSpPr txBox="1"/>
          <p:nvPr/>
        </p:nvSpPr>
        <p:spPr>
          <a:xfrm>
            <a:off x="3565450" y="862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6278B3-FA6B-C8FF-C526-AE91C1A3525D}"/>
              </a:ext>
            </a:extLst>
          </p:cNvPr>
          <p:cNvSpPr txBox="1"/>
          <p:nvPr/>
        </p:nvSpPr>
        <p:spPr>
          <a:xfrm>
            <a:off x="3558785" y="1232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1010B-C67A-0D8D-65D7-B883BFE70EE6}"/>
              </a:ext>
            </a:extLst>
          </p:cNvPr>
          <p:cNvSpPr txBox="1"/>
          <p:nvPr/>
        </p:nvSpPr>
        <p:spPr>
          <a:xfrm>
            <a:off x="3552781" y="16183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AB991D-2FE6-779B-C7FC-2284BA2D944D}"/>
              </a:ext>
            </a:extLst>
          </p:cNvPr>
          <p:cNvSpPr txBox="1"/>
          <p:nvPr/>
        </p:nvSpPr>
        <p:spPr>
          <a:xfrm>
            <a:off x="3558785" y="2018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65B01A-5AB3-2EE4-5BFA-D099CB7D6723}"/>
              </a:ext>
            </a:extLst>
          </p:cNvPr>
          <p:cNvSpPr txBox="1"/>
          <p:nvPr/>
        </p:nvSpPr>
        <p:spPr>
          <a:xfrm>
            <a:off x="3537679" y="24193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ACC2F5-249D-0343-C56B-86F5AE0236D3}"/>
              </a:ext>
            </a:extLst>
          </p:cNvPr>
          <p:cNvSpPr txBox="1"/>
          <p:nvPr/>
        </p:nvSpPr>
        <p:spPr>
          <a:xfrm>
            <a:off x="10450865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4E487615-61B1-9E94-BFC8-C4C729D56C20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389050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56" name="Table 6">
            <a:extLst>
              <a:ext uri="{FF2B5EF4-FFF2-40B4-BE49-F238E27FC236}">
                <a16:creationId xmlns:a16="http://schemas.microsoft.com/office/drawing/2014/main" id="{0CE72908-E272-B961-347C-7BCF22E33CF7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494768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E8A4724-3B50-D2F7-1BBF-6B563BE50189}"/>
              </a:ext>
            </a:extLst>
          </p:cNvPr>
          <p:cNvSpPr txBox="1"/>
          <p:nvPr/>
        </p:nvSpPr>
        <p:spPr>
          <a:xfrm>
            <a:off x="3836393" y="3224320"/>
            <a:ext cx="2322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= 2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2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W[i] = 3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– W[i] = -1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P[i] = 4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FD061-0D1C-F84B-BF3A-94177A6F08AC}"/>
              </a:ext>
            </a:extLst>
          </p:cNvPr>
          <p:cNvSpPr txBox="1"/>
          <p:nvPr/>
        </p:nvSpPr>
        <p:spPr>
          <a:xfrm>
            <a:off x="8500702" y="443140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8CACB-D688-367F-8EFE-EDFD43AE1FC1}"/>
              </a:ext>
            </a:extLst>
          </p:cNvPr>
          <p:cNvSpPr txBox="1"/>
          <p:nvPr/>
        </p:nvSpPr>
        <p:spPr>
          <a:xfrm>
            <a:off x="8631539" y="5524965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718CAB-0FD8-5165-D150-E918231EDA91}"/>
              </a:ext>
            </a:extLst>
          </p:cNvPr>
          <p:cNvCxnSpPr>
            <a:cxnSpLocks/>
          </p:cNvCxnSpPr>
          <p:nvPr/>
        </p:nvCxnSpPr>
        <p:spPr>
          <a:xfrm>
            <a:off x="8789437" y="3303036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C06AA-3397-FDD5-0F38-26D5F303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42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03EAC8F9-B5F5-4D48-EDFC-0AC9237B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(i==0 || w == 0)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0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(W[i] &lt;= w)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max ( V[i-1][w] , 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V[i-1][w-W[i]] + P[i])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V[i-1,w]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A3E025-DE82-4DDC-2DD5-F468F2E3E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30" y="492704"/>
            <a:ext cx="7315200" cy="5120640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</a:p>
        </p:txBody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89D449C8-7A9E-9B7E-4FFD-DB3223EA66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95219"/>
              </p:ext>
            </p:extLst>
          </p:nvPr>
        </p:nvGraphicFramePr>
        <p:xfrm>
          <a:off x="3868738" y="863600"/>
          <a:ext cx="7315200" cy="20598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474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288745E-ECFE-AE75-4DBB-227E53C9337B}"/>
              </a:ext>
            </a:extLst>
          </p:cNvPr>
          <p:cNvSpPr txBox="1"/>
          <p:nvPr/>
        </p:nvSpPr>
        <p:spPr>
          <a:xfrm>
            <a:off x="4325261" y="4723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DE38E3-93E0-3D09-2BF9-D47387A4B7AA}"/>
              </a:ext>
            </a:extLst>
          </p:cNvPr>
          <p:cNvSpPr txBox="1"/>
          <p:nvPr/>
        </p:nvSpPr>
        <p:spPr>
          <a:xfrm>
            <a:off x="5558124" y="4503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74DE9D-5285-F764-A980-4F17A3C6213A}"/>
              </a:ext>
            </a:extLst>
          </p:cNvPr>
          <p:cNvSpPr txBox="1"/>
          <p:nvPr/>
        </p:nvSpPr>
        <p:spPr>
          <a:xfrm>
            <a:off x="6759736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476A1-12B8-E1B7-FAD2-639B1A9C0F32}"/>
              </a:ext>
            </a:extLst>
          </p:cNvPr>
          <p:cNvSpPr txBox="1"/>
          <p:nvPr/>
        </p:nvSpPr>
        <p:spPr>
          <a:xfrm>
            <a:off x="79612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3A7D3-3965-AA0A-1F24-5AE026F71059}"/>
              </a:ext>
            </a:extLst>
          </p:cNvPr>
          <p:cNvSpPr txBox="1"/>
          <p:nvPr/>
        </p:nvSpPr>
        <p:spPr>
          <a:xfrm>
            <a:off x="91988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49B700-133B-4DF2-EA7F-E68951B02751}"/>
              </a:ext>
            </a:extLst>
          </p:cNvPr>
          <p:cNvSpPr txBox="1"/>
          <p:nvPr/>
        </p:nvSpPr>
        <p:spPr>
          <a:xfrm>
            <a:off x="3565450" y="862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687835-D30A-B153-1E5B-051A8204993F}"/>
              </a:ext>
            </a:extLst>
          </p:cNvPr>
          <p:cNvSpPr txBox="1"/>
          <p:nvPr/>
        </p:nvSpPr>
        <p:spPr>
          <a:xfrm>
            <a:off x="3558785" y="1232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C57619-6B82-5D23-0C74-F1D947DC7623}"/>
              </a:ext>
            </a:extLst>
          </p:cNvPr>
          <p:cNvSpPr txBox="1"/>
          <p:nvPr/>
        </p:nvSpPr>
        <p:spPr>
          <a:xfrm>
            <a:off x="3552781" y="16183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94624A-17D9-0AFA-53D6-E5AD976F9F9B}"/>
              </a:ext>
            </a:extLst>
          </p:cNvPr>
          <p:cNvSpPr txBox="1"/>
          <p:nvPr/>
        </p:nvSpPr>
        <p:spPr>
          <a:xfrm>
            <a:off x="3558785" y="2018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6FBE5B-68F8-467D-F73F-1BAA1D64778E}"/>
              </a:ext>
            </a:extLst>
          </p:cNvPr>
          <p:cNvSpPr txBox="1"/>
          <p:nvPr/>
        </p:nvSpPr>
        <p:spPr>
          <a:xfrm>
            <a:off x="3537679" y="24193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2FE939-8434-7EE3-456F-C09F5F221FB8}"/>
              </a:ext>
            </a:extLst>
          </p:cNvPr>
          <p:cNvSpPr txBox="1"/>
          <p:nvPr/>
        </p:nvSpPr>
        <p:spPr>
          <a:xfrm>
            <a:off x="10450865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B2BEEDFA-7788-29DF-BA93-0AF8A8335539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389050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37" name="Table 6">
            <a:extLst>
              <a:ext uri="{FF2B5EF4-FFF2-40B4-BE49-F238E27FC236}">
                <a16:creationId xmlns:a16="http://schemas.microsoft.com/office/drawing/2014/main" id="{49C3A0DD-AB80-C716-98DF-8C393C1E502F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494768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9404F91-E774-0D93-74B8-7411397E97E1}"/>
              </a:ext>
            </a:extLst>
          </p:cNvPr>
          <p:cNvSpPr txBox="1"/>
          <p:nvPr/>
        </p:nvSpPr>
        <p:spPr>
          <a:xfrm>
            <a:off x="3836393" y="3224320"/>
            <a:ext cx="2322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= 2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3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W[i] = 3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– W[i] = 0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P[i] = 4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DC91E-A63A-B8B7-73B9-9F8019B9F4A1}"/>
              </a:ext>
            </a:extLst>
          </p:cNvPr>
          <p:cNvSpPr txBox="1"/>
          <p:nvPr/>
        </p:nvSpPr>
        <p:spPr>
          <a:xfrm>
            <a:off x="8500702" y="443140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19C77-2900-F434-1ED7-421150AC8E6E}"/>
              </a:ext>
            </a:extLst>
          </p:cNvPr>
          <p:cNvSpPr txBox="1"/>
          <p:nvPr/>
        </p:nvSpPr>
        <p:spPr>
          <a:xfrm>
            <a:off x="8631539" y="5524965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2E33DA-8015-DC57-07A3-B73F18C97D5F}"/>
              </a:ext>
            </a:extLst>
          </p:cNvPr>
          <p:cNvCxnSpPr>
            <a:cxnSpLocks/>
          </p:cNvCxnSpPr>
          <p:nvPr/>
        </p:nvCxnSpPr>
        <p:spPr>
          <a:xfrm>
            <a:off x="8789437" y="3303036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159AD-4F55-D2FB-24A2-05851264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04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64432AC-A199-75E0-BB58-DB0C64E9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(i==0 || w == 0)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0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(W[i] &lt;= w)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max ( V[i-1][w] , 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V[i-1][w-W[i]] + P[i])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V[i-1,w]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92E2708-C96E-4375-2B9A-C9552D00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30" y="492704"/>
            <a:ext cx="7315200" cy="5120640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CA580EFC-CBE1-A6D9-DCF2-B56A9E78DD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037315"/>
              </p:ext>
            </p:extLst>
          </p:nvPr>
        </p:nvGraphicFramePr>
        <p:xfrm>
          <a:off x="3868738" y="863600"/>
          <a:ext cx="7315200" cy="20598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474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B0E55DA-2CDB-55CB-7EFD-7E6B765E3844}"/>
              </a:ext>
            </a:extLst>
          </p:cNvPr>
          <p:cNvSpPr txBox="1"/>
          <p:nvPr/>
        </p:nvSpPr>
        <p:spPr>
          <a:xfrm>
            <a:off x="4325261" y="4723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6EB262-2D8C-073E-7419-00679F9735A1}"/>
              </a:ext>
            </a:extLst>
          </p:cNvPr>
          <p:cNvSpPr txBox="1"/>
          <p:nvPr/>
        </p:nvSpPr>
        <p:spPr>
          <a:xfrm>
            <a:off x="5558124" y="4503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2C7F10-B9A4-D723-B65A-3D4C92D85EA0}"/>
              </a:ext>
            </a:extLst>
          </p:cNvPr>
          <p:cNvSpPr txBox="1"/>
          <p:nvPr/>
        </p:nvSpPr>
        <p:spPr>
          <a:xfrm>
            <a:off x="6759736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04B779-4D55-AD29-E79E-348428D1FBC5}"/>
              </a:ext>
            </a:extLst>
          </p:cNvPr>
          <p:cNvSpPr txBox="1"/>
          <p:nvPr/>
        </p:nvSpPr>
        <p:spPr>
          <a:xfrm>
            <a:off x="79612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24BA8E-99D4-9360-B04B-CB14AE8B7707}"/>
              </a:ext>
            </a:extLst>
          </p:cNvPr>
          <p:cNvSpPr txBox="1"/>
          <p:nvPr/>
        </p:nvSpPr>
        <p:spPr>
          <a:xfrm>
            <a:off x="91988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FEABD9-6126-6F38-FC24-0996A866D35B}"/>
              </a:ext>
            </a:extLst>
          </p:cNvPr>
          <p:cNvSpPr txBox="1"/>
          <p:nvPr/>
        </p:nvSpPr>
        <p:spPr>
          <a:xfrm>
            <a:off x="3565450" y="862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7D2A0A-294A-C97D-BFBF-C55C9003470C}"/>
              </a:ext>
            </a:extLst>
          </p:cNvPr>
          <p:cNvSpPr txBox="1"/>
          <p:nvPr/>
        </p:nvSpPr>
        <p:spPr>
          <a:xfrm>
            <a:off x="3558785" y="1232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F0516D-4AAE-B8FD-3DE3-1FDB8E1D0438}"/>
              </a:ext>
            </a:extLst>
          </p:cNvPr>
          <p:cNvSpPr txBox="1"/>
          <p:nvPr/>
        </p:nvSpPr>
        <p:spPr>
          <a:xfrm>
            <a:off x="3552781" y="16183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79638F-9104-7764-4D98-D381DE39390D}"/>
              </a:ext>
            </a:extLst>
          </p:cNvPr>
          <p:cNvSpPr txBox="1"/>
          <p:nvPr/>
        </p:nvSpPr>
        <p:spPr>
          <a:xfrm>
            <a:off x="3558785" y="2018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8381E3-A296-C146-712F-DD63FCB509A1}"/>
              </a:ext>
            </a:extLst>
          </p:cNvPr>
          <p:cNvSpPr txBox="1"/>
          <p:nvPr/>
        </p:nvSpPr>
        <p:spPr>
          <a:xfrm>
            <a:off x="3537679" y="24193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CD9D6A-0366-ACDB-C4AE-2CCC4C67471F}"/>
              </a:ext>
            </a:extLst>
          </p:cNvPr>
          <p:cNvSpPr txBox="1"/>
          <p:nvPr/>
        </p:nvSpPr>
        <p:spPr>
          <a:xfrm>
            <a:off x="10450865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A80F8C1D-DDEE-222E-6645-F11C5E6C1A55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389050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BCC41613-EEFA-DE61-CFC7-56C1D176377A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494768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60B8104-1AC0-3B37-EC16-DB756AA4993A}"/>
              </a:ext>
            </a:extLst>
          </p:cNvPr>
          <p:cNvSpPr txBox="1"/>
          <p:nvPr/>
        </p:nvSpPr>
        <p:spPr>
          <a:xfrm>
            <a:off x="3836393" y="3224320"/>
            <a:ext cx="2322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= 2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4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W[i] = 3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– W[i] = 1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P[i] = 4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2EE7-8D7E-C157-A1BD-6AE7BB5402F8}"/>
              </a:ext>
            </a:extLst>
          </p:cNvPr>
          <p:cNvSpPr txBox="1"/>
          <p:nvPr/>
        </p:nvSpPr>
        <p:spPr>
          <a:xfrm>
            <a:off x="8500702" y="443140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5DF29-7062-B5B4-1FD7-6D44461EDD15}"/>
              </a:ext>
            </a:extLst>
          </p:cNvPr>
          <p:cNvSpPr txBox="1"/>
          <p:nvPr/>
        </p:nvSpPr>
        <p:spPr>
          <a:xfrm>
            <a:off x="8631539" y="5524965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B91F3E-6224-5D04-99B6-D7456AA58A49}"/>
              </a:ext>
            </a:extLst>
          </p:cNvPr>
          <p:cNvCxnSpPr>
            <a:cxnSpLocks/>
          </p:cNvCxnSpPr>
          <p:nvPr/>
        </p:nvCxnSpPr>
        <p:spPr>
          <a:xfrm>
            <a:off x="8789437" y="3303036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E5199-DBDA-37F3-5C29-71FFF3DD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1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EF6BFFA8-5F78-D219-AF32-B3D90D10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6449"/>
            <a:ext cx="3442996" cy="535530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KnapSack Problem Types &amp; Solution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5A61F-3041-06FD-B930-005F459E4916}"/>
              </a:ext>
            </a:extLst>
          </p:cNvPr>
          <p:cNvSpPr txBox="1"/>
          <p:nvPr/>
        </p:nvSpPr>
        <p:spPr>
          <a:xfrm>
            <a:off x="4072131" y="2069885"/>
            <a:ext cx="705128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2 Types of KnapSack Problem:</a:t>
            </a:r>
          </a:p>
          <a:p>
            <a:pPr marL="342900" indent="-342900" algn="ctr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Fractional KnapSack Problem</a:t>
            </a:r>
          </a:p>
          <a:p>
            <a:pPr marL="342900" indent="-342900" algn="ctr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0/1 KnapSack Problem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Fractional KnapSack Problem uses The Greedy Method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Whereas, The 0/1 KnapSack Problem is solved by utilizing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E6F453-A01C-E6AA-0571-F50B24BE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1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2EDD67FD-2CF1-89DE-05D6-676AA8DC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(i==0 || w == 0)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0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(W[i] &lt;= w)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max ( V[i-1][w] , 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V[i-1][w-W[i]] + P[i])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V[i-1,w]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F4DC47-3E3B-FF94-9092-8D0404ED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30" y="492704"/>
            <a:ext cx="7315200" cy="5120640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22144118-F4B1-2363-0588-0FA0D70C9F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299112"/>
              </p:ext>
            </p:extLst>
          </p:nvPr>
        </p:nvGraphicFramePr>
        <p:xfrm>
          <a:off x="3868738" y="863600"/>
          <a:ext cx="7315200" cy="20598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474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4714A3C-AE7F-290F-CEED-67B447247452}"/>
              </a:ext>
            </a:extLst>
          </p:cNvPr>
          <p:cNvSpPr txBox="1"/>
          <p:nvPr/>
        </p:nvSpPr>
        <p:spPr>
          <a:xfrm>
            <a:off x="4325261" y="4723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D9D194-5846-F517-BAD3-43A5D811EB00}"/>
              </a:ext>
            </a:extLst>
          </p:cNvPr>
          <p:cNvSpPr txBox="1"/>
          <p:nvPr/>
        </p:nvSpPr>
        <p:spPr>
          <a:xfrm>
            <a:off x="5558124" y="4503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11C69E-1243-22C0-79DB-E70FDF0AD1DE}"/>
              </a:ext>
            </a:extLst>
          </p:cNvPr>
          <p:cNvSpPr txBox="1"/>
          <p:nvPr/>
        </p:nvSpPr>
        <p:spPr>
          <a:xfrm>
            <a:off x="6759736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C6AA11-EFF8-54D4-7504-8C877C322166}"/>
              </a:ext>
            </a:extLst>
          </p:cNvPr>
          <p:cNvSpPr txBox="1"/>
          <p:nvPr/>
        </p:nvSpPr>
        <p:spPr>
          <a:xfrm>
            <a:off x="79612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7AF409-D1E8-B1AB-47F6-E0B73C8FC1B6}"/>
              </a:ext>
            </a:extLst>
          </p:cNvPr>
          <p:cNvSpPr txBox="1"/>
          <p:nvPr/>
        </p:nvSpPr>
        <p:spPr>
          <a:xfrm>
            <a:off x="91988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887823-5AA8-634F-537B-978BE4A2485E}"/>
              </a:ext>
            </a:extLst>
          </p:cNvPr>
          <p:cNvSpPr txBox="1"/>
          <p:nvPr/>
        </p:nvSpPr>
        <p:spPr>
          <a:xfrm>
            <a:off x="3565450" y="862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2E6C15-7426-025B-F759-8C7814AD788A}"/>
              </a:ext>
            </a:extLst>
          </p:cNvPr>
          <p:cNvSpPr txBox="1"/>
          <p:nvPr/>
        </p:nvSpPr>
        <p:spPr>
          <a:xfrm>
            <a:off x="3558785" y="1232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273C28-E408-5A5D-74EC-028E158B7E78}"/>
              </a:ext>
            </a:extLst>
          </p:cNvPr>
          <p:cNvSpPr txBox="1"/>
          <p:nvPr/>
        </p:nvSpPr>
        <p:spPr>
          <a:xfrm>
            <a:off x="3552781" y="16183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C2A0B9-5828-9BF0-B1D4-CF89D3E96B4F}"/>
              </a:ext>
            </a:extLst>
          </p:cNvPr>
          <p:cNvSpPr txBox="1"/>
          <p:nvPr/>
        </p:nvSpPr>
        <p:spPr>
          <a:xfrm>
            <a:off x="3558785" y="2018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BC304C-16D3-CA9A-70F3-D44C92CB7D2F}"/>
              </a:ext>
            </a:extLst>
          </p:cNvPr>
          <p:cNvSpPr txBox="1"/>
          <p:nvPr/>
        </p:nvSpPr>
        <p:spPr>
          <a:xfrm>
            <a:off x="3537679" y="24193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98C3CD-9CFA-2D9A-1D04-9B23600B511D}"/>
              </a:ext>
            </a:extLst>
          </p:cNvPr>
          <p:cNvSpPr txBox="1"/>
          <p:nvPr/>
        </p:nvSpPr>
        <p:spPr>
          <a:xfrm>
            <a:off x="10450865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9A494830-88C9-67DB-2710-728EA544A27B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389050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B705FD0A-3D39-0461-D840-498454383959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494768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CD310E3-6021-D2FD-A34D-490215CAE99D}"/>
              </a:ext>
            </a:extLst>
          </p:cNvPr>
          <p:cNvSpPr txBox="1"/>
          <p:nvPr/>
        </p:nvSpPr>
        <p:spPr>
          <a:xfrm>
            <a:off x="3836393" y="3224320"/>
            <a:ext cx="2322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= 2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5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W[i] = 3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– W[i] = 2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P[i] = 4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B74BF-8DC2-4401-C620-8A085EA181A3}"/>
              </a:ext>
            </a:extLst>
          </p:cNvPr>
          <p:cNvSpPr txBox="1"/>
          <p:nvPr/>
        </p:nvSpPr>
        <p:spPr>
          <a:xfrm>
            <a:off x="8500702" y="443140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F0605-10CD-F818-1114-0969BD82B219}"/>
              </a:ext>
            </a:extLst>
          </p:cNvPr>
          <p:cNvSpPr txBox="1"/>
          <p:nvPr/>
        </p:nvSpPr>
        <p:spPr>
          <a:xfrm>
            <a:off x="8631539" y="5524965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1B262F-1669-9945-E2B2-51FFC29ABABD}"/>
              </a:ext>
            </a:extLst>
          </p:cNvPr>
          <p:cNvCxnSpPr>
            <a:cxnSpLocks/>
          </p:cNvCxnSpPr>
          <p:nvPr/>
        </p:nvCxnSpPr>
        <p:spPr>
          <a:xfrm>
            <a:off x="8789437" y="3303036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D339A-B5F6-3191-050A-5922E26D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79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2CCA4D6C-3443-2A8C-3C6A-C16388AB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(i==0 || w == 0)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0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(W[i] &lt;= w)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max ( V[i-1][w] , 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V[i-1][w-W[i]] + P[i])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V[i-1,w]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C9E263F-A7A3-543B-DCF9-680AEBE2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30" y="492704"/>
            <a:ext cx="7315200" cy="5120640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849E9AF2-D543-F239-D777-ED06A54BD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626666"/>
              </p:ext>
            </p:extLst>
          </p:nvPr>
        </p:nvGraphicFramePr>
        <p:xfrm>
          <a:off x="3868738" y="863600"/>
          <a:ext cx="7315200" cy="20598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474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EB7F393-02B6-25BE-B5BF-D04551584F54}"/>
              </a:ext>
            </a:extLst>
          </p:cNvPr>
          <p:cNvSpPr txBox="1"/>
          <p:nvPr/>
        </p:nvSpPr>
        <p:spPr>
          <a:xfrm>
            <a:off x="4325261" y="4723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49E1FD-C960-3E97-E198-C839E0D15427}"/>
              </a:ext>
            </a:extLst>
          </p:cNvPr>
          <p:cNvSpPr txBox="1"/>
          <p:nvPr/>
        </p:nvSpPr>
        <p:spPr>
          <a:xfrm>
            <a:off x="5558124" y="4503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082E0E-2DCB-7C0B-8637-09D9A3B4612E}"/>
              </a:ext>
            </a:extLst>
          </p:cNvPr>
          <p:cNvSpPr txBox="1"/>
          <p:nvPr/>
        </p:nvSpPr>
        <p:spPr>
          <a:xfrm>
            <a:off x="6759736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3BBE54-E23F-E6DE-F84A-01A80056AAD3}"/>
              </a:ext>
            </a:extLst>
          </p:cNvPr>
          <p:cNvSpPr txBox="1"/>
          <p:nvPr/>
        </p:nvSpPr>
        <p:spPr>
          <a:xfrm>
            <a:off x="79612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597C8-6CBD-42CB-A3D8-8871C9B601C8}"/>
              </a:ext>
            </a:extLst>
          </p:cNvPr>
          <p:cNvSpPr txBox="1"/>
          <p:nvPr/>
        </p:nvSpPr>
        <p:spPr>
          <a:xfrm>
            <a:off x="91988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AAE7DF-A566-FCCF-FD24-18C55DC224B1}"/>
              </a:ext>
            </a:extLst>
          </p:cNvPr>
          <p:cNvSpPr txBox="1"/>
          <p:nvPr/>
        </p:nvSpPr>
        <p:spPr>
          <a:xfrm>
            <a:off x="3565450" y="862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30D32B-B686-0913-DD00-C9451E5F34D3}"/>
              </a:ext>
            </a:extLst>
          </p:cNvPr>
          <p:cNvSpPr txBox="1"/>
          <p:nvPr/>
        </p:nvSpPr>
        <p:spPr>
          <a:xfrm>
            <a:off x="3558785" y="1232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79E57F-89D3-7EFC-2A89-A31B9397CC20}"/>
              </a:ext>
            </a:extLst>
          </p:cNvPr>
          <p:cNvSpPr txBox="1"/>
          <p:nvPr/>
        </p:nvSpPr>
        <p:spPr>
          <a:xfrm>
            <a:off x="3552781" y="16183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22C144-A1A6-52BE-9694-FAB78A59956C}"/>
              </a:ext>
            </a:extLst>
          </p:cNvPr>
          <p:cNvSpPr txBox="1"/>
          <p:nvPr/>
        </p:nvSpPr>
        <p:spPr>
          <a:xfrm>
            <a:off x="3558785" y="2018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E50C50-4FA8-EEE6-4BB7-6A16FD8233F2}"/>
              </a:ext>
            </a:extLst>
          </p:cNvPr>
          <p:cNvSpPr txBox="1"/>
          <p:nvPr/>
        </p:nvSpPr>
        <p:spPr>
          <a:xfrm>
            <a:off x="3537679" y="24193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147D95-A433-000F-E376-A29E527F7BB1}"/>
              </a:ext>
            </a:extLst>
          </p:cNvPr>
          <p:cNvSpPr txBox="1"/>
          <p:nvPr/>
        </p:nvSpPr>
        <p:spPr>
          <a:xfrm>
            <a:off x="10450865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4ED21F8F-C848-EE6C-091B-9C494F7FCC70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389050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938BB715-F175-2AA9-86E0-50581AC895FF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494768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DD3065D-B5ED-2B1E-8C79-1B7E8D1DDB3B}"/>
              </a:ext>
            </a:extLst>
          </p:cNvPr>
          <p:cNvSpPr txBox="1"/>
          <p:nvPr/>
        </p:nvSpPr>
        <p:spPr>
          <a:xfrm>
            <a:off x="3836393" y="3224320"/>
            <a:ext cx="2322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= 3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1, 2, 3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W[i] = 4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– W[i] = -3, -2, -1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P[i] = 5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8C526-877E-8198-2A99-E755B722B6BD}"/>
              </a:ext>
            </a:extLst>
          </p:cNvPr>
          <p:cNvSpPr txBox="1"/>
          <p:nvPr/>
        </p:nvSpPr>
        <p:spPr>
          <a:xfrm>
            <a:off x="8500702" y="443140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BDAA8-45A2-6D15-8C9E-27E1A9808804}"/>
              </a:ext>
            </a:extLst>
          </p:cNvPr>
          <p:cNvSpPr txBox="1"/>
          <p:nvPr/>
        </p:nvSpPr>
        <p:spPr>
          <a:xfrm>
            <a:off x="8631539" y="5524965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C40216-0D14-A6A1-7E48-D685A7E00973}"/>
              </a:ext>
            </a:extLst>
          </p:cNvPr>
          <p:cNvCxnSpPr>
            <a:cxnSpLocks/>
          </p:cNvCxnSpPr>
          <p:nvPr/>
        </p:nvCxnSpPr>
        <p:spPr>
          <a:xfrm>
            <a:off x="9722498" y="3270379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D4A00-A9E7-6EAE-BB08-25441C94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43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947AF50-75C8-75FA-6A40-906266D8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(i==0 || w == 0)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0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(W[i] &lt;= w)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max ( V[i-1][w] , 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V[i-1][w-W[i]] + P[i])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V[i-1,w]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43EEA28-22B8-B1A1-78BE-B2079E38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30" y="492704"/>
            <a:ext cx="7315200" cy="5120640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731148E8-042F-2F14-D6E8-AFB1032E6B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202810"/>
              </p:ext>
            </p:extLst>
          </p:nvPr>
        </p:nvGraphicFramePr>
        <p:xfrm>
          <a:off x="3868738" y="863600"/>
          <a:ext cx="7315200" cy="20598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474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27C6DBB-55FC-B9A9-A739-33D451C9DA81}"/>
              </a:ext>
            </a:extLst>
          </p:cNvPr>
          <p:cNvSpPr txBox="1"/>
          <p:nvPr/>
        </p:nvSpPr>
        <p:spPr>
          <a:xfrm>
            <a:off x="4325261" y="4723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3D4AC2-36A4-E33A-3305-FCF1668CB0D0}"/>
              </a:ext>
            </a:extLst>
          </p:cNvPr>
          <p:cNvSpPr txBox="1"/>
          <p:nvPr/>
        </p:nvSpPr>
        <p:spPr>
          <a:xfrm>
            <a:off x="5558124" y="4503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18A724-A23E-78CD-57E3-351DE0FA70DB}"/>
              </a:ext>
            </a:extLst>
          </p:cNvPr>
          <p:cNvSpPr txBox="1"/>
          <p:nvPr/>
        </p:nvSpPr>
        <p:spPr>
          <a:xfrm>
            <a:off x="6759736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9A2E3-0A09-D5CC-64A8-B4F0BC2E52CE}"/>
              </a:ext>
            </a:extLst>
          </p:cNvPr>
          <p:cNvSpPr txBox="1"/>
          <p:nvPr/>
        </p:nvSpPr>
        <p:spPr>
          <a:xfrm>
            <a:off x="79612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24C45E-32A4-A880-7244-4298435B097A}"/>
              </a:ext>
            </a:extLst>
          </p:cNvPr>
          <p:cNvSpPr txBox="1"/>
          <p:nvPr/>
        </p:nvSpPr>
        <p:spPr>
          <a:xfrm>
            <a:off x="91988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4AA452-1051-8E41-1384-67ED7781DFF3}"/>
              </a:ext>
            </a:extLst>
          </p:cNvPr>
          <p:cNvSpPr txBox="1"/>
          <p:nvPr/>
        </p:nvSpPr>
        <p:spPr>
          <a:xfrm>
            <a:off x="3565450" y="862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BB94BE-E613-63FD-DEEE-5216CD3234CB}"/>
              </a:ext>
            </a:extLst>
          </p:cNvPr>
          <p:cNvSpPr txBox="1"/>
          <p:nvPr/>
        </p:nvSpPr>
        <p:spPr>
          <a:xfrm>
            <a:off x="3558785" y="1232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B109A-73C0-3030-EB6A-9E43B7A76867}"/>
              </a:ext>
            </a:extLst>
          </p:cNvPr>
          <p:cNvSpPr txBox="1"/>
          <p:nvPr/>
        </p:nvSpPr>
        <p:spPr>
          <a:xfrm>
            <a:off x="3552781" y="16183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10097-14D2-D0D9-34C8-4E102FFBE01D}"/>
              </a:ext>
            </a:extLst>
          </p:cNvPr>
          <p:cNvSpPr txBox="1"/>
          <p:nvPr/>
        </p:nvSpPr>
        <p:spPr>
          <a:xfrm>
            <a:off x="3558785" y="2018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AF5F07-5A12-96D1-4498-64247A06E7A8}"/>
              </a:ext>
            </a:extLst>
          </p:cNvPr>
          <p:cNvSpPr txBox="1"/>
          <p:nvPr/>
        </p:nvSpPr>
        <p:spPr>
          <a:xfrm>
            <a:off x="3537679" y="24193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EA19AB-7256-A411-3F9C-ECBDCAC5C494}"/>
              </a:ext>
            </a:extLst>
          </p:cNvPr>
          <p:cNvSpPr txBox="1"/>
          <p:nvPr/>
        </p:nvSpPr>
        <p:spPr>
          <a:xfrm>
            <a:off x="10450865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B61A2B83-AFD1-E159-A304-6DF7C53EDA12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389050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FC3DE84B-94E2-ECA7-4B57-5C19AD5BA9F4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494768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24F36F2-2ADA-C77D-4D21-ED3AD68243D1}"/>
              </a:ext>
            </a:extLst>
          </p:cNvPr>
          <p:cNvSpPr txBox="1"/>
          <p:nvPr/>
        </p:nvSpPr>
        <p:spPr>
          <a:xfrm>
            <a:off x="3836393" y="3224320"/>
            <a:ext cx="2322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= 3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4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W[i] = 4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– W[i] = 0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P[i] = 5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EB1DE-5878-63CA-BC76-D0196EAF5DBD}"/>
              </a:ext>
            </a:extLst>
          </p:cNvPr>
          <p:cNvSpPr txBox="1"/>
          <p:nvPr/>
        </p:nvSpPr>
        <p:spPr>
          <a:xfrm>
            <a:off x="8500702" y="443140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E0607-27AF-FF4C-5D7A-756E4E6F5CF1}"/>
              </a:ext>
            </a:extLst>
          </p:cNvPr>
          <p:cNvSpPr txBox="1"/>
          <p:nvPr/>
        </p:nvSpPr>
        <p:spPr>
          <a:xfrm>
            <a:off x="8631539" y="5524965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5B124C-18EF-2ED4-064C-62AD0A29F66F}"/>
              </a:ext>
            </a:extLst>
          </p:cNvPr>
          <p:cNvCxnSpPr>
            <a:cxnSpLocks/>
          </p:cNvCxnSpPr>
          <p:nvPr/>
        </p:nvCxnSpPr>
        <p:spPr>
          <a:xfrm>
            <a:off x="9722498" y="3270379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0CF50-E37E-7DEA-1A6A-B6715AA7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07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8BCDFC0-BA7F-4C5F-3AA3-33F5E099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(i==0 || w == 0)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0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(W[i] &lt;= w)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max ( V[i-1][w] , 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V[i-1][w-W[i]] + P[i])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V[i-1,w]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2A07E7-AABB-43E9-46E2-E58F87D8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30" y="492704"/>
            <a:ext cx="7315200" cy="5120640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61AD595-96E4-8826-F116-D96AA84D2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603980"/>
              </p:ext>
            </p:extLst>
          </p:nvPr>
        </p:nvGraphicFramePr>
        <p:xfrm>
          <a:off x="3868738" y="863600"/>
          <a:ext cx="7315200" cy="20598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474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56A2A32-66AD-6CBA-D016-3ED5B32C5456}"/>
              </a:ext>
            </a:extLst>
          </p:cNvPr>
          <p:cNvSpPr txBox="1"/>
          <p:nvPr/>
        </p:nvSpPr>
        <p:spPr>
          <a:xfrm>
            <a:off x="4325261" y="4723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EF3B0B-8CEE-72C3-0C48-9A4BCAD4597A}"/>
              </a:ext>
            </a:extLst>
          </p:cNvPr>
          <p:cNvSpPr txBox="1"/>
          <p:nvPr/>
        </p:nvSpPr>
        <p:spPr>
          <a:xfrm>
            <a:off x="5558124" y="4503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9C19A-D072-D557-0BA8-89AB984B0233}"/>
              </a:ext>
            </a:extLst>
          </p:cNvPr>
          <p:cNvSpPr txBox="1"/>
          <p:nvPr/>
        </p:nvSpPr>
        <p:spPr>
          <a:xfrm>
            <a:off x="6759736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3C566-7F9D-24BC-D83D-EC2FC36E51CB}"/>
              </a:ext>
            </a:extLst>
          </p:cNvPr>
          <p:cNvSpPr txBox="1"/>
          <p:nvPr/>
        </p:nvSpPr>
        <p:spPr>
          <a:xfrm>
            <a:off x="79612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BD82E7-0707-0241-5E94-9D8659493741}"/>
              </a:ext>
            </a:extLst>
          </p:cNvPr>
          <p:cNvSpPr txBox="1"/>
          <p:nvPr/>
        </p:nvSpPr>
        <p:spPr>
          <a:xfrm>
            <a:off x="91988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E2F5E7-D849-01E2-D154-FCC4FD291AA6}"/>
              </a:ext>
            </a:extLst>
          </p:cNvPr>
          <p:cNvSpPr txBox="1"/>
          <p:nvPr/>
        </p:nvSpPr>
        <p:spPr>
          <a:xfrm>
            <a:off x="3565450" y="862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F4DAA4-B7D4-9EF6-8365-97109A535B01}"/>
              </a:ext>
            </a:extLst>
          </p:cNvPr>
          <p:cNvSpPr txBox="1"/>
          <p:nvPr/>
        </p:nvSpPr>
        <p:spPr>
          <a:xfrm>
            <a:off x="3558785" y="1232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312D73-1723-9FE9-0B9D-C6EB62798505}"/>
              </a:ext>
            </a:extLst>
          </p:cNvPr>
          <p:cNvSpPr txBox="1"/>
          <p:nvPr/>
        </p:nvSpPr>
        <p:spPr>
          <a:xfrm>
            <a:off x="3552781" y="16183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0D4125-B9F7-97FD-2E54-8042E60CAE1E}"/>
              </a:ext>
            </a:extLst>
          </p:cNvPr>
          <p:cNvSpPr txBox="1"/>
          <p:nvPr/>
        </p:nvSpPr>
        <p:spPr>
          <a:xfrm>
            <a:off x="3558785" y="2018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E347C6-F9A8-2903-3991-9C604AD410B8}"/>
              </a:ext>
            </a:extLst>
          </p:cNvPr>
          <p:cNvSpPr txBox="1"/>
          <p:nvPr/>
        </p:nvSpPr>
        <p:spPr>
          <a:xfrm>
            <a:off x="3537679" y="24193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3175D2-10E0-5484-F705-C5F1971F3418}"/>
              </a:ext>
            </a:extLst>
          </p:cNvPr>
          <p:cNvSpPr txBox="1"/>
          <p:nvPr/>
        </p:nvSpPr>
        <p:spPr>
          <a:xfrm>
            <a:off x="10450865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A0ED8955-6F79-E39E-5629-5BCB3482D6A1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389050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157D7B9F-73C1-B618-3E44-25E9ED06D477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494768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363EC34-3EF1-EAA1-518B-CE2CFDD31BA4}"/>
              </a:ext>
            </a:extLst>
          </p:cNvPr>
          <p:cNvSpPr txBox="1"/>
          <p:nvPr/>
        </p:nvSpPr>
        <p:spPr>
          <a:xfrm>
            <a:off x="3836393" y="3224320"/>
            <a:ext cx="2322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= 3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5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W[i] = 4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– W[i] = 1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P[i] = 5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4168-42D6-A284-0B9D-4F942CA04FA8}"/>
              </a:ext>
            </a:extLst>
          </p:cNvPr>
          <p:cNvSpPr txBox="1"/>
          <p:nvPr/>
        </p:nvSpPr>
        <p:spPr>
          <a:xfrm>
            <a:off x="8500702" y="443140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57B94-EE0D-F0AB-F128-5C57A2923BB4}"/>
              </a:ext>
            </a:extLst>
          </p:cNvPr>
          <p:cNvSpPr txBox="1"/>
          <p:nvPr/>
        </p:nvSpPr>
        <p:spPr>
          <a:xfrm>
            <a:off x="8631539" y="5524965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922D1A-FEF9-5CB6-9D1B-A3B410EB2FAB}"/>
              </a:ext>
            </a:extLst>
          </p:cNvPr>
          <p:cNvCxnSpPr>
            <a:cxnSpLocks/>
          </p:cNvCxnSpPr>
          <p:nvPr/>
        </p:nvCxnSpPr>
        <p:spPr>
          <a:xfrm>
            <a:off x="9722498" y="3270379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736EF-F09E-11A6-19EA-5EFF5EF7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9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1C2EE5CC-1BD2-3160-CC99-0191F48F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(i==0 || w == 0)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0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(W[i] &lt;= w)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max ( V[i-1][w] , 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V[i-1][w-W[i]] + P[i])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V[i-1,w]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24AFE8E-6C64-E9D3-045D-0DF5DF104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30" y="492704"/>
            <a:ext cx="7315200" cy="5120640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</a:p>
        </p:txBody>
      </p: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06809735-3228-17A9-7E65-B8EC02A35D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168312"/>
              </p:ext>
            </p:extLst>
          </p:nvPr>
        </p:nvGraphicFramePr>
        <p:xfrm>
          <a:off x="3868738" y="863600"/>
          <a:ext cx="7315200" cy="20598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474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CE0A52A-A00C-7E1C-35F7-EF43E6ADF4A8}"/>
              </a:ext>
            </a:extLst>
          </p:cNvPr>
          <p:cNvSpPr txBox="1"/>
          <p:nvPr/>
        </p:nvSpPr>
        <p:spPr>
          <a:xfrm>
            <a:off x="4325261" y="4723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0FF10E-CED8-071D-708E-6A5286CC0933}"/>
              </a:ext>
            </a:extLst>
          </p:cNvPr>
          <p:cNvSpPr txBox="1"/>
          <p:nvPr/>
        </p:nvSpPr>
        <p:spPr>
          <a:xfrm>
            <a:off x="5558124" y="4503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0753EF-AA97-FE55-903C-56CBC7DF1D08}"/>
              </a:ext>
            </a:extLst>
          </p:cNvPr>
          <p:cNvSpPr txBox="1"/>
          <p:nvPr/>
        </p:nvSpPr>
        <p:spPr>
          <a:xfrm>
            <a:off x="6759736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2E2E1B-A569-F300-699E-E0573E4C535F}"/>
              </a:ext>
            </a:extLst>
          </p:cNvPr>
          <p:cNvSpPr txBox="1"/>
          <p:nvPr/>
        </p:nvSpPr>
        <p:spPr>
          <a:xfrm>
            <a:off x="79612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167C40-7AB7-A10B-E89C-96C34E26D7BB}"/>
              </a:ext>
            </a:extLst>
          </p:cNvPr>
          <p:cNvSpPr txBox="1"/>
          <p:nvPr/>
        </p:nvSpPr>
        <p:spPr>
          <a:xfrm>
            <a:off x="91988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C9C0E4-F9BF-8FEB-C082-5CC04DB745DA}"/>
              </a:ext>
            </a:extLst>
          </p:cNvPr>
          <p:cNvSpPr txBox="1"/>
          <p:nvPr/>
        </p:nvSpPr>
        <p:spPr>
          <a:xfrm>
            <a:off x="3565450" y="862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322586-F834-BED1-F21B-A26CD7BC6E35}"/>
              </a:ext>
            </a:extLst>
          </p:cNvPr>
          <p:cNvSpPr txBox="1"/>
          <p:nvPr/>
        </p:nvSpPr>
        <p:spPr>
          <a:xfrm>
            <a:off x="3558785" y="1232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F26556-ACF9-1976-827A-0B18C446A5ED}"/>
              </a:ext>
            </a:extLst>
          </p:cNvPr>
          <p:cNvSpPr txBox="1"/>
          <p:nvPr/>
        </p:nvSpPr>
        <p:spPr>
          <a:xfrm>
            <a:off x="3552781" y="16183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E06118-2EFD-C150-4F9A-440C26F6BF17}"/>
              </a:ext>
            </a:extLst>
          </p:cNvPr>
          <p:cNvSpPr txBox="1"/>
          <p:nvPr/>
        </p:nvSpPr>
        <p:spPr>
          <a:xfrm>
            <a:off x="3558785" y="2018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B3E811-FC88-BD70-3AE1-6FA87F913E77}"/>
              </a:ext>
            </a:extLst>
          </p:cNvPr>
          <p:cNvSpPr txBox="1"/>
          <p:nvPr/>
        </p:nvSpPr>
        <p:spPr>
          <a:xfrm>
            <a:off x="3537679" y="24193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CD45E7-5424-2FDA-3842-DF26D9091A72}"/>
              </a:ext>
            </a:extLst>
          </p:cNvPr>
          <p:cNvSpPr txBox="1"/>
          <p:nvPr/>
        </p:nvSpPr>
        <p:spPr>
          <a:xfrm>
            <a:off x="10450865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FB9823E1-8197-9C61-B3EF-581B883BD258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389050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FA7CA591-22B8-150F-F8A2-6056E23FE81D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494768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41AB5427-2005-4268-7586-69C90D2332D2}"/>
              </a:ext>
            </a:extLst>
          </p:cNvPr>
          <p:cNvSpPr txBox="1"/>
          <p:nvPr/>
        </p:nvSpPr>
        <p:spPr>
          <a:xfrm>
            <a:off x="3836393" y="3224320"/>
            <a:ext cx="2612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= 4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1, 2, 3, 4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W[i] = 5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– W[i] = -4, -3, -2, -1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P[i] = 6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3F76A-BF7E-5008-2477-0CF97621C18A}"/>
              </a:ext>
            </a:extLst>
          </p:cNvPr>
          <p:cNvSpPr txBox="1"/>
          <p:nvPr/>
        </p:nvSpPr>
        <p:spPr>
          <a:xfrm>
            <a:off x="8500702" y="443140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2775E-EF21-420B-C412-09AFA1BB5042}"/>
              </a:ext>
            </a:extLst>
          </p:cNvPr>
          <p:cNvSpPr txBox="1"/>
          <p:nvPr/>
        </p:nvSpPr>
        <p:spPr>
          <a:xfrm>
            <a:off x="8631539" y="5524965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292975-EDBC-9E94-3DDC-1C7E77224391}"/>
              </a:ext>
            </a:extLst>
          </p:cNvPr>
          <p:cNvCxnSpPr>
            <a:cxnSpLocks/>
          </p:cNvCxnSpPr>
          <p:nvPr/>
        </p:nvCxnSpPr>
        <p:spPr>
          <a:xfrm>
            <a:off x="10664890" y="3284375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F85EF-D54A-F662-CDDA-8BF3F16E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56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296D7194-BDF0-3F77-D62E-09115BCF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(i==0 || w == 0)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0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(W[i] &lt;= w)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max ( V[i-1][w] , 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V[i-1][w-W[i]] + P[i])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V[i][w] = V[i-1,w]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2BE863A-FC1A-D42B-E316-F0F5BFC8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30" y="492704"/>
            <a:ext cx="7315200" cy="5120640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</a:p>
        </p:txBody>
      </p: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836D47F0-81AF-19BB-16A1-AF85A9EDE5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693468"/>
              </p:ext>
            </p:extLst>
          </p:nvPr>
        </p:nvGraphicFramePr>
        <p:xfrm>
          <a:off x="3868738" y="863600"/>
          <a:ext cx="7315200" cy="20598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474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BB794F6-B7F6-B8C8-6DAA-21533BEE4107}"/>
              </a:ext>
            </a:extLst>
          </p:cNvPr>
          <p:cNvSpPr txBox="1"/>
          <p:nvPr/>
        </p:nvSpPr>
        <p:spPr>
          <a:xfrm>
            <a:off x="4325261" y="4723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3A4B2F-CA52-3812-7D7E-1971435AFA09}"/>
              </a:ext>
            </a:extLst>
          </p:cNvPr>
          <p:cNvSpPr txBox="1"/>
          <p:nvPr/>
        </p:nvSpPr>
        <p:spPr>
          <a:xfrm>
            <a:off x="5558124" y="4503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05DDC8-A068-A08D-6FAF-7B2A1BC5E4A0}"/>
              </a:ext>
            </a:extLst>
          </p:cNvPr>
          <p:cNvSpPr txBox="1"/>
          <p:nvPr/>
        </p:nvSpPr>
        <p:spPr>
          <a:xfrm>
            <a:off x="6759736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B0B4C6-6BDB-6BD8-13C6-CA77CBB92248}"/>
              </a:ext>
            </a:extLst>
          </p:cNvPr>
          <p:cNvSpPr txBox="1"/>
          <p:nvPr/>
        </p:nvSpPr>
        <p:spPr>
          <a:xfrm>
            <a:off x="79612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628597-5163-6F01-9BA7-8EC92EB7A8DA}"/>
              </a:ext>
            </a:extLst>
          </p:cNvPr>
          <p:cNvSpPr txBox="1"/>
          <p:nvPr/>
        </p:nvSpPr>
        <p:spPr>
          <a:xfrm>
            <a:off x="9198839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D3035E-334B-E531-A8E3-5D390F604154}"/>
              </a:ext>
            </a:extLst>
          </p:cNvPr>
          <p:cNvSpPr txBox="1"/>
          <p:nvPr/>
        </p:nvSpPr>
        <p:spPr>
          <a:xfrm>
            <a:off x="3565450" y="862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7837D6-161F-441B-9D16-ED8B4FC79FC7}"/>
              </a:ext>
            </a:extLst>
          </p:cNvPr>
          <p:cNvSpPr txBox="1"/>
          <p:nvPr/>
        </p:nvSpPr>
        <p:spPr>
          <a:xfrm>
            <a:off x="3558785" y="12321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67E175-AFBD-495D-B043-7AEB78C1CD08}"/>
              </a:ext>
            </a:extLst>
          </p:cNvPr>
          <p:cNvSpPr txBox="1"/>
          <p:nvPr/>
        </p:nvSpPr>
        <p:spPr>
          <a:xfrm>
            <a:off x="3552781" y="16183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49C9E3-3C66-87D3-8F71-0F7FDF5C299C}"/>
              </a:ext>
            </a:extLst>
          </p:cNvPr>
          <p:cNvSpPr txBox="1"/>
          <p:nvPr/>
        </p:nvSpPr>
        <p:spPr>
          <a:xfrm>
            <a:off x="3558785" y="20188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38FED7-EDDF-857F-94FF-FD1011D03F42}"/>
              </a:ext>
            </a:extLst>
          </p:cNvPr>
          <p:cNvSpPr txBox="1"/>
          <p:nvPr/>
        </p:nvSpPr>
        <p:spPr>
          <a:xfrm>
            <a:off x="3537679" y="24193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33DC13-3DEA-5218-118E-6EA8C8AF4BFA}"/>
              </a:ext>
            </a:extLst>
          </p:cNvPr>
          <p:cNvSpPr txBox="1"/>
          <p:nvPr/>
        </p:nvSpPr>
        <p:spPr>
          <a:xfrm>
            <a:off x="10450865" y="4434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7B908ED3-1A0B-58D7-08AF-4DBAC1A55065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389050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EF062879-E48A-675F-D4DA-2C6609FE8926}"/>
              </a:ext>
            </a:extLst>
          </p:cNvPr>
          <p:cNvGraphicFramePr>
            <a:graphicFrameLocks noGrp="1"/>
          </p:cNvGraphicFramePr>
          <p:nvPr/>
        </p:nvGraphicFramePr>
        <p:xfrm>
          <a:off x="7366678" y="4947685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AD7048B-1F40-6A2A-3463-25A2E5F7A62F}"/>
              </a:ext>
            </a:extLst>
          </p:cNvPr>
          <p:cNvSpPr txBox="1"/>
          <p:nvPr/>
        </p:nvSpPr>
        <p:spPr>
          <a:xfrm>
            <a:off x="3836393" y="3224320"/>
            <a:ext cx="2612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= 4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5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W[i] = 5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– W[i] = 0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P[i] = 6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1564C-78DF-E685-F508-A5D1EAF9B602}"/>
              </a:ext>
            </a:extLst>
          </p:cNvPr>
          <p:cNvSpPr txBox="1"/>
          <p:nvPr/>
        </p:nvSpPr>
        <p:spPr>
          <a:xfrm>
            <a:off x="8500702" y="443140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C7B6B-81BC-0B11-60CF-B59DE24FE87E}"/>
              </a:ext>
            </a:extLst>
          </p:cNvPr>
          <p:cNvSpPr txBox="1"/>
          <p:nvPr/>
        </p:nvSpPr>
        <p:spPr>
          <a:xfrm>
            <a:off x="8631539" y="5524965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D74A08-780E-1FE0-2099-ED688E4A7813}"/>
              </a:ext>
            </a:extLst>
          </p:cNvPr>
          <p:cNvCxnSpPr>
            <a:cxnSpLocks/>
          </p:cNvCxnSpPr>
          <p:nvPr/>
        </p:nvCxnSpPr>
        <p:spPr>
          <a:xfrm>
            <a:off x="10664890" y="3284375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1584D-2E72-30A2-3554-9239D3F7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64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187E-F9BE-4656-AE8C-49EE5C4469E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2751" y="135813"/>
            <a:ext cx="7467600" cy="5121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algorithm only finds the max possible value that can be carried in the knapsack.</a:t>
            </a:r>
            <a:br>
              <a:rPr lang="en-US" sz="2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know the items that makes this maximum benefit, we need to trace back through table.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137421-645D-91B7-DFE0-542B6E74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148" y="3791237"/>
            <a:ext cx="4436026" cy="27905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4B249C-0D07-9E19-AD31-162BB111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19DFA2-6EE8-B78D-E42D-449A885F986B}"/>
              </a:ext>
            </a:extLst>
          </p:cNvPr>
          <p:cNvSpPr txBox="1"/>
          <p:nvPr/>
        </p:nvSpPr>
        <p:spPr>
          <a:xfrm>
            <a:off x="4507655" y="639419"/>
            <a:ext cx="5314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PATH FINDING FROM DP TABLE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5C66EB-7823-FA33-FDFC-F2451E7A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= N, j = W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(i &gt; 0 &amp;&amp; j &gt; 0) {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if (V[i][j] == V[i-1][j]) {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inclusion[i] = 0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 - -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Else {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inclusion[i] = 1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j = j - w[i]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 - -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0CFDFE-84AF-B2DF-3BD8-8CE0C2321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3449"/>
              </p:ext>
            </p:extLst>
          </p:nvPr>
        </p:nvGraphicFramePr>
        <p:xfrm>
          <a:off x="7862389" y="4141871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558CC3-D70C-CAD4-4AB1-FC8D90167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57804"/>
              </p:ext>
            </p:extLst>
          </p:nvPr>
        </p:nvGraphicFramePr>
        <p:xfrm>
          <a:off x="7862389" y="5199051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6A95A20D-13B3-8270-94CE-00AED1F05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61353"/>
              </p:ext>
            </p:extLst>
          </p:nvPr>
        </p:nvGraphicFramePr>
        <p:xfrm>
          <a:off x="3566433" y="1368512"/>
          <a:ext cx="8128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515973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02841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7088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1274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3283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V[i][j]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V[i-1][j]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23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8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09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453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8886F9-E010-4659-4FA5-7EE8F9B0021E}"/>
              </a:ext>
            </a:extLst>
          </p:cNvPr>
          <p:cNvSpPr txBox="1"/>
          <p:nvPr/>
        </p:nvSpPr>
        <p:spPr>
          <a:xfrm>
            <a:off x="9024406" y="4631456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038A6E-3B4F-E627-34FF-8D2596CB4CA1}"/>
              </a:ext>
            </a:extLst>
          </p:cNvPr>
          <p:cNvSpPr txBox="1"/>
          <p:nvPr/>
        </p:nvSpPr>
        <p:spPr>
          <a:xfrm>
            <a:off x="9155243" y="5725020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1DF601D9-4D75-CFC7-73DF-B318320D12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70347"/>
              </p:ext>
            </p:extLst>
          </p:nvPr>
        </p:nvGraphicFramePr>
        <p:xfrm>
          <a:off x="3627755" y="3943875"/>
          <a:ext cx="4002678" cy="1981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7113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37065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63DF9C-23F4-0F9B-C31C-E6653543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8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C8022B-21B9-1ADD-64AD-C55405A05702}"/>
              </a:ext>
            </a:extLst>
          </p:cNvPr>
          <p:cNvSpPr txBox="1"/>
          <p:nvPr/>
        </p:nvSpPr>
        <p:spPr>
          <a:xfrm>
            <a:off x="4507655" y="639419"/>
            <a:ext cx="5314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PATH FINDING FROM DP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1E7915-3EB4-7DFE-F512-31CA2655A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3449"/>
              </p:ext>
            </p:extLst>
          </p:nvPr>
        </p:nvGraphicFramePr>
        <p:xfrm>
          <a:off x="7862389" y="4141871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969023-10A0-F24B-D6F2-E2236E6FF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57804"/>
              </p:ext>
            </p:extLst>
          </p:nvPr>
        </p:nvGraphicFramePr>
        <p:xfrm>
          <a:off x="7862389" y="5199051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85841BBD-C767-15C4-FF82-62EF1EBF9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38784"/>
              </p:ext>
            </p:extLst>
          </p:nvPr>
        </p:nvGraphicFramePr>
        <p:xfrm>
          <a:off x="3566433" y="1368512"/>
          <a:ext cx="8128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515973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02841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7088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1274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3283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V[i][j]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V[i-1][j]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23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8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09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453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9189919-C495-DB89-8A23-B08878033E63}"/>
              </a:ext>
            </a:extLst>
          </p:cNvPr>
          <p:cNvSpPr txBox="1"/>
          <p:nvPr/>
        </p:nvSpPr>
        <p:spPr>
          <a:xfrm>
            <a:off x="9024406" y="4631456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BD599-2791-AE4E-7EA0-8D841E9E140F}"/>
              </a:ext>
            </a:extLst>
          </p:cNvPr>
          <p:cNvSpPr txBox="1"/>
          <p:nvPr/>
        </p:nvSpPr>
        <p:spPr>
          <a:xfrm>
            <a:off x="9155243" y="5725020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F7E7E40-CB17-EFCC-8620-28A4A5DBE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560403"/>
              </p:ext>
            </p:extLst>
          </p:nvPr>
        </p:nvGraphicFramePr>
        <p:xfrm>
          <a:off x="3627755" y="3943875"/>
          <a:ext cx="4002678" cy="1981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7113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37065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A0DB5E-CE87-87C7-AC30-B557633B5B52}"/>
              </a:ext>
            </a:extLst>
          </p:cNvPr>
          <p:cNvCxnSpPr>
            <a:cxnSpLocks/>
          </p:cNvCxnSpPr>
          <p:nvPr/>
        </p:nvCxnSpPr>
        <p:spPr>
          <a:xfrm>
            <a:off x="11178074" y="3554963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C63323A-1A33-9057-D321-BD87C89C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= N, j = W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(i &gt; 0 &amp;&amp; j &gt; 0) {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if (V[i][j] == V[i-1][j]) {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inclusion[i] = 0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 - -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Else {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inclusion[i] = 1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j = j - w[i]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 - -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2D4F7-1EEF-BCAA-F140-A1DED1D2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6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3535CE-9028-B096-C3F5-AAB3F2ACAE4D}"/>
              </a:ext>
            </a:extLst>
          </p:cNvPr>
          <p:cNvSpPr txBox="1"/>
          <p:nvPr/>
        </p:nvSpPr>
        <p:spPr>
          <a:xfrm>
            <a:off x="4507655" y="639419"/>
            <a:ext cx="5314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PATH FINDING FROM DP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6E954A-B8F0-D6CD-A4F3-4C144F0FC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34222"/>
              </p:ext>
            </p:extLst>
          </p:nvPr>
        </p:nvGraphicFramePr>
        <p:xfrm>
          <a:off x="7862389" y="4141871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C04A23-CDE1-72BA-92A5-8CC8D97DC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15754"/>
              </p:ext>
            </p:extLst>
          </p:nvPr>
        </p:nvGraphicFramePr>
        <p:xfrm>
          <a:off x="7862389" y="5199051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D3E00631-540E-CC14-82F7-D7DAB50CC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60447"/>
              </p:ext>
            </p:extLst>
          </p:nvPr>
        </p:nvGraphicFramePr>
        <p:xfrm>
          <a:off x="3566433" y="1368512"/>
          <a:ext cx="8128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515973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02841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7088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1274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3283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V[i][j]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V[i-1][j]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23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8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09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453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5D9BE0-98AC-7A7A-7244-3DCB6153C7BD}"/>
              </a:ext>
            </a:extLst>
          </p:cNvPr>
          <p:cNvSpPr txBox="1"/>
          <p:nvPr/>
        </p:nvSpPr>
        <p:spPr>
          <a:xfrm>
            <a:off x="9024406" y="4631456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5DEC8-33AA-D181-5B3C-0C39F2F2E508}"/>
              </a:ext>
            </a:extLst>
          </p:cNvPr>
          <p:cNvSpPr txBox="1"/>
          <p:nvPr/>
        </p:nvSpPr>
        <p:spPr>
          <a:xfrm>
            <a:off x="9155243" y="5725020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EFC4488B-773A-B649-0A8D-B0380803A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483926"/>
              </p:ext>
            </p:extLst>
          </p:nvPr>
        </p:nvGraphicFramePr>
        <p:xfrm>
          <a:off x="3627755" y="3943875"/>
          <a:ext cx="4002678" cy="1981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7113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37065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55C488-B5FA-40E9-0778-357A64C24579}"/>
              </a:ext>
            </a:extLst>
          </p:cNvPr>
          <p:cNvCxnSpPr>
            <a:cxnSpLocks/>
          </p:cNvCxnSpPr>
          <p:nvPr/>
        </p:nvCxnSpPr>
        <p:spPr>
          <a:xfrm>
            <a:off x="10235682" y="3564294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DE555E05-4896-1DB7-1BB9-B41A6375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= N, j = W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(i &gt; 0 &amp;&amp; j &gt; 0) {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if (V[i][j] == V[i-1][j]) {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inclusion[i] = 0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 - -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Else {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inclusion[i] = 1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j = j - w[i]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 - -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259CF8-2C97-5E3E-3C27-87D47308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5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FB5D-F72D-3AD3-7C2F-80C208A3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20" y="877079"/>
            <a:ext cx="8808098" cy="4954554"/>
          </a:xfrm>
        </p:spPr>
        <p:txBody>
          <a:bodyPr/>
          <a:lstStyle/>
          <a:p>
            <a:pPr algn="r"/>
            <a:r>
              <a:rPr lang="en-US" sz="6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Fractional KnapSack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Greedy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CFF501-D24A-93C2-CB3F-15638451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3" y="951723"/>
            <a:ext cx="3968455" cy="29953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DF2FD4-23D3-2809-565D-AA3F6D1A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4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99FA84-9F54-7A58-4E58-483E65843A29}"/>
              </a:ext>
            </a:extLst>
          </p:cNvPr>
          <p:cNvSpPr txBox="1"/>
          <p:nvPr/>
        </p:nvSpPr>
        <p:spPr>
          <a:xfrm>
            <a:off x="4507655" y="639419"/>
            <a:ext cx="5314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PATH FINDING FROM DP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299482-1BE8-5E82-8B07-B1730D239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34222"/>
              </p:ext>
            </p:extLst>
          </p:nvPr>
        </p:nvGraphicFramePr>
        <p:xfrm>
          <a:off x="7862389" y="4141871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C9B4EC7-D782-A8F3-8980-8650600CD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15754"/>
              </p:ext>
            </p:extLst>
          </p:nvPr>
        </p:nvGraphicFramePr>
        <p:xfrm>
          <a:off x="7862389" y="5199051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C303156F-F27E-4BD1-6E89-9276BAE39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926775"/>
              </p:ext>
            </p:extLst>
          </p:nvPr>
        </p:nvGraphicFramePr>
        <p:xfrm>
          <a:off x="3566433" y="1368512"/>
          <a:ext cx="8128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515973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02841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7088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1274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3283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V[i][j]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V[i-1][j]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23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8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 1,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09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453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9E2366-8CD5-55C6-60B7-79A15AEA8F2D}"/>
              </a:ext>
            </a:extLst>
          </p:cNvPr>
          <p:cNvSpPr txBox="1"/>
          <p:nvPr/>
        </p:nvSpPr>
        <p:spPr>
          <a:xfrm>
            <a:off x="9024406" y="4631456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238-B424-A633-C7A0-1513168288F2}"/>
              </a:ext>
            </a:extLst>
          </p:cNvPr>
          <p:cNvSpPr txBox="1"/>
          <p:nvPr/>
        </p:nvSpPr>
        <p:spPr>
          <a:xfrm>
            <a:off x="9155243" y="5725020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4E9797E-42DC-28E8-271D-7538283C4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798587"/>
              </p:ext>
            </p:extLst>
          </p:nvPr>
        </p:nvGraphicFramePr>
        <p:xfrm>
          <a:off x="3627755" y="3943875"/>
          <a:ext cx="4002678" cy="1981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7113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37065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F98F8-8BB8-FB55-37A0-AE3ED336C9C6}"/>
              </a:ext>
            </a:extLst>
          </p:cNvPr>
          <p:cNvCxnSpPr>
            <a:cxnSpLocks/>
          </p:cNvCxnSpPr>
          <p:nvPr/>
        </p:nvCxnSpPr>
        <p:spPr>
          <a:xfrm>
            <a:off x="9283960" y="3582954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8AA1F39F-AEEF-1923-E829-746E44E2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= N, j = W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(i &gt; 0 &amp;&amp; j &gt; 0) {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if (V[i][j] == V[i-1][j]) {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inclusion[i] = 0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 - -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Else {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inclusion[i] = 1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j = j - w[i]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 - -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A9C35-3FF6-8024-86A3-2BF0D1CF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56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AEC3D7-A835-5C3A-1DE2-B457AF147BC9}"/>
              </a:ext>
            </a:extLst>
          </p:cNvPr>
          <p:cNvSpPr txBox="1"/>
          <p:nvPr/>
        </p:nvSpPr>
        <p:spPr>
          <a:xfrm>
            <a:off x="4507655" y="639419"/>
            <a:ext cx="5314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PATH FINDING FROM DP TABLE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05DF043-814A-2D64-DC53-24974E598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62718"/>
              </p:ext>
            </p:extLst>
          </p:nvPr>
        </p:nvGraphicFramePr>
        <p:xfrm>
          <a:off x="7862389" y="4141871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937984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970646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F62AA756-BAD7-986B-AEBD-646220ED5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0424"/>
              </p:ext>
            </p:extLst>
          </p:nvPr>
        </p:nvGraphicFramePr>
        <p:xfrm>
          <a:off x="7862389" y="5199051"/>
          <a:ext cx="38172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15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954315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2C46AB3-8A15-91F9-E32C-7A0A0C576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16504"/>
              </p:ext>
            </p:extLst>
          </p:nvPr>
        </p:nvGraphicFramePr>
        <p:xfrm>
          <a:off x="3566433" y="1368512"/>
          <a:ext cx="8128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515973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02841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7088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1274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3283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V[i][j]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V[i-1][j]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23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 0,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8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 1,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09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– 3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{1, 1, 0, 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4538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B7249DE-CDC2-A66D-BAA2-7180D30C6BE4}"/>
              </a:ext>
            </a:extLst>
          </p:cNvPr>
          <p:cNvSpPr txBox="1"/>
          <p:nvPr/>
        </p:nvSpPr>
        <p:spPr>
          <a:xfrm>
            <a:off x="9024406" y="4631456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F40549-7574-E5F1-DB83-BC88A551950C}"/>
              </a:ext>
            </a:extLst>
          </p:cNvPr>
          <p:cNvSpPr txBox="1"/>
          <p:nvPr/>
        </p:nvSpPr>
        <p:spPr>
          <a:xfrm>
            <a:off x="9155243" y="5725020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0273F-3617-5112-FCF6-F7ADA28BF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660490"/>
              </p:ext>
            </p:extLst>
          </p:nvPr>
        </p:nvGraphicFramePr>
        <p:xfrm>
          <a:off x="3627755" y="3943875"/>
          <a:ext cx="4002678" cy="1981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7113">
                  <a:extLst>
                    <a:ext uri="{9D8B030D-6E8A-4147-A177-3AD203B41FA5}">
                      <a16:colId xmlns:a16="http://schemas.microsoft.com/office/drawing/2014/main" val="1180943934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1927092399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1164917071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3428078655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3009360520"/>
                    </a:ext>
                  </a:extLst>
                </a:gridCol>
                <a:gridCol w="667113">
                  <a:extLst>
                    <a:ext uri="{9D8B030D-6E8A-4147-A177-3AD203B41FA5}">
                      <a16:colId xmlns:a16="http://schemas.microsoft.com/office/drawing/2014/main" val="1329053563"/>
                    </a:ext>
                  </a:extLst>
                </a:gridCol>
              </a:tblGrid>
              <a:tr h="37065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8059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5867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51668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07881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684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1767B4-EE37-2F45-09EC-CAA3676212FD}"/>
              </a:ext>
            </a:extLst>
          </p:cNvPr>
          <p:cNvCxnSpPr>
            <a:cxnSpLocks/>
          </p:cNvCxnSpPr>
          <p:nvPr/>
        </p:nvCxnSpPr>
        <p:spPr>
          <a:xfrm>
            <a:off x="8322907" y="3564293"/>
            <a:ext cx="0" cy="47119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70C154B-9BE0-D148-381A-7CEE2086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= N, j = W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(i &gt; 0 &amp;&amp; j &gt; 0) {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if (V[i][j] == V[i-1][j]) {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inclusion[i] = 0 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 - -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Else {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inclusion[i] = 1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j = j - w[i]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 - -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A37747-7D9F-36D1-686C-7F75A459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8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A4BA-CA1A-1800-9666-E64EDF882A5F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25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DONE !!</a:t>
            </a:r>
          </a:p>
          <a:p>
            <a:pPr marL="0" indent="0" algn="ctr">
              <a:buFont typeface="Wingdings 2" pitchFamily="18" charset="2"/>
              <a:buNone/>
            </a:pPr>
            <a:endParaRPr lang="en-US" sz="25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Font typeface="Wingdings 2" pitchFamily="18" charset="2"/>
              <a:buNone/>
            </a:pPr>
            <a:r>
              <a:rPr lang="en-US" sz="25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maximum possible value that can be carried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5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pPr marL="0" indent="0" algn="ctr">
              <a:buFont typeface="Wingdings 2" pitchFamily="18" charset="2"/>
              <a:buNone/>
            </a:pPr>
            <a:endParaRPr lang="en-US" sz="25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Font typeface="Wingdings 2" pitchFamily="18" charset="2"/>
              <a:buNone/>
            </a:pP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weighted path from DP Table is {1, 1, 0, 0} </a:t>
            </a:r>
          </a:p>
          <a:p>
            <a:pPr marL="0" indent="0" algn="ctr">
              <a:buFont typeface="Wingdings 2" pitchFamily="18" charset="2"/>
              <a:buNone/>
            </a:pPr>
            <a:endParaRPr lang="en-US" sz="25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Font typeface="Wingdings 2" pitchFamily="18" charset="2"/>
              <a:buNone/>
            </a:pPr>
            <a:r>
              <a:rPr lang="en-US" sz="2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running time of this algorithm = O(N*W)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3FFF1-7201-3B43-8DB6-E83E11A4B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11"/>
          <a:stretch/>
        </p:blipFill>
        <p:spPr>
          <a:xfrm>
            <a:off x="0" y="1657151"/>
            <a:ext cx="3210373" cy="302681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2284A-23D3-DB50-74C4-DE7A8E7E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2F1E8-73FB-E4AC-A288-9E4A7F416586}"/>
              </a:ext>
            </a:extLst>
          </p:cNvPr>
          <p:cNvSpPr txBox="1"/>
          <p:nvPr/>
        </p:nvSpPr>
        <p:spPr>
          <a:xfrm>
            <a:off x="651252" y="205249"/>
            <a:ext cx="823689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800"/>
              </a:spcBef>
            </a:pPr>
            <a:r>
              <a:rPr lang="en-US" sz="32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Applications of Knapsack Problem: 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Home Energy Management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Cognitive Radio Networks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Resource management in software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Large-scale multi-period precedence constrained knapsack problem: A mining application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elay selection in secure cooperative wireless communication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ower allocation management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Selecting adverts garden city radio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olve the production planning problem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ognitive radio networks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5G mobile edge computing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Selection of renovation actions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olve the production planning problem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0DF30-1E97-C5A8-B0E0-9762E125D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9" r="6805"/>
          <a:stretch/>
        </p:blipFill>
        <p:spPr>
          <a:xfrm>
            <a:off x="6913983" y="3778048"/>
            <a:ext cx="3948323" cy="258370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5904A0-9B00-2FE1-194D-8EE8B417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A1A48B-12CA-8AEA-F576-BC73CBB96689}"/>
              </a:ext>
            </a:extLst>
          </p:cNvPr>
          <p:cNvSpPr txBox="1"/>
          <p:nvPr/>
        </p:nvSpPr>
        <p:spPr>
          <a:xfrm>
            <a:off x="550507" y="289248"/>
            <a:ext cx="824826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pplications of Knapsack Problem (Continued):</a:t>
            </a:r>
          </a:p>
          <a:p>
            <a:pPr marL="342900" indent="-342900" algn="l">
              <a:lnSpc>
                <a:spcPct val="15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Sensor Selection in Distributed Multiple-Radar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Architectures for Localization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Appliance Scheduling Optimization for Demand Response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Adaptive Variable Density Sampling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Secure Cooperative Wireless Communication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Optimizing Power Allocation to Electrical Appliances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Computation Offloading in Wireless Multi-Hop Networks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Formulation and Solution Method of Tour Conducting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Plastic Bags Waste Management Using the Knapsack Model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Workflow mapping using CUDA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Optimization of Content Delivery Networks 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Network Selection for Mobile Nodes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527E9A-F14F-1F7F-1C7B-5141F9B9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864" y="3330211"/>
            <a:ext cx="5059136" cy="284101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51A2A5-6DD8-2604-F0E1-0EC370CA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3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12FA8F-6499-498B-9279-83934ABF4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91450" y="520700"/>
            <a:ext cx="3719720" cy="33477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9A5B-D02F-4146-9D9B-6CEBD78984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05350" y="1612899"/>
            <a:ext cx="4524375" cy="3622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QUESTIONS…???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YOU...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51D91-7C9C-9AB7-A8EA-16B671F40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32" y="1772729"/>
            <a:ext cx="2980428" cy="330301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C07808-38C1-BCAF-6AA3-56691A27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6D07CC0-CE0F-328E-88BD-FA7304F8055E}"/>
              </a:ext>
            </a:extLst>
          </p:cNvPr>
          <p:cNvSpPr txBox="1">
            <a:spLocks/>
          </p:cNvSpPr>
          <p:nvPr/>
        </p:nvSpPr>
        <p:spPr>
          <a:xfrm>
            <a:off x="3514467" y="914400"/>
            <a:ext cx="8270096" cy="439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Concept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choose a solution and if it’s a feasible solution, then add it to the solution and find the final optimal solution.</a:t>
            </a:r>
          </a:p>
          <a:p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Now let’s move forward with that approach…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0A987-8007-EF29-52EE-B65A3053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423"/>
            <a:ext cx="3370932" cy="429235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1DDB-D65A-1C5E-CEF6-9E9A747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5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707965-8C67-1A19-0D49-0B6B42F2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3" y="2071239"/>
            <a:ext cx="3067961" cy="2715522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C07E21DB-8682-A2B8-001C-730FD5AAE1A7}"/>
              </a:ext>
            </a:extLst>
          </p:cNvPr>
          <p:cNvSpPr txBox="1">
            <a:spLocks/>
          </p:cNvSpPr>
          <p:nvPr/>
        </p:nvSpPr>
        <p:spPr>
          <a:xfrm>
            <a:off x="3593041" y="689309"/>
            <a:ext cx="7798859" cy="55062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Fractional Knapsack Problem 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every weight Wi, we will compute Pi/Wi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will pick the most profitable values from these values first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choose a full or a fractional part of the weight depending on M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Thus, we call it Fractional knapsack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093940-D287-5933-B697-70DEBC99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93BBEA7-5575-33F6-7679-CDCD8404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" y="780117"/>
            <a:ext cx="3392467" cy="531277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Lets run an algorithm on the following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9B284-F162-94E5-4B1D-65E2C8B403BE}"/>
              </a:ext>
            </a:extLst>
          </p:cNvPr>
          <p:cNvSpPr txBox="1"/>
          <p:nvPr/>
        </p:nvSpPr>
        <p:spPr>
          <a:xfrm>
            <a:off x="4625075" y="83078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4804DD-C8A3-8286-41DD-580593A08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1179"/>
              </p:ext>
            </p:extLst>
          </p:nvPr>
        </p:nvGraphicFramePr>
        <p:xfrm>
          <a:off x="6603728" y="795125"/>
          <a:ext cx="3953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67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87967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4482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8ED52A-6BE6-852F-5087-5C1C4184D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50285"/>
              </p:ext>
            </p:extLst>
          </p:nvPr>
        </p:nvGraphicFramePr>
        <p:xfrm>
          <a:off x="6603728" y="1852305"/>
          <a:ext cx="39687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46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75009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380B1D-4315-DD3F-C728-7E24ECE4A6C9}"/>
              </a:ext>
            </a:extLst>
          </p:cNvPr>
          <p:cNvSpPr txBox="1"/>
          <p:nvPr/>
        </p:nvSpPr>
        <p:spPr>
          <a:xfrm>
            <a:off x="4761276" y="1884947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DD1CF-B067-CFF9-3763-C82167758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78359"/>
              </p:ext>
            </p:extLst>
          </p:nvPr>
        </p:nvGraphicFramePr>
        <p:xfrm>
          <a:off x="6603728" y="2909485"/>
          <a:ext cx="3953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67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87967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4482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A1238E-B1AD-83F0-DD97-4D7A3DD52B0E}"/>
              </a:ext>
            </a:extLst>
          </p:cNvPr>
          <p:cNvSpPr txBox="1"/>
          <p:nvPr/>
        </p:nvSpPr>
        <p:spPr>
          <a:xfrm>
            <a:off x="4129570" y="2939113"/>
            <a:ext cx="2287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Profits/Weights, R[i]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1AB32-CC33-6C0D-CFC2-3F5630D9E8A9}"/>
              </a:ext>
            </a:extLst>
          </p:cNvPr>
          <p:cNvSpPr txBox="1"/>
          <p:nvPr/>
        </p:nvSpPr>
        <p:spPr>
          <a:xfrm>
            <a:off x="3900196" y="3833733"/>
            <a:ext cx="474928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Let’s Assume, N = 5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Total Weight, M = 60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maximum profit?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2E68A8-EBB3-C082-1CFD-622E6B686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739" y="3283126"/>
            <a:ext cx="4005065" cy="33120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7D61B0-BA49-F3EB-9890-F9382E5B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1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25C77D-456F-9947-6F7E-493BB89FE485}"/>
              </a:ext>
            </a:extLst>
          </p:cNvPr>
          <p:cNvCxnSpPr/>
          <p:nvPr/>
        </p:nvCxnSpPr>
        <p:spPr>
          <a:xfrm>
            <a:off x="4660643" y="3769567"/>
            <a:ext cx="681134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A3A384-5AE0-65AB-0E4D-EB3445EBB106}"/>
              </a:ext>
            </a:extLst>
          </p:cNvPr>
          <p:cNvCxnSpPr/>
          <p:nvPr/>
        </p:nvCxnSpPr>
        <p:spPr>
          <a:xfrm>
            <a:off x="4660643" y="1045028"/>
            <a:ext cx="681134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491FAABE-D3E7-E9B0-2516-3338165C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89" y="755780"/>
            <a:ext cx="2947482" cy="5309117"/>
          </a:xfrm>
        </p:spPr>
        <p:txBody>
          <a:bodyPr>
            <a:normAutofit/>
          </a:bodyPr>
          <a:lstStyle/>
          <a:p>
            <a:r>
              <a:rPr lang="en-US" sz="17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(int R) {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i = 1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While (R != Ro[i])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 + +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Return i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 (Wo -&gt; W, Po -&gt; P, Ro -&gt; R)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 (W, P -&gt; R)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(M &gt; 0)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if (W[i] &lt;= M)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M = M – W[i]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S = S + P[i]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j = Find (R[i])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Item[j] = 1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Else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S = S + P[i] * M/W[i]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j = Find (R[i])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Item[j] = M/W[i]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75524-C16B-F940-E80E-E5B3669BD226}"/>
              </a:ext>
            </a:extLst>
          </p:cNvPr>
          <p:cNvSpPr txBox="1"/>
          <p:nvPr/>
        </p:nvSpPr>
        <p:spPr>
          <a:xfrm>
            <a:off x="6686480" y="1980873"/>
            <a:ext cx="17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Wo[i]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07832-C995-F946-58F6-B72FB476C9BD}"/>
              </a:ext>
            </a:extLst>
          </p:cNvPr>
          <p:cNvSpPr txBox="1"/>
          <p:nvPr/>
        </p:nvSpPr>
        <p:spPr>
          <a:xfrm>
            <a:off x="6814497" y="2819335"/>
            <a:ext cx="146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Po[i]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48B70-32E5-4E6A-80E3-AFC6CF61529B}"/>
              </a:ext>
            </a:extLst>
          </p:cNvPr>
          <p:cNvSpPr txBox="1"/>
          <p:nvPr/>
        </p:nvSpPr>
        <p:spPr>
          <a:xfrm>
            <a:off x="6338726" y="1234498"/>
            <a:ext cx="2415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Profits/Weights, Ro[i]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DD5F0F-EB09-2340-C1AC-CBD82036C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10476"/>
              </p:ext>
            </p:extLst>
          </p:nvPr>
        </p:nvGraphicFramePr>
        <p:xfrm>
          <a:off x="5481827" y="1588756"/>
          <a:ext cx="39685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94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90994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7457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5F1232D-3A91-636E-6A5C-D183666C0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6480"/>
              </p:ext>
            </p:extLst>
          </p:nvPr>
        </p:nvGraphicFramePr>
        <p:xfrm>
          <a:off x="5481827" y="2371559"/>
          <a:ext cx="39687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46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75009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4A59E44-7ABB-93A5-924A-C0452961A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2870"/>
              </p:ext>
            </p:extLst>
          </p:nvPr>
        </p:nvGraphicFramePr>
        <p:xfrm>
          <a:off x="5497493" y="803614"/>
          <a:ext cx="3953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67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87967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4482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60AE396-9483-4680-1CE5-54B93685E5BE}"/>
              </a:ext>
            </a:extLst>
          </p:cNvPr>
          <p:cNvSpPr txBox="1"/>
          <p:nvPr/>
        </p:nvSpPr>
        <p:spPr>
          <a:xfrm>
            <a:off x="6702146" y="474930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FE7DA7-4CE7-2A98-810C-1588AE817883}"/>
              </a:ext>
            </a:extLst>
          </p:cNvPr>
          <p:cNvSpPr txBox="1"/>
          <p:nvPr/>
        </p:nvSpPr>
        <p:spPr>
          <a:xfrm>
            <a:off x="6830163" y="5587763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EE3966-9828-70D6-465A-628AD5B6851C}"/>
              </a:ext>
            </a:extLst>
          </p:cNvPr>
          <p:cNvSpPr txBox="1"/>
          <p:nvPr/>
        </p:nvSpPr>
        <p:spPr>
          <a:xfrm>
            <a:off x="6354392" y="4002926"/>
            <a:ext cx="228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Profits/Weights, R[i]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83D29C7-1112-CA2D-6F3E-C767052A6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71787"/>
              </p:ext>
            </p:extLst>
          </p:nvPr>
        </p:nvGraphicFramePr>
        <p:xfrm>
          <a:off x="5497493" y="4357184"/>
          <a:ext cx="39685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94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90994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7457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F9ED0582-00D5-E0A8-4D80-491207F15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91805"/>
              </p:ext>
            </p:extLst>
          </p:nvPr>
        </p:nvGraphicFramePr>
        <p:xfrm>
          <a:off x="5497493" y="5139987"/>
          <a:ext cx="39687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46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75009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E88F3B-DDF9-D50D-C872-A893BAAB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95322"/>
              </p:ext>
            </p:extLst>
          </p:nvPr>
        </p:nvGraphicFramePr>
        <p:xfrm>
          <a:off x="5513159" y="3572042"/>
          <a:ext cx="3953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67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87967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4482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D1010-87BD-B0B7-E3B8-4E4CF59E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6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" grpId="0"/>
      <p:bldP spid="3" grpId="0"/>
      <p:bldP spid="5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AC8AD16A-16FE-B6D8-9001-BAF608845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49039"/>
              </p:ext>
            </p:extLst>
          </p:nvPr>
        </p:nvGraphicFramePr>
        <p:xfrm>
          <a:off x="3502636" y="755780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0214870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600465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694321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154920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600182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7887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0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9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61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1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0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35750"/>
                  </a:ext>
                </a:extLst>
              </a:tr>
            </a:tbl>
          </a:graphicData>
        </a:graphic>
      </p:graphicFrame>
      <p:sp>
        <p:nvSpPr>
          <p:cNvPr id="40" name="Title 1">
            <a:extLst>
              <a:ext uri="{FF2B5EF4-FFF2-40B4-BE49-F238E27FC236}">
                <a16:creationId xmlns:a16="http://schemas.microsoft.com/office/drawing/2014/main" id="{715B59D2-B1E9-F7F2-0718-12C4F3CE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89" y="755780"/>
            <a:ext cx="2947482" cy="5309117"/>
          </a:xfrm>
        </p:spPr>
        <p:txBody>
          <a:bodyPr>
            <a:normAutofit/>
          </a:bodyPr>
          <a:lstStyle/>
          <a:p>
            <a:r>
              <a:rPr lang="en-US" sz="17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: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(int R) {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i = 1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While (R != Ro[i])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 + +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Return i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 (Wo -&gt; W, Po -&gt; P, Ro -&gt; R)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 (W, P -&gt; R)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(M &gt; 0)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if (W[i] &lt;= M)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M = M – W[i]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S = S + P[i]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j = Find (R[i])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Item[j] = 1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Else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S = S + P[i] * M/W[i]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j = Find (R[i])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Item[j] = M/W[i]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44D01-9BB8-9BB3-29D7-290767771294}"/>
              </a:ext>
            </a:extLst>
          </p:cNvPr>
          <p:cNvSpPr txBox="1"/>
          <p:nvPr/>
        </p:nvSpPr>
        <p:spPr>
          <a:xfrm>
            <a:off x="4689729" y="5095621"/>
            <a:ext cx="17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Wo[i]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A640C-AB05-46E8-F331-7EF41D1EC3BC}"/>
              </a:ext>
            </a:extLst>
          </p:cNvPr>
          <p:cNvSpPr txBox="1"/>
          <p:nvPr/>
        </p:nvSpPr>
        <p:spPr>
          <a:xfrm>
            <a:off x="4817746" y="5934083"/>
            <a:ext cx="146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Po[i]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03911-33BF-82CB-AE5D-9AD164E205E2}"/>
              </a:ext>
            </a:extLst>
          </p:cNvPr>
          <p:cNvSpPr txBox="1"/>
          <p:nvPr/>
        </p:nvSpPr>
        <p:spPr>
          <a:xfrm>
            <a:off x="4341975" y="4349246"/>
            <a:ext cx="2415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Profits/Weights, Ro[i]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7B1B83-E8C2-D005-84C9-BFC72D204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56183"/>
              </p:ext>
            </p:extLst>
          </p:nvPr>
        </p:nvGraphicFramePr>
        <p:xfrm>
          <a:off x="3485076" y="4703504"/>
          <a:ext cx="39685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94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90994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7457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7D89EB0-F97A-78CD-C225-5E4C574D4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2441"/>
              </p:ext>
            </p:extLst>
          </p:nvPr>
        </p:nvGraphicFramePr>
        <p:xfrm>
          <a:off x="3485076" y="5486307"/>
          <a:ext cx="39687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46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75009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2AC59E-24EC-925D-A267-181A7AAFE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93377"/>
              </p:ext>
            </p:extLst>
          </p:nvPr>
        </p:nvGraphicFramePr>
        <p:xfrm>
          <a:off x="3500742" y="3918362"/>
          <a:ext cx="3953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67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87967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4482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3B9CBA-16F8-788B-4FED-5B8A43B74B05}"/>
              </a:ext>
            </a:extLst>
          </p:cNvPr>
          <p:cNvSpPr txBox="1"/>
          <p:nvPr/>
        </p:nvSpPr>
        <p:spPr>
          <a:xfrm>
            <a:off x="8931665" y="5095621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Weights, W[i]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1B0E-A1F7-2D16-CC42-C0B531CE4ADE}"/>
              </a:ext>
            </a:extLst>
          </p:cNvPr>
          <p:cNvSpPr txBox="1"/>
          <p:nvPr/>
        </p:nvSpPr>
        <p:spPr>
          <a:xfrm>
            <a:off x="9059682" y="5934083"/>
            <a:ext cx="133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Profits, P[i]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45A08-09DF-3031-748D-FDFE78D35516}"/>
              </a:ext>
            </a:extLst>
          </p:cNvPr>
          <p:cNvSpPr txBox="1"/>
          <p:nvPr/>
        </p:nvSpPr>
        <p:spPr>
          <a:xfrm>
            <a:off x="8583911" y="4349246"/>
            <a:ext cx="228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Profits/Weights, R[i]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12B6EF2-2A74-E6E3-4156-7B610B6D4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76313"/>
              </p:ext>
            </p:extLst>
          </p:nvPr>
        </p:nvGraphicFramePr>
        <p:xfrm>
          <a:off x="7727012" y="4703504"/>
          <a:ext cx="39685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94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90994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7457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4530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349D087E-8D6B-9653-6045-A92BF9C24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42747"/>
              </p:ext>
            </p:extLst>
          </p:nvPr>
        </p:nvGraphicFramePr>
        <p:xfrm>
          <a:off x="7727012" y="5486307"/>
          <a:ext cx="39687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46">
                  <a:extLst>
                    <a:ext uri="{9D8B030D-6E8A-4147-A177-3AD203B41FA5}">
                      <a16:colId xmlns:a16="http://schemas.microsoft.com/office/drawing/2014/main" val="129971955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8682916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90095680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375994687"/>
                    </a:ext>
                  </a:extLst>
                </a:gridCol>
                <a:gridCol w="793746">
                  <a:extLst>
                    <a:ext uri="{9D8B030D-6E8A-4147-A177-3AD203B41FA5}">
                      <a16:colId xmlns:a16="http://schemas.microsoft.com/office/drawing/2014/main" val="222750097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678924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01C6FA-E776-F6F2-928A-AF65F89C0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81541"/>
              </p:ext>
            </p:extLst>
          </p:nvPr>
        </p:nvGraphicFramePr>
        <p:xfrm>
          <a:off x="7742678" y="3918362"/>
          <a:ext cx="3953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67">
                  <a:extLst>
                    <a:ext uri="{9D8B030D-6E8A-4147-A177-3AD203B41FA5}">
                      <a16:colId xmlns:a16="http://schemas.microsoft.com/office/drawing/2014/main" val="1793004867"/>
                    </a:ext>
                  </a:extLst>
                </a:gridCol>
                <a:gridCol w="787967">
                  <a:extLst>
                    <a:ext uri="{9D8B030D-6E8A-4147-A177-3AD203B41FA5}">
                      <a16:colId xmlns:a16="http://schemas.microsoft.com/office/drawing/2014/main" val="2569072969"/>
                    </a:ext>
                  </a:extLst>
                </a:gridCol>
                <a:gridCol w="774482">
                  <a:extLst>
                    <a:ext uri="{9D8B030D-6E8A-4147-A177-3AD203B41FA5}">
                      <a16:colId xmlns:a16="http://schemas.microsoft.com/office/drawing/2014/main" val="2189965404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2347443955"/>
                    </a:ext>
                  </a:extLst>
                </a:gridCol>
                <a:gridCol w="801451">
                  <a:extLst>
                    <a:ext uri="{9D8B030D-6E8A-4147-A177-3AD203B41FA5}">
                      <a16:colId xmlns:a16="http://schemas.microsoft.com/office/drawing/2014/main" val="55829174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3.5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28053388"/>
                  </a:ext>
                </a:extLst>
              </a:tr>
            </a:tbl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AF58D5E-7D0F-3CA7-FCEF-A8EC7436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8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  <p:bldP spid="4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1049</TotalTime>
  <Words>6332</Words>
  <Application>Microsoft Office PowerPoint</Application>
  <PresentationFormat>Widescreen</PresentationFormat>
  <Paragraphs>1625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 Narrow</vt:lpstr>
      <vt:lpstr>Calibri</vt:lpstr>
      <vt:lpstr>Corbel</vt:lpstr>
      <vt:lpstr>Wingdings</vt:lpstr>
      <vt:lpstr>Wingdings 2</vt:lpstr>
      <vt:lpstr>Frame</vt:lpstr>
      <vt:lpstr>2. The KnapSack Problem</vt:lpstr>
      <vt:lpstr>What is a KnapSack Problem?</vt:lpstr>
      <vt:lpstr>KnapSack Problem Types &amp; Solution Approaches</vt:lpstr>
      <vt:lpstr>Fractional KnapSack Using Greedy Method</vt:lpstr>
      <vt:lpstr>PowerPoint Presentation</vt:lpstr>
      <vt:lpstr>PowerPoint Presentation</vt:lpstr>
      <vt:lpstr>Lets run an algorithm on the following data</vt:lpstr>
      <vt:lpstr>Algorithm :   Find (int R) {        i = 1        While (R != Ro[i])               i + +        Return i }  Copy (Wo -&gt; W, Po -&gt; P, Ro -&gt; R) Sort (W, P -&gt; R)  While (M &gt; 0)        if (W[i] &lt;= M)               M = M – W[i]               S = S + P[i]               j = Find (R[i])               Item[j] = 1        Else               S = S + P[i] * M/W[i]               j = Find (R[i])               Item[j] = M/W[i]</vt:lpstr>
      <vt:lpstr>Algorithm :   Find (int R) {        i = 1        While (R != Ro[i])               i + +        Return i }  Copy (Wo -&gt; W, Po -&gt; P, Ro -&gt; R) Sort (W, P -&gt; R)  While (M &gt; 0)        if (W[i] &lt;= M)               M = M – W[i]               S = S + P[i]               j = Find (R[i])               Item[j] = 1        Else               S = S + P[i] * M/W[i]               j = Find (R[i])               Item[j] = M/W[i]</vt:lpstr>
      <vt:lpstr>Algorithm :   Find (int R) {        i = 1        While (R != Ro[i])               i + +        Return i }  Copy (Wo -&gt; W, Po -&gt; P, Ro -&gt; R) Sort (W, P -&gt; R)  While (M &gt; 0)        if (W[i] &lt;= M)               M = M – W[i]               S = S + P[i]               j = Find (R[i])               Item[j] = 1        Else               S = S + P[i] * M/W[i]               j = Find (R[i])               Item[j] = M/W[i]</vt:lpstr>
      <vt:lpstr>Algorithm :   Find (int R) {        i = 1        While (R != Ro[i])               i + +        Return i }  Copy (Wo -&gt; W, Po -&gt; P, Ro -&gt; R) Sort (W, P -&gt; R)  While (M &gt; 0)        if (W[i] &lt;= M)               M = M – W[i]               S = S + P[i]               j = Find (R[i])               Item[j] = 1        Else               S = S + P[i] * M/W[i]               j = Find (R[i])               Item[j] = M/W[i]</vt:lpstr>
      <vt:lpstr>Algorithm :   Find (int R) {        i = 1        While (R != Ro[i])               i + +        Return i }  Copy (Wo -&gt; W, Po -&gt; P, Ro -&gt; R) Sort (W, P -&gt; R)  While (M &gt; 0)        if (W[i] &lt;= M)               M = M – W[i]               S = S + P[i]               j = Find (R[i])               Item[j] = 1        Else               S = S + P[i] * M/W[i]               j = Find (R[i])               Item[j] = M/W[i]</vt:lpstr>
      <vt:lpstr>Algorithm :   Find (int R) {        i = 1        While (R != Ro[i])               i + +        Return i }  Copy (Wo -&gt; W, Po -&gt; P, Ro -&gt; R) Sort (W, P -&gt; R)  While (M &gt; 0)        if (W[i] &lt;= M)               M = M – W[i]               S = S + P[i]               j = Find (R[i])               Item[j] = 1        Else               S = S + P[i] * M/W[i]               j = Find (R[i])               Item[j] = M/W[i]</vt:lpstr>
      <vt:lpstr>Algorithm :   Find (int R) {        i = 1        While (R != Ro[i])               i + +        Return i }  Copy (Wo -&gt; W, Po -&gt; P, Ro -&gt; R) Sort (W, P -&gt; R)  While (M &gt; 0)        if (W[i] &lt;= M)               M = M – W[i]               S = S + P[i]               j = Find (R[i])               Item[j] = 1        Else               S = S + P[i] * M/W[i]               j = Find (R[i])               Item[j] = M/W[i]</vt:lpstr>
      <vt:lpstr>PowerPoint Presentation</vt:lpstr>
      <vt:lpstr>0/1 KnapSack  Using  Dynamic  Programming</vt:lpstr>
      <vt:lpstr>PowerPoint Presentation</vt:lpstr>
      <vt:lpstr>  </vt:lpstr>
      <vt:lpstr>Why not greedy?</vt:lpstr>
      <vt:lpstr>Lets run an algorithm on the following data</vt:lpstr>
      <vt:lpstr>Algorithm :    if (i==0 || w == 0)        V[i][w] = 0 Else if (W[i] &lt;= w)        V[i][w] = max ( V[i-1][w] ,          V[i-1][w-W[i]] + P[i])  Else        V[i][w] = V[i-1,w]</vt:lpstr>
      <vt:lpstr>Algorithm :    if (i==0 || w == 0)        V[i][w] = 0 Else if (W[i] &lt;= w)        V[i][w] = max ( V[i-1][w] ,          V[i-1][w-W[i]] + P[i])  Else        V[i][w] = V[i-1,w]</vt:lpstr>
      <vt:lpstr>Algorithm :    if (i==0 || w == 0)        V[i][w] = 0 Else if (W[i] &lt;= w)        V[i][w] = max ( V[i-1][w] ,          V[i-1][w-W[i]] + P[i])  Else        V[i][w] = V[i-1,w]</vt:lpstr>
      <vt:lpstr>Algorithm :    if (i==0 || w == 0)        V[i][w] = 0 Else if (W[i] &lt;= w)        V[i][w] = max ( V[i-1][w] ,          V[i-1][w-W[i]] + P[i])  Else        V[i][w] = V[i-1,w]</vt:lpstr>
      <vt:lpstr>Algorithm :    if (i==0 || w == 0)        V[i][w] = 0 Else if (W[i] &lt;= w)        V[i][w] = max ( V[i-1][w] ,          V[i-1][w-W[i]] + P[i])  Else        V[i][w] = V[i-1,w]</vt:lpstr>
      <vt:lpstr>Algorithm :    if (i==0 || w == 0)        V[i][w] = 0 Else if (W[i] &lt;= w)        V[i][w] = max ( V[i-1][w] ,          V[i-1][w-W[i]] + P[i])  Else        V[i][w] = V[i-1,w]</vt:lpstr>
      <vt:lpstr>Algorithm :    if (i==0 || w == 0)        V[i][w] = 0 Else if (W[i] &lt;= w)        V[i][w] = max ( V[i-1][w] ,          V[i-1][w-W[i]] + P[i])  Else        V[i][w] = V[i-1,w]</vt:lpstr>
      <vt:lpstr>Algorithm :    if (i==0 || w == 0)        V[i][w] = 0 Else if (W[i] &lt;= w)        V[i][w] = max ( V[i-1][w] ,          V[i-1][w-W[i]] + P[i])  Else        V[i][w] = V[i-1,w]</vt:lpstr>
      <vt:lpstr>Algorithm :    if (i==0 || w == 0)        V[i][w] = 0 Else if (W[i] &lt;= w)        V[i][w] = max ( V[i-1][w] ,          V[i-1][w-W[i]] + P[i])  Else        V[i][w] = V[i-1,w]</vt:lpstr>
      <vt:lpstr>Algorithm :    if (i==0 || w == 0)        V[i][w] = 0 Else if (W[i] &lt;= w)        V[i][w] = max ( V[i-1][w] ,          V[i-1][w-W[i]] + P[i])  Else        V[i][w] = V[i-1,w]</vt:lpstr>
      <vt:lpstr>Algorithm :    if (i==0 || w == 0)        V[i][w] = 0 Else if (W[i] &lt;= w)        V[i][w] = max ( V[i-1][w] ,          V[i-1][w-W[i]] + P[i])  Else        V[i][w] = V[i-1,w]</vt:lpstr>
      <vt:lpstr>Algorithm :    if (i==0 || w == 0)        V[i][w] = 0 Else if (W[i] &lt;= w)        V[i][w] = max ( V[i-1][w] ,          V[i-1][w-W[i]] + P[i])  Else        V[i][w] = V[i-1,w]</vt:lpstr>
      <vt:lpstr>Algorithm :    if (i==0 || w == 0)        V[i][w] = 0 Else if (W[i] &lt;= w)        V[i][w] = max ( V[i-1][w] ,          V[i-1][w-W[i]] + P[i])  Else        V[i][w] = V[i-1,w]</vt:lpstr>
      <vt:lpstr>Algorithm :    if (i==0 || w == 0)        V[i][w] = 0 Else if (W[i] &lt;= w)        V[i][w] = max ( V[i-1][w] ,          V[i-1][w-W[i]] + P[i])  Else        V[i][w] = V[i-1,w]</vt:lpstr>
      <vt:lpstr>Algorithm :    if (i==0 || w == 0)        V[i][w] = 0 Else if (W[i] &lt;= w)        V[i][w] = max ( V[i-1][w] ,          V[i-1][w-W[i]] + P[i])  Else        V[i][w] = V[i-1,w]</vt:lpstr>
      <vt:lpstr>PowerPoint Presentation</vt:lpstr>
      <vt:lpstr>Algorithm :   i = N, j = W  while (i &gt; 0 &amp;&amp; j &gt; 0) {     if (V[i][j] == V[i-1][j]) {         inclusion[i] = 0          i - -     }     Else {         inclusion[i] = 1         j = j - w[i]         i - -     } }</vt:lpstr>
      <vt:lpstr>Algorithm :   i = N, j = W  while (i &gt; 0 &amp;&amp; j &gt; 0) {     if (V[i][j] == V[i-1][j]) {         inclusion[i] = 0          i - -     }     Else {         inclusion[i] = 1         j = j - w[i]         i - -     } }</vt:lpstr>
      <vt:lpstr>Algorithm :   i = N, j = W  while (i &gt; 0 &amp;&amp; j &gt; 0) {     if (V[i][j] == V[i-1][j]) {         inclusion[i] = 0          i - -     }     Else {         inclusion[i] = 1         j = j - w[i]         i - -     } }</vt:lpstr>
      <vt:lpstr>Algorithm :   i = N, j = W  while (i &gt; 0 &amp;&amp; j &gt; 0) {     if (V[i][j] == V[i-1][j]) {         inclusion[i] = 0          i - -     }     Else {         inclusion[i] = 1         j = j - w[i]         i - -     } }</vt:lpstr>
      <vt:lpstr>Algorithm :   i = N, j = W  while (i &gt; 0 &amp;&amp; j &gt; 0) {     if (V[i][j] == V[i-1][j]) {         inclusion[i] = 0          i - -     }     Else {         inclusion[i] = 1         j = j - w[i]         i - -     } }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Naieem Islam</dc:creator>
  <cp:lastModifiedBy>Naimur Rahman</cp:lastModifiedBy>
  <cp:revision>170</cp:revision>
  <dcterms:created xsi:type="dcterms:W3CDTF">2022-12-15T09:52:21Z</dcterms:created>
  <dcterms:modified xsi:type="dcterms:W3CDTF">2022-12-22T07:57:53Z</dcterms:modified>
</cp:coreProperties>
</file>