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4" r:id="rId6"/>
    <p:sldId id="271" r:id="rId7"/>
    <p:sldId id="310" r:id="rId8"/>
    <p:sldId id="282" r:id="rId9"/>
    <p:sldId id="290" r:id="rId10"/>
    <p:sldId id="292" r:id="rId11"/>
    <p:sldId id="299" r:id="rId12"/>
    <p:sldId id="283" r:id="rId13"/>
    <p:sldId id="311" r:id="rId14"/>
    <p:sldId id="304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imur Rahman" initials="NR" lastIdx="1" clrIdx="0">
    <p:extLst>
      <p:ext uri="{19B8F6BF-5375-455C-9EA6-DF929625EA0E}">
        <p15:presenceInfo xmlns:p15="http://schemas.microsoft.com/office/powerpoint/2012/main" userId="80b47d391d43eb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A04FE1-D563-50D8-2B21-89F03F55CB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5440C-4D4F-AA56-F449-026A6DCC60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62626-A66E-4DB8-A238-BC5773A43B0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5751F-702D-78BD-7D79-A9CAC70FDA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Paper ID: 514, Naimur Rahman, Muhammad Sheikh Sadi, Md. Abu Saeed,  “VIoT: A Voice and IoT Controlled Unmanned Automatic Vehicle”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FA388-35E3-8121-7A23-7F4EE85FD9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70B3-A955-40E4-81C7-1EAD6126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9BFBA-9C1B-4CDB-B91B-A58213CC246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Paper ID: 514, Naimur Rahman, Muhammad Sheikh Sadi, Md. Abu Saeed,  “VIoT: A Voice and IoT Controlled Unmanned Automatic Vehicle”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D8B5-8CE4-4B99-9E39-AD69DA35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6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2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58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6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1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DEE901-CFAD-4003-A04F-AD18F6EBA2DA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74795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BD64-C230-4C1B-BFE3-B314E679125C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6286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10A5-5C5B-4BB9-87A0-430F3EDBDE94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0865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EBB8-D8FC-4DCD-88B6-B17945FC7CF9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53228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23F-98C0-4026-B80C-23E1918C7F5E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83237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B396-0FA7-49A7-BB46-1B1E53932D51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3022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3F44-E2A3-4178-9644-65FC3DCC3863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0771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00A4-A022-46E4-86F1-AAD90B962DBD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01793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1F4-5B01-48D3-BC9F-F22BAD7964F6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3228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0312-65EF-43D8-85B1-2536FD84F160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7083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14F1-8C84-4846-8590-158E83AB05FB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9441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0485445-75F4-4BD1-9558-D63E27FFF642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A64AC64-AAE7-49B5-922F-3B9C496B9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cover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4B3694D-0D39-DC09-69EC-37D10E00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721" y="5109042"/>
            <a:ext cx="2842284" cy="1306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35028-B54A-9986-4847-6F2D2638C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8799" y="4992475"/>
            <a:ext cx="3048263" cy="15393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C55AE-A08A-5BCA-2CC1-59CB78E91463}"/>
              </a:ext>
            </a:extLst>
          </p:cNvPr>
          <p:cNvSpPr txBox="1"/>
          <p:nvPr/>
        </p:nvSpPr>
        <p:spPr>
          <a:xfrm>
            <a:off x="2266105" y="1343005"/>
            <a:ext cx="76597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VIoT: A Voice and IoT Controlled </a:t>
            </a:r>
          </a:p>
          <a:p>
            <a:pPr algn="ctr"/>
            <a:r>
              <a:rPr lang="en-US" sz="4400" dirty="0"/>
              <a:t>Unmanned Automated 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93626-44B0-5788-45AD-7DADC625DF70}"/>
              </a:ext>
            </a:extLst>
          </p:cNvPr>
          <p:cNvSpPr txBox="1"/>
          <p:nvPr/>
        </p:nvSpPr>
        <p:spPr>
          <a:xfrm>
            <a:off x="4988159" y="4992475"/>
            <a:ext cx="2215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Presented by</a:t>
            </a:r>
          </a:p>
          <a:p>
            <a:pPr algn="ctr"/>
            <a:r>
              <a:rPr lang="en-US" sz="2400" dirty="0"/>
              <a:t>Naimur Rahman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C466F-C619-FA15-1274-AFE4FB28A9FA}"/>
              </a:ext>
            </a:extLst>
          </p:cNvPr>
          <p:cNvSpPr txBox="1"/>
          <p:nvPr/>
        </p:nvSpPr>
        <p:spPr>
          <a:xfrm>
            <a:off x="1629323" y="498611"/>
            <a:ext cx="969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2024 3rd International Conference on Advancement in Electrical and Electronic Engineering (ICAEEE), </a:t>
            </a:r>
          </a:p>
          <a:p>
            <a:pPr algn="ctr"/>
            <a:r>
              <a:rPr lang="en-US" dirty="0"/>
              <a:t>25-27 April, 2024, Gazipur, Bangladesh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37C05-F3D4-CCED-6915-AB6504A17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2" y="362402"/>
            <a:ext cx="1219441" cy="1073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F262F3-85DC-08FF-B076-5CB3701DB446}"/>
              </a:ext>
            </a:extLst>
          </p:cNvPr>
          <p:cNvSpPr txBox="1"/>
          <p:nvPr/>
        </p:nvSpPr>
        <p:spPr>
          <a:xfrm>
            <a:off x="5561813" y="3045901"/>
            <a:ext cx="1068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B1AA2-E85F-81B8-D919-044B374414EA}"/>
              </a:ext>
            </a:extLst>
          </p:cNvPr>
          <p:cNvSpPr txBox="1"/>
          <p:nvPr/>
        </p:nvSpPr>
        <p:spPr>
          <a:xfrm>
            <a:off x="1822233" y="3396020"/>
            <a:ext cx="8547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Naimur Rahman		Muhammad Sheikh Sadi		Md. Abu Saeed</a:t>
            </a:r>
          </a:p>
          <a:p>
            <a:pPr algn="ctr"/>
            <a:r>
              <a:rPr lang="en-US" sz="2400" dirty="0"/>
              <a:t>Department of Computer Science and Engineering</a:t>
            </a:r>
          </a:p>
          <a:p>
            <a:pPr algn="ctr"/>
            <a:r>
              <a:rPr lang="en-US" sz="2400" dirty="0"/>
              <a:t>Khulna University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8321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0E1E1-8BCD-9FF6-1184-6F21DE79E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23" y="720297"/>
            <a:ext cx="3523214" cy="2366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304799"/>
            <a:ext cx="309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Hardware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33AB1-39BB-197E-DC69-0A52CDAFAC00}"/>
              </a:ext>
            </a:extLst>
          </p:cNvPr>
          <p:cNvSpPr txBox="1"/>
          <p:nvPr/>
        </p:nvSpPr>
        <p:spPr>
          <a:xfrm>
            <a:off x="520675" y="889574"/>
            <a:ext cx="685694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4 main components: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Rock Pi 3a Micro-controller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L293D Motor Driver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Web-Cam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Python scripts through Debian OS from the micro-controller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465933-CE9C-20F2-E923-2DE991F5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CF9DD1-FD35-0E6D-C3C6-4B245AC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CB254-158E-AF8B-CF15-9AA5CF51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32" y="3212690"/>
            <a:ext cx="2480995" cy="24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2223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304799"/>
            <a:ext cx="392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Experimental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33AB1-39BB-197E-DC69-0A52CDAFAC00}"/>
              </a:ext>
            </a:extLst>
          </p:cNvPr>
          <p:cNvSpPr txBox="1"/>
          <p:nvPr/>
        </p:nvSpPr>
        <p:spPr>
          <a:xfrm>
            <a:off x="468085" y="959450"/>
            <a:ext cx="6335837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Processing Issues</a:t>
            </a:r>
            <a:endParaRPr lang="en-US" sz="20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Multiple types of data arrives at the same time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Multiple types of data leaves at the same time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Might cause conflict in scheduling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Increases latency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Overlapped data could be lost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C8A669-19B1-B936-DE5A-FA36D88B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8078D8-E17D-B0A9-90AB-828ECBE2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CA6FC-5A19-E3B2-9D26-63155D8ECF56}"/>
              </a:ext>
            </a:extLst>
          </p:cNvPr>
          <p:cNvSpPr txBox="1"/>
          <p:nvPr/>
        </p:nvSpPr>
        <p:spPr>
          <a:xfrm>
            <a:off x="468085" y="3774067"/>
            <a:ext cx="1109464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Solutions</a:t>
            </a:r>
            <a:endParaRPr lang="en-US" sz="20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Parallel Execution - 2 separate execution: I. Camera Stream &amp; II. Python Scripts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Multi-threading - 4 different threads: I. Write/Update, II. Bluetooth, III. Socket/IoT &amp;  IV. Read</a:t>
            </a:r>
          </a:p>
        </p:txBody>
      </p:sp>
    </p:spTree>
    <p:extLst>
      <p:ext uri="{BB962C8B-B14F-4D97-AF65-F5344CB8AC3E}">
        <p14:creationId xmlns:p14="http://schemas.microsoft.com/office/powerpoint/2010/main" val="1953851168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B2FB09-122C-FA7B-5674-30F2B73CC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55" y="1246238"/>
            <a:ext cx="4896213" cy="4365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304799"/>
            <a:ext cx="4248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IoT Issues and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0A1A-B6DA-A588-E4EF-1C6EABEAC62D}"/>
              </a:ext>
            </a:extLst>
          </p:cNvPr>
          <p:cNvSpPr txBox="1"/>
          <p:nvPr/>
        </p:nvSpPr>
        <p:spPr>
          <a:xfrm>
            <a:off x="468086" y="889574"/>
            <a:ext cx="648332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Latency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Web Socket has significantly less latency (499 </a:t>
            </a:r>
            <a:r>
              <a:rPr lang="en-US" sz="2000" dirty="0" err="1"/>
              <a:t>ms</a:t>
            </a:r>
            <a:r>
              <a:rPr lang="en-US" sz="2000" dirty="0"/>
              <a:t>) than Firebase database (1534 </a:t>
            </a:r>
            <a:r>
              <a:rPr lang="en-US" sz="2000" dirty="0" err="1"/>
              <a:t>ms</a:t>
            </a:r>
            <a:r>
              <a:rPr lang="en-US" sz="2000" dirty="0"/>
              <a:t>) in a 5 Mbps connection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Multiple users accessing at the same time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Single User Access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Delay System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Trade-off: Multiple user access inversely proportional to stability and latency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 middle ground of 0.5 sec delay is set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991BF5-7259-5361-224B-4693F4E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350817-3D83-C47C-CEB6-AD5631A3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4048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5B9A45-7C8F-367E-7F0A-114D2783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173B6-0052-0E21-9166-8AFF9656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7F8FD-FDDE-2221-D3AC-E1D987DCDA2A}"/>
              </a:ext>
            </a:extLst>
          </p:cNvPr>
          <p:cNvSpPr txBox="1"/>
          <p:nvPr/>
        </p:nvSpPr>
        <p:spPr>
          <a:xfrm>
            <a:off x="468083" y="399682"/>
            <a:ext cx="228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859EA-2ADA-B711-1693-A42BEF08CD49}"/>
              </a:ext>
            </a:extLst>
          </p:cNvPr>
          <p:cNvSpPr txBox="1"/>
          <p:nvPr/>
        </p:nvSpPr>
        <p:spPr>
          <a:xfrm>
            <a:off x="468083" y="984457"/>
            <a:ext cx="6178523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Voice-controlled and IoT enabled wheelchair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Smart retail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Security systems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Research and exploration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Assistive robotics</a:t>
            </a:r>
          </a:p>
        </p:txBody>
      </p:sp>
    </p:spTree>
    <p:extLst>
      <p:ext uri="{BB962C8B-B14F-4D97-AF65-F5344CB8AC3E}">
        <p14:creationId xmlns:p14="http://schemas.microsoft.com/office/powerpoint/2010/main" val="103064670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4EC835-43EE-674E-6982-2B599F32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1C020E-8C4D-72E1-3D11-8A6E4581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F282A-80EC-CD90-D017-A8B870DF7B77}"/>
              </a:ext>
            </a:extLst>
          </p:cNvPr>
          <p:cNvSpPr txBox="1"/>
          <p:nvPr/>
        </p:nvSpPr>
        <p:spPr>
          <a:xfrm>
            <a:off x="399258" y="450956"/>
            <a:ext cx="2316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BB214-7FEA-E6E9-4CD2-6FCEE3F4ABF0}"/>
              </a:ext>
            </a:extLst>
          </p:cNvPr>
          <p:cNvSpPr txBox="1"/>
          <p:nvPr/>
        </p:nvSpPr>
        <p:spPr>
          <a:xfrm>
            <a:off x="399258" y="1035731"/>
            <a:ext cx="112014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Implement more advanced voice recognition models for enhanced accuracy and multilingual support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Investigate autonomous navigation capabilities, including obstacle detection and collision avoidance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Implement additional features, such as gesture-based controls, EEG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99959-95BA-4884-C82F-00FDE7DA0450}"/>
              </a:ext>
            </a:extLst>
          </p:cNvPr>
          <p:cNvSpPr txBox="1"/>
          <p:nvPr/>
        </p:nvSpPr>
        <p:spPr>
          <a:xfrm>
            <a:off x="399258" y="2707302"/>
            <a:ext cx="220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D9406-3108-2C2C-BF34-14AC47D8A04D}"/>
              </a:ext>
            </a:extLst>
          </p:cNvPr>
          <p:cNvSpPr txBox="1"/>
          <p:nvPr/>
        </p:nvSpPr>
        <p:spPr>
          <a:xfrm>
            <a:off x="399258" y="3292077"/>
            <a:ext cx="788933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Combined IoT, Bluetooth and Bengali voice Control System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Could serve as a step towards smart vehicular systems</a:t>
            </a:r>
          </a:p>
        </p:txBody>
      </p:sp>
    </p:spTree>
    <p:extLst>
      <p:ext uri="{BB962C8B-B14F-4D97-AF65-F5344CB8AC3E}">
        <p14:creationId xmlns:p14="http://schemas.microsoft.com/office/powerpoint/2010/main" val="3015719184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7F8FD-FDDE-2221-D3AC-E1D987DCDA2A}"/>
              </a:ext>
            </a:extLst>
          </p:cNvPr>
          <p:cNvSpPr txBox="1"/>
          <p:nvPr/>
        </p:nvSpPr>
        <p:spPr>
          <a:xfrm>
            <a:off x="4080095" y="2828835"/>
            <a:ext cx="403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9625694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FA76B-B653-1D65-1A87-A3EB981F2629}"/>
              </a:ext>
            </a:extLst>
          </p:cNvPr>
          <p:cNvSpPr txBox="1"/>
          <p:nvPr/>
        </p:nvSpPr>
        <p:spPr>
          <a:xfrm>
            <a:off x="533400" y="444558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ED017-C6AA-F8A4-83D6-47FB2666190E}"/>
              </a:ext>
            </a:extLst>
          </p:cNvPr>
          <p:cNvSpPr txBox="1"/>
          <p:nvPr/>
        </p:nvSpPr>
        <p:spPr>
          <a:xfrm>
            <a:off x="533400" y="1029333"/>
            <a:ext cx="10502347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Introduction and Background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Software Design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Bengali Voice Commands and Data Passing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Communication Systems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Hardware Design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Experimental Analysis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Application, Future work and Conclusions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C2B0767-77AF-5DB3-8CEC-42660583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54E0BF-F1B1-DF13-5DB7-E1DC283A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3840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531538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0A1A-B6DA-A588-E4EF-1C6EABEAC62D}"/>
              </a:ext>
            </a:extLst>
          </p:cNvPr>
          <p:cNvSpPr txBox="1"/>
          <p:nvPr/>
        </p:nvSpPr>
        <p:spPr>
          <a:xfrm>
            <a:off x="468087" y="1116313"/>
            <a:ext cx="1125582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Focus is on developing a vehicle control system integrating Bengali voice commands and remote-controller controls efficiently that works precisely in short range and is affected by a minimal delay in long range.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Implementation of multi-threading and parallel execution techniques optimizing data processing and enhances system performance.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This methodology opens up various practical applications.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2420E9-AA62-FBE1-66EC-FF7D69E0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DC1A93-2B79-3343-09CD-D2F41030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531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452283"/>
            <a:ext cx="2201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0A1A-B6DA-A588-E4EF-1C6EABEAC62D}"/>
              </a:ext>
            </a:extLst>
          </p:cNvPr>
          <p:cNvSpPr txBox="1"/>
          <p:nvPr/>
        </p:nvSpPr>
        <p:spPr>
          <a:xfrm>
            <a:off x="468086" y="1125548"/>
            <a:ext cx="1125582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Existing systems often lack support for diverse control methods like voice commands and remote controller inputs.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Challenges include accuracy/reliability of voice recognition systems as well as precision in different distances with short range and long range adaptability.</a:t>
            </a:r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ACAB79-7054-C781-D947-29A561F9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7A3AE0-53C4-7FA8-F5DC-52790B55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13478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393639"/>
            <a:ext cx="2960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Software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0A1A-B6DA-A588-E4EF-1C6EABEAC62D}"/>
              </a:ext>
            </a:extLst>
          </p:cNvPr>
          <p:cNvSpPr txBox="1"/>
          <p:nvPr/>
        </p:nvSpPr>
        <p:spPr>
          <a:xfrm>
            <a:off x="468086" y="978414"/>
            <a:ext cx="4122711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Consists of several components: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Login system with instructions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Connection establishment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Camera view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Speech recognition API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Remote controller: Controller inputs are converted into integer values and passed though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Log cats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269D3-C6D0-A78C-1AA0-4DC53CC6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1" y="393637"/>
            <a:ext cx="2762913" cy="61398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6EE5D-31C4-FF20-288B-D2A8A309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98" y="1266204"/>
            <a:ext cx="1977602" cy="43946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CE147-167C-5C03-3E35-57D44AE3A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23" y="1231663"/>
            <a:ext cx="1977603" cy="43946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FB6F1F52-1A64-F497-9591-E9037D4A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3A64AC64-AAE7-49B5-922F-3B9C496B95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3388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2A82CB-EF4A-F899-415D-8FCFFA0B9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87127"/>
            <a:ext cx="3687096" cy="3311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642411"/>
            <a:ext cx="445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Bengali Voice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0A1A-B6DA-A588-E4EF-1C6EABEAC62D}"/>
              </a:ext>
            </a:extLst>
          </p:cNvPr>
          <p:cNvSpPr txBox="1"/>
          <p:nvPr/>
        </p:nvSpPr>
        <p:spPr>
          <a:xfrm>
            <a:off x="468086" y="1291817"/>
            <a:ext cx="1108481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cs typeface="Kalpurush" panose="02000600000000000000" pitchFamily="2" charset="0"/>
              </a:rPr>
              <a:t>বামে</a:t>
            </a:r>
            <a:r>
              <a:rPr lang="en-US" sz="2000" dirty="0">
                <a:cs typeface="Kalpurush" panose="02000600000000000000" pitchFamily="2" charset="0"/>
              </a:rPr>
              <a:t> </a:t>
            </a:r>
            <a:r>
              <a:rPr lang="en-US" sz="2000" dirty="0" err="1">
                <a:cs typeface="Kalpurush" panose="02000600000000000000" pitchFamily="2" charset="0"/>
              </a:rPr>
              <a:t>যাও</a:t>
            </a:r>
            <a:r>
              <a:rPr lang="en-US" sz="2000" dirty="0">
                <a:cs typeface="Kalpurush" panose="02000600000000000000" pitchFamily="2" charset="0"/>
              </a:rPr>
              <a:t> (</a:t>
            </a:r>
            <a:r>
              <a:rPr lang="en-US" sz="2000" dirty="0" err="1">
                <a:cs typeface="Kalpurush" panose="02000600000000000000" pitchFamily="2" charset="0"/>
              </a:rPr>
              <a:t>Bame</a:t>
            </a:r>
            <a:r>
              <a:rPr lang="en-US" sz="2000" dirty="0">
                <a:cs typeface="Kalpurush" panose="02000600000000000000" pitchFamily="2" charset="0"/>
              </a:rPr>
              <a:t> Jao) -&gt; Left Command -&gt; 1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cs typeface="Kalpurush" panose="02000600000000000000" pitchFamily="2" charset="0"/>
              </a:rPr>
              <a:t>ডানে</a:t>
            </a:r>
            <a:r>
              <a:rPr lang="en-US" sz="2000" dirty="0">
                <a:cs typeface="Kalpurush" panose="02000600000000000000" pitchFamily="2" charset="0"/>
              </a:rPr>
              <a:t> </a:t>
            </a:r>
            <a:r>
              <a:rPr lang="en-US" sz="2000" dirty="0" err="1">
                <a:cs typeface="Kalpurush" panose="02000600000000000000" pitchFamily="2" charset="0"/>
              </a:rPr>
              <a:t>যাও</a:t>
            </a:r>
            <a:r>
              <a:rPr lang="en-US" sz="2000" dirty="0">
                <a:cs typeface="Kalpurush" panose="02000600000000000000" pitchFamily="2" charset="0"/>
              </a:rPr>
              <a:t> (Dane Jao) -&gt; Right Command -&gt; 2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cs typeface="Kalpurush" panose="02000600000000000000" pitchFamily="2" charset="0"/>
              </a:rPr>
              <a:t>সামনে</a:t>
            </a:r>
            <a:r>
              <a:rPr lang="en-US" sz="2000" dirty="0">
                <a:cs typeface="Kalpurush" panose="02000600000000000000" pitchFamily="2" charset="0"/>
              </a:rPr>
              <a:t> </a:t>
            </a:r>
            <a:r>
              <a:rPr lang="en-US" sz="2000" dirty="0" err="1">
                <a:cs typeface="Kalpurush" panose="02000600000000000000" pitchFamily="2" charset="0"/>
              </a:rPr>
              <a:t>যাও</a:t>
            </a:r>
            <a:r>
              <a:rPr lang="en-US" sz="2000" dirty="0">
                <a:cs typeface="Kalpurush" panose="02000600000000000000" pitchFamily="2" charset="0"/>
              </a:rPr>
              <a:t> (</a:t>
            </a:r>
            <a:r>
              <a:rPr lang="en-US" sz="2000" dirty="0" err="1">
                <a:cs typeface="Kalpurush" panose="02000600000000000000" pitchFamily="2" charset="0"/>
              </a:rPr>
              <a:t>Samne</a:t>
            </a:r>
            <a:r>
              <a:rPr lang="en-US" sz="2000" dirty="0">
                <a:cs typeface="Kalpurush" panose="02000600000000000000" pitchFamily="2" charset="0"/>
              </a:rPr>
              <a:t> Jao) -&gt; Forward Command -&gt; 3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cs typeface="Kalpurush" panose="02000600000000000000" pitchFamily="2" charset="0"/>
              </a:rPr>
              <a:t>পিছনে</a:t>
            </a:r>
            <a:r>
              <a:rPr lang="en-US" sz="2000" dirty="0">
                <a:cs typeface="Kalpurush" panose="02000600000000000000" pitchFamily="2" charset="0"/>
              </a:rPr>
              <a:t> </a:t>
            </a:r>
            <a:r>
              <a:rPr lang="en-US" sz="2000" dirty="0" err="1">
                <a:cs typeface="Kalpurush" panose="02000600000000000000" pitchFamily="2" charset="0"/>
              </a:rPr>
              <a:t>যাও</a:t>
            </a:r>
            <a:r>
              <a:rPr lang="en-US" sz="2000" dirty="0">
                <a:cs typeface="Kalpurush" panose="02000600000000000000" pitchFamily="2" charset="0"/>
              </a:rPr>
              <a:t> (</a:t>
            </a:r>
            <a:r>
              <a:rPr lang="en-US" sz="2000" dirty="0" err="1">
                <a:cs typeface="Kalpurush" panose="02000600000000000000" pitchFamily="2" charset="0"/>
              </a:rPr>
              <a:t>Pichone</a:t>
            </a:r>
            <a:r>
              <a:rPr lang="en-US" sz="2000" dirty="0">
                <a:cs typeface="Kalpurush" panose="02000600000000000000" pitchFamily="2" charset="0"/>
              </a:rPr>
              <a:t> Jao) -&gt; Backward Command -&gt; 4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>
                <a:cs typeface="Kalpurush" panose="02000600000000000000" pitchFamily="2" charset="0"/>
              </a:rPr>
              <a:t>থামো</a:t>
            </a:r>
            <a:r>
              <a:rPr lang="en-US" sz="2000" dirty="0">
                <a:cs typeface="Kalpurush" panose="02000600000000000000" pitchFamily="2" charset="0"/>
              </a:rPr>
              <a:t> (</a:t>
            </a:r>
            <a:r>
              <a:rPr lang="en-US" sz="2000" dirty="0" err="1">
                <a:cs typeface="Kalpurush" panose="02000600000000000000" pitchFamily="2" charset="0"/>
              </a:rPr>
              <a:t>Thamo</a:t>
            </a:r>
            <a:r>
              <a:rPr lang="en-US" sz="2000" dirty="0">
                <a:cs typeface="Kalpurush" panose="02000600000000000000" pitchFamily="2" charset="0"/>
              </a:rPr>
              <a:t>) -&gt; Stop Command -&gt; 5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Kalpurush" panose="02000600000000000000" pitchFamily="2" charset="0"/>
              </a:rPr>
              <a:t>These commands are first optimized by the Levenshtein algorithm and </a:t>
            </a:r>
            <a:r>
              <a:rPr lang="en-US" sz="2000" dirty="0"/>
              <a:t>Optimized strings are converted into integer values. </a:t>
            </a:r>
            <a:r>
              <a:rPr lang="en-US" sz="2000" dirty="0">
                <a:cs typeface="Kalpurush" panose="02000600000000000000" pitchFamily="2" charset="0"/>
              </a:rPr>
              <a:t>The Levenshtein algorithm is -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An optimization algorithm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 dynamic programming technique used to measure the similarity between 2 strings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employed to enhance the accuracy of recognizing spoken commands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A6033B-8EF8-EF93-C820-37F8F54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3D93D-9F89-2CEA-77CC-EBD47857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18224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CE289B-58A1-3C91-5978-70878856C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90" y="269047"/>
            <a:ext cx="10140920" cy="3840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D131A-F8FD-8B0E-AF92-64FCF4758442}"/>
              </a:ext>
            </a:extLst>
          </p:cNvPr>
          <p:cNvSpPr txBox="1"/>
          <p:nvPr/>
        </p:nvSpPr>
        <p:spPr>
          <a:xfrm>
            <a:off x="392371" y="3240610"/>
            <a:ext cx="2328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Passing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E3064-B6A0-3502-C070-A33DE028A3CE}"/>
              </a:ext>
            </a:extLst>
          </p:cNvPr>
          <p:cNvSpPr txBox="1"/>
          <p:nvPr/>
        </p:nvSpPr>
        <p:spPr>
          <a:xfrm>
            <a:off x="392371" y="3713564"/>
            <a:ext cx="830917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2 approaches:</a:t>
            </a:r>
          </a:p>
          <a:p>
            <a:pPr marL="1028700" lvl="1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dirty="0"/>
              <a:t>Web Socket for only sending commands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Less latency </a:t>
            </a:r>
          </a:p>
          <a:p>
            <a:pPr marL="1028700" lvl="1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US" sz="2000" dirty="0"/>
              <a:t>Firebase database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Has more latency as it is a storage having extra protection layers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84B9B3CF-DF1E-B2CC-6E32-75B147C5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3A64AC64-AAE7-49B5-922F-3B9C496B9503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E0AEAD-EE74-D69E-1C6C-A7DB3C57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en-US" dirty="0"/>
              <a:t>Paper ID: 514, Naimur Rahman, Muhammad Sheikh Sadi, Md. Abu Saeed,  “VIoT: A Voice and IoT Controlled Unmanned Automatic Vehicle” </a:t>
            </a:r>
          </a:p>
        </p:txBody>
      </p:sp>
    </p:spTree>
    <p:extLst>
      <p:ext uri="{BB962C8B-B14F-4D97-AF65-F5344CB8AC3E}">
        <p14:creationId xmlns:p14="http://schemas.microsoft.com/office/powerpoint/2010/main" val="3661708821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91618E-DBF3-524C-7BF9-B1C0D143F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9820" y="1588080"/>
            <a:ext cx="6662933" cy="4461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336791"/>
            <a:ext cx="4932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Communication System: IoT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0A1A-B6DA-A588-E4EF-1C6EABEAC62D}"/>
              </a:ext>
            </a:extLst>
          </p:cNvPr>
          <p:cNvSpPr txBox="1"/>
          <p:nvPr/>
        </p:nvSpPr>
        <p:spPr>
          <a:xfrm>
            <a:off x="468086" y="942815"/>
            <a:ext cx="730923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Long range data communication from anywhere in the world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Accessed using internet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Uses Web Socket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49BC0C3-35BE-2CD4-7B89-14C509EC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D51D84-2E49-BA66-67D7-31BCCF2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5127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4D8A3-4FD3-5BB8-EF27-4A2A4346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98" y="1617822"/>
            <a:ext cx="8649415" cy="43506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9627B6-2B9B-4AA0-655B-F76F1AF41FA2}"/>
              </a:ext>
            </a:extLst>
          </p:cNvPr>
          <p:cNvSpPr txBox="1"/>
          <p:nvPr/>
        </p:nvSpPr>
        <p:spPr>
          <a:xfrm>
            <a:off x="468086" y="304799"/>
            <a:ext cx="6097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Communication System: Bluetooth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00A1A-B6DA-A588-E4EF-1C6EABEAC62D}"/>
              </a:ext>
            </a:extLst>
          </p:cNvPr>
          <p:cNvSpPr txBox="1"/>
          <p:nvPr/>
        </p:nvSpPr>
        <p:spPr>
          <a:xfrm>
            <a:off x="468087" y="889574"/>
            <a:ext cx="6097438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Short range data communication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Instant actions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Very low to no latency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 range of approximately 20 meter radius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32E94E7-F0B4-B984-CAE7-82E139DD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ID: 514, Naimur Rahman, Muhammad Sheikh Sadi, Md. Abu Saeed,  “VIoT: A Voice and IoT Controlled Unmanned Automatic Vehicle”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C6FBD9-2586-E63E-978F-5F1BD44B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AC64-AAE7-49B5-922F-3B9C496B95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0318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964</TotalTime>
  <Words>980</Words>
  <Application>Microsoft Office PowerPoint</Application>
  <PresentationFormat>Widescreen</PresentationFormat>
  <Paragraphs>121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Kalpurush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Naimur Rahman</dc:creator>
  <cp:lastModifiedBy>Naimur Rahman</cp:lastModifiedBy>
  <cp:revision>261</cp:revision>
  <dcterms:created xsi:type="dcterms:W3CDTF">2023-12-02T08:28:37Z</dcterms:created>
  <dcterms:modified xsi:type="dcterms:W3CDTF">2024-04-24T21:04:11Z</dcterms:modified>
</cp:coreProperties>
</file>