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834" r:id="rId1"/>
  </p:sldMasterIdLst>
  <p:notesMasterIdLst>
    <p:notesMasterId r:id="rId26"/>
  </p:notesMasterIdLst>
  <p:handoutMasterIdLst>
    <p:handoutMasterId r:id="rId27"/>
  </p:handoutMasterIdLst>
  <p:sldIdLst>
    <p:sldId id="256" r:id="rId2"/>
    <p:sldId id="257" r:id="rId3"/>
    <p:sldId id="258" r:id="rId4"/>
    <p:sldId id="259" r:id="rId5"/>
    <p:sldId id="261" r:id="rId6"/>
    <p:sldId id="260" r:id="rId7"/>
    <p:sldId id="262" r:id="rId8"/>
    <p:sldId id="263" r:id="rId9"/>
    <p:sldId id="264" r:id="rId10"/>
    <p:sldId id="265" r:id="rId11"/>
    <p:sldId id="267" r:id="rId12"/>
    <p:sldId id="266" r:id="rId13"/>
    <p:sldId id="269" r:id="rId14"/>
    <p:sldId id="272" r:id="rId15"/>
    <p:sldId id="268" r:id="rId16"/>
    <p:sldId id="270" r:id="rId17"/>
    <p:sldId id="271" r:id="rId18"/>
    <p:sldId id="273" r:id="rId19"/>
    <p:sldId id="275" r:id="rId20"/>
    <p:sldId id="274"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78" d="100"/>
          <a:sy n="78" d="100"/>
        </p:scale>
        <p:origin x="86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001D92-0A6D-37B7-3138-78316CD162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2E7762E-E6A3-2831-1713-DD96A7BF27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446CC4-2437-466A-82EA-79FB50A0DDC8}" type="datetimeFigureOut">
              <a:rPr lang="en-US" smtClean="0"/>
              <a:t>10/25/2024</a:t>
            </a:fld>
            <a:endParaRPr lang="en-US"/>
          </a:p>
        </p:txBody>
      </p:sp>
      <p:sp>
        <p:nvSpPr>
          <p:cNvPr id="4" name="Footer Placeholder 3">
            <a:extLst>
              <a:ext uri="{FF2B5EF4-FFF2-40B4-BE49-F238E27FC236}">
                <a16:creationId xmlns:a16="http://schemas.microsoft.com/office/drawing/2014/main" id="{490C9552-BAC8-7570-F456-1A90225BC0F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74D108-24D2-7D54-3F91-DA390356E5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8217F0-BC1E-45CC-9C5A-C1A7B050EDA8}" type="slidenum">
              <a:rPr lang="en-US" smtClean="0"/>
              <a:t>‹#›</a:t>
            </a:fld>
            <a:endParaRPr lang="en-US"/>
          </a:p>
        </p:txBody>
      </p:sp>
    </p:spTree>
    <p:extLst>
      <p:ext uri="{BB962C8B-B14F-4D97-AF65-F5344CB8AC3E}">
        <p14:creationId xmlns:p14="http://schemas.microsoft.com/office/powerpoint/2010/main" val="22737229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37F764-2F7A-4C3D-8DDF-0C67FC2C39A4}" type="datetimeFigureOut">
              <a:rPr lang="en-US" smtClean="0"/>
              <a:t>10/25/2024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D3B44-70AB-4D7A-82E5-8E62E84F48F0}" type="slidenum">
              <a:rPr lang="en-US" smtClean="0"/>
              <a:t>‹#›</a:t>
            </a:fld>
            <a:endParaRPr lang="en-US"/>
          </a:p>
        </p:txBody>
      </p:sp>
    </p:spTree>
    <p:extLst>
      <p:ext uri="{BB962C8B-B14F-4D97-AF65-F5344CB8AC3E}">
        <p14:creationId xmlns:p14="http://schemas.microsoft.com/office/powerpoint/2010/main" val="9840551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27E0C6CD-2FEE-44D4-BB35-426DDC26E0DE}" type="datetime1">
              <a:rPr lang="en-US" smtClean="0"/>
              <a:t>10/25/2024</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1F98FE8-BD50-4A8A-8F5D-96584619D781}" type="slidenum">
              <a:rPr lang="en-US" smtClean="0"/>
              <a:t>‹#›</a:t>
            </a:fld>
            <a:endParaRPr lang="en-US"/>
          </a:p>
        </p:txBody>
      </p:sp>
    </p:spTree>
    <p:extLst>
      <p:ext uri="{BB962C8B-B14F-4D97-AF65-F5344CB8AC3E}">
        <p14:creationId xmlns:p14="http://schemas.microsoft.com/office/powerpoint/2010/main" val="34699188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507793-46FB-4394-8B73-839DEEF1B9AB}" type="datetime1">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98FE8-BD50-4A8A-8F5D-96584619D781}" type="slidenum">
              <a:rPr lang="en-US" smtClean="0"/>
              <a:t>‹#›</a:t>
            </a:fld>
            <a:endParaRPr lang="en-US"/>
          </a:p>
        </p:txBody>
      </p:sp>
    </p:spTree>
    <p:extLst>
      <p:ext uri="{BB962C8B-B14F-4D97-AF65-F5344CB8AC3E}">
        <p14:creationId xmlns:p14="http://schemas.microsoft.com/office/powerpoint/2010/main" val="272822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AAFCD-7A1E-482B-B5CF-1A29745F1145}" type="datetime1">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98FE8-BD50-4A8A-8F5D-96584619D781}" type="slidenum">
              <a:rPr lang="en-US" smtClean="0"/>
              <a:t>‹#›</a:t>
            </a:fld>
            <a:endParaRPr lang="en-US"/>
          </a:p>
        </p:txBody>
      </p:sp>
    </p:spTree>
    <p:extLst>
      <p:ext uri="{BB962C8B-B14F-4D97-AF65-F5344CB8AC3E}">
        <p14:creationId xmlns:p14="http://schemas.microsoft.com/office/powerpoint/2010/main" val="397462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48EA0E-B5C8-4D41-8551-FE867D7C47A0}" type="datetime1">
              <a:rPr lang="en-US" smtClean="0"/>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F98FE8-BD50-4A8A-8F5D-96584619D781}" type="slidenum">
              <a:rPr lang="en-US" smtClean="0"/>
              <a:t>‹#›</a:t>
            </a:fld>
            <a:endParaRPr lang="en-US"/>
          </a:p>
        </p:txBody>
      </p:sp>
    </p:spTree>
    <p:extLst>
      <p:ext uri="{BB962C8B-B14F-4D97-AF65-F5344CB8AC3E}">
        <p14:creationId xmlns:p14="http://schemas.microsoft.com/office/powerpoint/2010/main" val="2170662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A12E723E-2FF6-4A95-B6CA-CF76655CCD88}" type="datetime1">
              <a:rPr lang="en-US" smtClean="0"/>
              <a:t>10/25/2024</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41F98FE8-BD50-4A8A-8F5D-96584619D781}" type="slidenum">
              <a:rPr lang="en-US" smtClean="0"/>
              <a:t>‹#›</a:t>
            </a:fld>
            <a:endParaRPr lang="en-US"/>
          </a:p>
        </p:txBody>
      </p:sp>
    </p:spTree>
    <p:extLst>
      <p:ext uri="{BB962C8B-B14F-4D97-AF65-F5344CB8AC3E}">
        <p14:creationId xmlns:p14="http://schemas.microsoft.com/office/powerpoint/2010/main" val="207881592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9F90DC-EBDB-4ABC-BDEE-3FF62D7ECAF5}" type="datetime1">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98FE8-BD50-4A8A-8F5D-96584619D781}" type="slidenum">
              <a:rPr lang="en-US" smtClean="0"/>
              <a:t>‹#›</a:t>
            </a:fld>
            <a:endParaRPr lang="en-US"/>
          </a:p>
        </p:txBody>
      </p:sp>
    </p:spTree>
    <p:extLst>
      <p:ext uri="{BB962C8B-B14F-4D97-AF65-F5344CB8AC3E}">
        <p14:creationId xmlns:p14="http://schemas.microsoft.com/office/powerpoint/2010/main" val="185948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FB920C-BD18-42D6-8B1C-5FC884C2214B}" type="datetime1">
              <a:rPr lang="en-US" smtClean="0"/>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F98FE8-BD50-4A8A-8F5D-96584619D781}" type="slidenum">
              <a:rPr lang="en-US" smtClean="0"/>
              <a:t>‹#›</a:t>
            </a:fld>
            <a:endParaRPr lang="en-US"/>
          </a:p>
        </p:txBody>
      </p:sp>
    </p:spTree>
    <p:extLst>
      <p:ext uri="{BB962C8B-B14F-4D97-AF65-F5344CB8AC3E}">
        <p14:creationId xmlns:p14="http://schemas.microsoft.com/office/powerpoint/2010/main" val="338693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080B08-DA5B-4897-BB4F-00BF7507475A}" type="datetime1">
              <a:rPr lang="en-US" smtClean="0"/>
              <a:t>10/25/2024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98FE8-BD50-4A8A-8F5D-96584619D781}" type="slidenum">
              <a:rPr lang="en-US" smtClean="0"/>
              <a:t>‹#›</a:t>
            </a:fld>
            <a:endParaRPr lang="en-US"/>
          </a:p>
        </p:txBody>
      </p:sp>
    </p:spTree>
    <p:extLst>
      <p:ext uri="{BB962C8B-B14F-4D97-AF65-F5344CB8AC3E}">
        <p14:creationId xmlns:p14="http://schemas.microsoft.com/office/powerpoint/2010/main" val="2875653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40205-CF3A-46A4-903E-442C4E17AF40}" type="datetime1">
              <a:rPr lang="en-US" smtClean="0"/>
              <a:t>10/25/2024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F98FE8-BD50-4A8A-8F5D-96584619D781}" type="slidenum">
              <a:rPr lang="en-US" smtClean="0"/>
              <a:t>‹#›</a:t>
            </a:fld>
            <a:endParaRPr lang="en-US"/>
          </a:p>
        </p:txBody>
      </p:sp>
    </p:spTree>
    <p:extLst>
      <p:ext uri="{BB962C8B-B14F-4D97-AF65-F5344CB8AC3E}">
        <p14:creationId xmlns:p14="http://schemas.microsoft.com/office/powerpoint/2010/main" val="110875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FEE9E04-17E0-4249-A20D-0436305FC92F}" type="datetime1">
              <a:rPr lang="en-US" smtClean="0"/>
              <a:t>10/25/2024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1F98FE8-BD50-4A8A-8F5D-96584619D781}"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384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19D0A7A-35F7-4D27-917B-CCBFA1DD9B04}" type="datetime1">
              <a:rPr lang="en-US" smtClean="0"/>
              <a:t>10/25/2024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1F98FE8-BD50-4A8A-8F5D-96584619D781}"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6599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A6722C3A-D5CF-4C53-8A2E-9F7883366B6E}" type="datetime1">
              <a:rPr lang="en-US" smtClean="0"/>
              <a:t>10/25/2024</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1F98FE8-BD50-4A8A-8F5D-96584619D781}" type="slidenum">
              <a:rPr lang="en-US" smtClean="0"/>
              <a:t>‹#›</a:t>
            </a:fld>
            <a:endParaRPr lang="en-US"/>
          </a:p>
        </p:txBody>
      </p:sp>
    </p:spTree>
    <p:extLst>
      <p:ext uri="{BB962C8B-B14F-4D97-AF65-F5344CB8AC3E}">
        <p14:creationId xmlns:p14="http://schemas.microsoft.com/office/powerpoint/2010/main" val="3574640195"/>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hf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524687-9376-7590-570A-FC96D05DD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134" y="679220"/>
            <a:ext cx="1163837" cy="1320816"/>
          </a:xfrm>
          <a:prstGeom prst="rect">
            <a:avLst/>
          </a:prstGeom>
        </p:spPr>
      </p:pic>
      <p:sp>
        <p:nvSpPr>
          <p:cNvPr id="3" name="Title 1">
            <a:extLst>
              <a:ext uri="{FF2B5EF4-FFF2-40B4-BE49-F238E27FC236}">
                <a16:creationId xmlns:a16="http://schemas.microsoft.com/office/drawing/2014/main" id="{DCC194EB-D663-34EA-1E4C-07304913F43C}"/>
              </a:ext>
            </a:extLst>
          </p:cNvPr>
          <p:cNvSpPr txBox="1">
            <a:spLocks/>
          </p:cNvSpPr>
          <p:nvPr/>
        </p:nvSpPr>
        <p:spPr>
          <a:xfrm>
            <a:off x="5328008" y="684154"/>
            <a:ext cx="2934351" cy="3706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Times New Roman" panose="02020603050405020304" pitchFamily="18" charset="0"/>
                <a:cs typeface="Times New Roman" panose="02020603050405020304" pitchFamily="18" charset="0"/>
              </a:rPr>
              <a:t>CSE 4000 : Project/Thesis</a:t>
            </a:r>
          </a:p>
        </p:txBody>
      </p:sp>
      <p:sp>
        <p:nvSpPr>
          <p:cNvPr id="4" name="TextBox 3">
            <a:extLst>
              <a:ext uri="{FF2B5EF4-FFF2-40B4-BE49-F238E27FC236}">
                <a16:creationId xmlns:a16="http://schemas.microsoft.com/office/drawing/2014/main" id="{1CCDED17-811C-615E-29E9-333F2E402D5B}"/>
              </a:ext>
            </a:extLst>
          </p:cNvPr>
          <p:cNvSpPr txBox="1"/>
          <p:nvPr/>
        </p:nvSpPr>
        <p:spPr>
          <a:xfrm>
            <a:off x="2121621" y="1115943"/>
            <a:ext cx="9347127"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a:t>
            </a: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DAPTIVE</a:t>
            </a: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B</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ENGALI</a:t>
            </a: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V</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OICE</a:t>
            </a: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ONTROLLED</a:t>
            </a: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YSTEM</a:t>
            </a: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OR</a:t>
            </a: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UTONOMOUS</a:t>
            </a: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V</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EHICLE</a:t>
            </a: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N</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AVIGATION</a:t>
            </a:r>
          </a:p>
        </p:txBody>
      </p:sp>
      <p:sp>
        <p:nvSpPr>
          <p:cNvPr id="5" name="Subtitle 2">
            <a:extLst>
              <a:ext uri="{FF2B5EF4-FFF2-40B4-BE49-F238E27FC236}">
                <a16:creationId xmlns:a16="http://schemas.microsoft.com/office/drawing/2014/main" id="{8C8F4442-4E73-9C45-298B-C67C1991CF4F}"/>
              </a:ext>
            </a:extLst>
          </p:cNvPr>
          <p:cNvSpPr txBox="1">
            <a:spLocks/>
          </p:cNvSpPr>
          <p:nvPr/>
        </p:nvSpPr>
        <p:spPr>
          <a:xfrm>
            <a:off x="6795183" y="3969776"/>
            <a:ext cx="5107929" cy="20187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Presented By: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Naimur Rahman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Roll: 1907031</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Department of Computer Science and Engineering,</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Khulna University of Engineering &amp; Technology</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TextBox 5">
            <a:extLst>
              <a:ext uri="{FF2B5EF4-FFF2-40B4-BE49-F238E27FC236}">
                <a16:creationId xmlns:a16="http://schemas.microsoft.com/office/drawing/2014/main" id="{9654BF46-414F-E51A-E348-51C1032044D3}"/>
              </a:ext>
            </a:extLst>
          </p:cNvPr>
          <p:cNvSpPr txBox="1"/>
          <p:nvPr/>
        </p:nvSpPr>
        <p:spPr>
          <a:xfrm>
            <a:off x="694130" y="3969776"/>
            <a:ext cx="5020470" cy="2017988"/>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Supervised By: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sv-SE" sz="2400" b="1" dirty="0">
                <a:solidFill>
                  <a:prstClr val="black"/>
                </a:solidFill>
                <a:latin typeface="Times New Roman" panose="02020603050405020304" pitchFamily="18" charset="0"/>
                <a:cs typeface="Times New Roman" panose="02020603050405020304" pitchFamily="18" charset="0"/>
              </a:rPr>
              <a:t>Dr. Mohammad Sheikh Sadi</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sv-SE" sz="2400" b="1" dirty="0">
                <a:solidFill>
                  <a:prstClr val="black"/>
                </a:solidFill>
                <a:latin typeface="Times New Roman" panose="02020603050405020304" pitchFamily="18" charset="0"/>
                <a:cs typeface="Times New Roman" panose="02020603050405020304" pitchFamily="18" charset="0"/>
              </a:rPr>
              <a:t>Professor</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Department of Computer Science and Engineering,</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Khulna University of Engineering &amp; Technology</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841331694"/>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AEB34-5E5C-D465-2283-12C2CA514DE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18670FA-2D28-E40A-52DF-0C74BFEFBB71}"/>
              </a:ext>
            </a:extLst>
          </p:cNvPr>
          <p:cNvPicPr>
            <a:picLocks noChangeAspect="1"/>
          </p:cNvPicPr>
          <p:nvPr/>
        </p:nvPicPr>
        <p:blipFill>
          <a:blip r:embed="rId2">
            <a:extLst>
              <a:ext uri="{28A0092B-C50C-407E-A947-70E740481C1C}">
                <a14:useLocalDpi xmlns:a14="http://schemas.microsoft.com/office/drawing/2010/main" val="0"/>
              </a:ext>
            </a:extLst>
          </a:blip>
          <a:srcRect l="5968" t="24378" r="7419" b="26617"/>
          <a:stretch/>
        </p:blipFill>
        <p:spPr>
          <a:xfrm>
            <a:off x="209552" y="392247"/>
            <a:ext cx="3886200" cy="1425663"/>
          </a:xfrm>
          <a:prstGeom prst="rect">
            <a:avLst/>
          </a:prstGeom>
        </p:spPr>
      </p:pic>
      <p:pic>
        <p:nvPicPr>
          <p:cNvPr id="7" name="Picture 6">
            <a:extLst>
              <a:ext uri="{FF2B5EF4-FFF2-40B4-BE49-F238E27FC236}">
                <a16:creationId xmlns:a16="http://schemas.microsoft.com/office/drawing/2014/main" id="{1473A31B-0C9C-D55E-1FDC-8C87C5003E05}"/>
              </a:ext>
            </a:extLst>
          </p:cNvPr>
          <p:cNvPicPr>
            <a:picLocks noChangeAspect="1"/>
          </p:cNvPicPr>
          <p:nvPr/>
        </p:nvPicPr>
        <p:blipFill>
          <a:blip r:embed="rId3">
            <a:extLst>
              <a:ext uri="{28A0092B-C50C-407E-A947-70E740481C1C}">
                <a14:useLocalDpi xmlns:a14="http://schemas.microsoft.com/office/drawing/2010/main" val="0"/>
              </a:ext>
            </a:extLst>
          </a:blip>
          <a:srcRect l="7281" t="23020" r="7767" b="23763"/>
          <a:stretch/>
        </p:blipFill>
        <p:spPr>
          <a:xfrm>
            <a:off x="4181473" y="309021"/>
            <a:ext cx="3886200" cy="1591492"/>
          </a:xfrm>
          <a:prstGeom prst="rect">
            <a:avLst/>
          </a:prstGeom>
        </p:spPr>
      </p:pic>
      <p:pic>
        <p:nvPicPr>
          <p:cNvPr id="9" name="Picture 8">
            <a:extLst>
              <a:ext uri="{FF2B5EF4-FFF2-40B4-BE49-F238E27FC236}">
                <a16:creationId xmlns:a16="http://schemas.microsoft.com/office/drawing/2014/main" id="{5F528FDD-1A8C-16FE-D9B5-D057794FC486}"/>
              </a:ext>
            </a:extLst>
          </p:cNvPr>
          <p:cNvPicPr>
            <a:picLocks noChangeAspect="1"/>
          </p:cNvPicPr>
          <p:nvPr/>
        </p:nvPicPr>
        <p:blipFill>
          <a:blip r:embed="rId4">
            <a:extLst>
              <a:ext uri="{28A0092B-C50C-407E-A947-70E740481C1C}">
                <a14:useLocalDpi xmlns:a14="http://schemas.microsoft.com/office/drawing/2010/main" val="0"/>
              </a:ext>
            </a:extLst>
          </a:blip>
          <a:srcRect l="7051" t="31435" r="7049" b="31931"/>
          <a:stretch/>
        </p:blipFill>
        <p:spPr>
          <a:xfrm>
            <a:off x="1476374" y="2193986"/>
            <a:ext cx="4114800" cy="1149039"/>
          </a:xfrm>
          <a:prstGeom prst="rect">
            <a:avLst/>
          </a:prstGeom>
        </p:spPr>
      </p:pic>
      <p:pic>
        <p:nvPicPr>
          <p:cNvPr id="11" name="Picture 10">
            <a:extLst>
              <a:ext uri="{FF2B5EF4-FFF2-40B4-BE49-F238E27FC236}">
                <a16:creationId xmlns:a16="http://schemas.microsoft.com/office/drawing/2014/main" id="{026004A6-3CAB-3734-B6BF-76E0BB2A086A}"/>
              </a:ext>
            </a:extLst>
          </p:cNvPr>
          <p:cNvPicPr>
            <a:picLocks noChangeAspect="1"/>
          </p:cNvPicPr>
          <p:nvPr/>
        </p:nvPicPr>
        <p:blipFill>
          <a:blip r:embed="rId5">
            <a:extLst>
              <a:ext uri="{28A0092B-C50C-407E-A947-70E740481C1C}">
                <a14:useLocalDpi xmlns:a14="http://schemas.microsoft.com/office/drawing/2010/main" val="0"/>
              </a:ext>
            </a:extLst>
          </a:blip>
          <a:srcRect l="6704" t="35856" r="6220" b="34210"/>
          <a:stretch/>
        </p:blipFill>
        <p:spPr>
          <a:xfrm>
            <a:off x="6524624" y="2308038"/>
            <a:ext cx="4114800" cy="920937"/>
          </a:xfrm>
          <a:prstGeom prst="rect">
            <a:avLst/>
          </a:prstGeom>
        </p:spPr>
      </p:pic>
      <p:pic>
        <p:nvPicPr>
          <p:cNvPr id="13" name="Picture 12">
            <a:extLst>
              <a:ext uri="{FF2B5EF4-FFF2-40B4-BE49-F238E27FC236}">
                <a16:creationId xmlns:a16="http://schemas.microsoft.com/office/drawing/2014/main" id="{21523D4F-D12B-FCBA-D7FC-A6516B328DCF}"/>
              </a:ext>
            </a:extLst>
          </p:cNvPr>
          <p:cNvPicPr>
            <a:picLocks noChangeAspect="1"/>
          </p:cNvPicPr>
          <p:nvPr/>
        </p:nvPicPr>
        <p:blipFill>
          <a:blip r:embed="rId6">
            <a:extLst>
              <a:ext uri="{28A0092B-C50C-407E-A947-70E740481C1C}">
                <a14:useLocalDpi xmlns:a14="http://schemas.microsoft.com/office/drawing/2010/main" val="0"/>
              </a:ext>
            </a:extLst>
          </a:blip>
          <a:srcRect l="7097" t="31592" r="6613" b="32338"/>
          <a:stretch/>
        </p:blipFill>
        <p:spPr>
          <a:xfrm>
            <a:off x="1476374" y="3947499"/>
            <a:ext cx="4114800" cy="1115227"/>
          </a:xfrm>
          <a:prstGeom prst="rect">
            <a:avLst/>
          </a:prstGeom>
        </p:spPr>
      </p:pic>
      <p:pic>
        <p:nvPicPr>
          <p:cNvPr id="15" name="Picture 14">
            <a:extLst>
              <a:ext uri="{FF2B5EF4-FFF2-40B4-BE49-F238E27FC236}">
                <a16:creationId xmlns:a16="http://schemas.microsoft.com/office/drawing/2014/main" id="{A0B864BA-606E-AC32-E5F4-F3E2CE8FB34E}"/>
              </a:ext>
            </a:extLst>
          </p:cNvPr>
          <p:cNvPicPr>
            <a:picLocks noChangeAspect="1"/>
          </p:cNvPicPr>
          <p:nvPr/>
        </p:nvPicPr>
        <p:blipFill>
          <a:blip r:embed="rId7">
            <a:extLst>
              <a:ext uri="{28A0092B-C50C-407E-A947-70E740481C1C}">
                <a14:useLocalDpi xmlns:a14="http://schemas.microsoft.com/office/drawing/2010/main" val="0"/>
              </a:ext>
            </a:extLst>
          </a:blip>
          <a:srcRect l="6936" t="30645" r="7096" b="30029"/>
          <a:stretch/>
        </p:blipFill>
        <p:spPr>
          <a:xfrm>
            <a:off x="6524624" y="3966336"/>
            <a:ext cx="4114800" cy="1223482"/>
          </a:xfrm>
          <a:prstGeom prst="rect">
            <a:avLst/>
          </a:prstGeom>
        </p:spPr>
      </p:pic>
      <p:pic>
        <p:nvPicPr>
          <p:cNvPr id="17" name="Picture 16">
            <a:extLst>
              <a:ext uri="{FF2B5EF4-FFF2-40B4-BE49-F238E27FC236}">
                <a16:creationId xmlns:a16="http://schemas.microsoft.com/office/drawing/2014/main" id="{023B3C8C-CA4D-89F4-5E44-7ED98D2EB603}"/>
              </a:ext>
            </a:extLst>
          </p:cNvPr>
          <p:cNvPicPr>
            <a:picLocks noChangeAspect="1"/>
          </p:cNvPicPr>
          <p:nvPr/>
        </p:nvPicPr>
        <p:blipFill>
          <a:blip r:embed="rId8">
            <a:extLst>
              <a:ext uri="{28A0092B-C50C-407E-A947-70E740481C1C}">
                <a14:useLocalDpi xmlns:a14="http://schemas.microsoft.com/office/drawing/2010/main" val="0"/>
              </a:ext>
            </a:extLst>
          </a:blip>
          <a:srcRect l="6340" t="26000" r="5698" b="23000"/>
          <a:stretch/>
        </p:blipFill>
        <p:spPr>
          <a:xfrm>
            <a:off x="8096248" y="430347"/>
            <a:ext cx="3886200" cy="1446688"/>
          </a:xfrm>
          <a:prstGeom prst="rect">
            <a:avLst/>
          </a:prstGeom>
        </p:spPr>
      </p:pic>
      <p:sp>
        <p:nvSpPr>
          <p:cNvPr id="18" name="TextBox 17">
            <a:extLst>
              <a:ext uri="{FF2B5EF4-FFF2-40B4-BE49-F238E27FC236}">
                <a16:creationId xmlns:a16="http://schemas.microsoft.com/office/drawing/2014/main" id="{E44FEE62-CEED-E730-3F27-F15649E02BEC}"/>
              </a:ext>
            </a:extLst>
          </p:cNvPr>
          <p:cNvSpPr txBox="1"/>
          <p:nvPr/>
        </p:nvSpPr>
        <p:spPr>
          <a:xfrm>
            <a:off x="2152652" y="1811419"/>
            <a:ext cx="383438" cy="307777"/>
          </a:xfrm>
          <a:prstGeom prst="rect">
            <a:avLst/>
          </a:prstGeom>
          <a:noFill/>
        </p:spPr>
        <p:txBody>
          <a:bodyPr wrap="none" rtlCol="0">
            <a:spAutoFit/>
          </a:bodyPr>
          <a:lstStyle/>
          <a:p>
            <a:r>
              <a:rPr lang="en-US" sz="1400" dirty="0"/>
              <a:t>(a)</a:t>
            </a:r>
          </a:p>
        </p:txBody>
      </p:sp>
      <p:sp>
        <p:nvSpPr>
          <p:cNvPr id="19" name="TextBox 18">
            <a:extLst>
              <a:ext uri="{FF2B5EF4-FFF2-40B4-BE49-F238E27FC236}">
                <a16:creationId xmlns:a16="http://schemas.microsoft.com/office/drawing/2014/main" id="{82650E3C-0F7B-B451-617C-5975021737A2}"/>
              </a:ext>
            </a:extLst>
          </p:cNvPr>
          <p:cNvSpPr txBox="1"/>
          <p:nvPr/>
        </p:nvSpPr>
        <p:spPr>
          <a:xfrm>
            <a:off x="5952371" y="1877035"/>
            <a:ext cx="393056" cy="307777"/>
          </a:xfrm>
          <a:prstGeom prst="rect">
            <a:avLst/>
          </a:prstGeom>
          <a:noFill/>
        </p:spPr>
        <p:txBody>
          <a:bodyPr wrap="none" rtlCol="0">
            <a:spAutoFit/>
          </a:bodyPr>
          <a:lstStyle/>
          <a:p>
            <a:r>
              <a:rPr lang="en-US" sz="1400" dirty="0"/>
              <a:t>(b)</a:t>
            </a:r>
          </a:p>
        </p:txBody>
      </p:sp>
      <p:sp>
        <p:nvSpPr>
          <p:cNvPr id="20" name="TextBox 19">
            <a:extLst>
              <a:ext uri="{FF2B5EF4-FFF2-40B4-BE49-F238E27FC236}">
                <a16:creationId xmlns:a16="http://schemas.microsoft.com/office/drawing/2014/main" id="{16763781-1758-6665-C7AE-C4B1CE96A56E}"/>
              </a:ext>
            </a:extLst>
          </p:cNvPr>
          <p:cNvSpPr txBox="1"/>
          <p:nvPr/>
        </p:nvSpPr>
        <p:spPr>
          <a:xfrm>
            <a:off x="10012283" y="1957870"/>
            <a:ext cx="383438" cy="307777"/>
          </a:xfrm>
          <a:prstGeom prst="rect">
            <a:avLst/>
          </a:prstGeom>
          <a:noFill/>
        </p:spPr>
        <p:txBody>
          <a:bodyPr wrap="none" rtlCol="0">
            <a:spAutoFit/>
          </a:bodyPr>
          <a:lstStyle/>
          <a:p>
            <a:r>
              <a:rPr lang="en-US" sz="1400" dirty="0"/>
              <a:t>(c)</a:t>
            </a:r>
          </a:p>
        </p:txBody>
      </p:sp>
      <p:sp>
        <p:nvSpPr>
          <p:cNvPr id="21" name="TextBox 20">
            <a:extLst>
              <a:ext uri="{FF2B5EF4-FFF2-40B4-BE49-F238E27FC236}">
                <a16:creationId xmlns:a16="http://schemas.microsoft.com/office/drawing/2014/main" id="{80D45F17-9445-E3DF-5260-8A871AFF8B48}"/>
              </a:ext>
            </a:extLst>
          </p:cNvPr>
          <p:cNvSpPr txBox="1"/>
          <p:nvPr/>
        </p:nvSpPr>
        <p:spPr>
          <a:xfrm>
            <a:off x="3209926" y="3378142"/>
            <a:ext cx="393056" cy="307777"/>
          </a:xfrm>
          <a:prstGeom prst="rect">
            <a:avLst/>
          </a:prstGeom>
          <a:noFill/>
        </p:spPr>
        <p:txBody>
          <a:bodyPr wrap="none" rtlCol="0">
            <a:spAutoFit/>
          </a:bodyPr>
          <a:lstStyle/>
          <a:p>
            <a:r>
              <a:rPr lang="en-US" sz="1400" dirty="0"/>
              <a:t>(d)</a:t>
            </a:r>
          </a:p>
        </p:txBody>
      </p:sp>
      <p:sp>
        <p:nvSpPr>
          <p:cNvPr id="22" name="TextBox 21">
            <a:extLst>
              <a:ext uri="{FF2B5EF4-FFF2-40B4-BE49-F238E27FC236}">
                <a16:creationId xmlns:a16="http://schemas.microsoft.com/office/drawing/2014/main" id="{FA8DA300-1A54-B014-8015-8A6332D8FCD2}"/>
              </a:ext>
            </a:extLst>
          </p:cNvPr>
          <p:cNvSpPr txBox="1"/>
          <p:nvPr/>
        </p:nvSpPr>
        <p:spPr>
          <a:xfrm>
            <a:off x="8407560" y="3338385"/>
            <a:ext cx="383438" cy="307777"/>
          </a:xfrm>
          <a:prstGeom prst="rect">
            <a:avLst/>
          </a:prstGeom>
          <a:noFill/>
        </p:spPr>
        <p:txBody>
          <a:bodyPr wrap="none" rtlCol="0">
            <a:spAutoFit/>
          </a:bodyPr>
          <a:lstStyle/>
          <a:p>
            <a:r>
              <a:rPr lang="en-US" sz="1400" dirty="0"/>
              <a:t>(e)</a:t>
            </a:r>
          </a:p>
        </p:txBody>
      </p:sp>
      <p:sp>
        <p:nvSpPr>
          <p:cNvPr id="23" name="TextBox 22">
            <a:extLst>
              <a:ext uri="{FF2B5EF4-FFF2-40B4-BE49-F238E27FC236}">
                <a16:creationId xmlns:a16="http://schemas.microsoft.com/office/drawing/2014/main" id="{013A6313-53B1-5CB6-5DFC-83BDA18E83CC}"/>
              </a:ext>
            </a:extLst>
          </p:cNvPr>
          <p:cNvSpPr txBox="1"/>
          <p:nvPr/>
        </p:nvSpPr>
        <p:spPr>
          <a:xfrm>
            <a:off x="3209926" y="5097843"/>
            <a:ext cx="362600" cy="307777"/>
          </a:xfrm>
          <a:prstGeom prst="rect">
            <a:avLst/>
          </a:prstGeom>
          <a:noFill/>
        </p:spPr>
        <p:txBody>
          <a:bodyPr wrap="none" rtlCol="0">
            <a:spAutoFit/>
          </a:bodyPr>
          <a:lstStyle/>
          <a:p>
            <a:r>
              <a:rPr lang="en-US" sz="1400" dirty="0"/>
              <a:t>(f)</a:t>
            </a:r>
          </a:p>
        </p:txBody>
      </p:sp>
      <p:sp>
        <p:nvSpPr>
          <p:cNvPr id="24" name="TextBox 23">
            <a:extLst>
              <a:ext uri="{FF2B5EF4-FFF2-40B4-BE49-F238E27FC236}">
                <a16:creationId xmlns:a16="http://schemas.microsoft.com/office/drawing/2014/main" id="{8598EAC3-8739-9BA8-CA2F-CEB1556DE050}"/>
              </a:ext>
            </a:extLst>
          </p:cNvPr>
          <p:cNvSpPr txBox="1"/>
          <p:nvPr/>
        </p:nvSpPr>
        <p:spPr>
          <a:xfrm>
            <a:off x="8407560" y="5097843"/>
            <a:ext cx="393056" cy="307777"/>
          </a:xfrm>
          <a:prstGeom prst="rect">
            <a:avLst/>
          </a:prstGeom>
          <a:noFill/>
        </p:spPr>
        <p:txBody>
          <a:bodyPr wrap="none" rtlCol="0">
            <a:spAutoFit/>
          </a:bodyPr>
          <a:lstStyle/>
          <a:p>
            <a:r>
              <a:rPr lang="en-US" sz="1400" dirty="0"/>
              <a:t>(g)</a:t>
            </a:r>
          </a:p>
        </p:txBody>
      </p:sp>
      <p:sp>
        <p:nvSpPr>
          <p:cNvPr id="25" name="TextBox 24">
            <a:extLst>
              <a:ext uri="{FF2B5EF4-FFF2-40B4-BE49-F238E27FC236}">
                <a16:creationId xmlns:a16="http://schemas.microsoft.com/office/drawing/2014/main" id="{E33B7F5A-6F5D-6D36-B9A6-32177C531DA6}"/>
              </a:ext>
            </a:extLst>
          </p:cNvPr>
          <p:cNvSpPr txBox="1"/>
          <p:nvPr/>
        </p:nvSpPr>
        <p:spPr>
          <a:xfrm>
            <a:off x="423860" y="5800087"/>
            <a:ext cx="11401425" cy="523220"/>
          </a:xfrm>
          <a:prstGeom prst="rect">
            <a:avLst/>
          </a:prstGeom>
          <a:noFill/>
        </p:spPr>
        <p:txBody>
          <a:bodyPr wrap="square" rtlCol="0">
            <a:spAutoFit/>
          </a:bodyPr>
          <a:lstStyle/>
          <a:p>
            <a:pPr algn="ctr"/>
            <a:r>
              <a:rPr lang="en-US" sz="1400" dirty="0"/>
              <a:t>Fig. 2: Preprocessed and augmented signals (a) raw data, (b) cleaned signal, (c) noise added signal, (d) high pitch shifted signal, (e) low pitch shifted signal, (f) fast time stretched signal and (g) slow time stretched signal</a:t>
            </a:r>
          </a:p>
        </p:txBody>
      </p:sp>
      <p:sp>
        <p:nvSpPr>
          <p:cNvPr id="2" name="Slide Number Placeholder 1">
            <a:extLst>
              <a:ext uri="{FF2B5EF4-FFF2-40B4-BE49-F238E27FC236}">
                <a16:creationId xmlns:a16="http://schemas.microsoft.com/office/drawing/2014/main" id="{55C6D9BA-0349-6776-911C-4A4A19663BE1}"/>
              </a:ext>
            </a:extLst>
          </p:cNvPr>
          <p:cNvSpPr>
            <a:spLocks noGrp="1"/>
          </p:cNvSpPr>
          <p:nvPr>
            <p:ph type="sldNum" sz="quarter" idx="12"/>
          </p:nvPr>
        </p:nvSpPr>
        <p:spPr/>
        <p:txBody>
          <a:bodyPr/>
          <a:lstStyle/>
          <a:p>
            <a:fld id="{41F98FE8-BD50-4A8A-8F5D-96584619D781}" type="slidenum">
              <a:rPr lang="en-US" smtClean="0"/>
              <a:t>10</a:t>
            </a:fld>
            <a:endParaRPr lang="en-US"/>
          </a:p>
        </p:txBody>
      </p:sp>
    </p:spTree>
    <p:extLst>
      <p:ext uri="{BB962C8B-B14F-4D97-AF65-F5344CB8AC3E}">
        <p14:creationId xmlns:p14="http://schemas.microsoft.com/office/powerpoint/2010/main" val="2788135736"/>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9C15D-465E-D6DB-D4F8-F83269A276B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2549C1E-239A-4613-7781-A40CCA374B6C}"/>
              </a:ext>
            </a:extLst>
          </p:cNvPr>
          <p:cNvSpPr txBox="1"/>
          <p:nvPr/>
        </p:nvSpPr>
        <p:spPr>
          <a:xfrm>
            <a:off x="533398" y="1573970"/>
            <a:ext cx="7253745" cy="419198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000" dirty="0">
                <a:latin typeface="+mj-lt"/>
              </a:rPr>
              <a:t>The most widely used and accepted feature extraction method for voice signals is the Mel-Frequency Cepstral Coefficients (MFCCs).</a:t>
            </a:r>
          </a:p>
          <a:p>
            <a:pPr marL="457200" indent="-457200" algn="just">
              <a:lnSpc>
                <a:spcPct val="150000"/>
              </a:lnSpc>
              <a:buFont typeface="Wingdings" panose="05000000000000000000" pitchFamily="2" charset="2"/>
              <a:buChar char="Ø"/>
            </a:pPr>
            <a:r>
              <a:rPr lang="en-US" sz="2000" dirty="0">
                <a:latin typeface="+mj-lt"/>
              </a:rPr>
              <a:t>MFCCs capture key speech characteristics by converting audio signals into a form usable for machine learning.</a:t>
            </a:r>
          </a:p>
          <a:p>
            <a:pPr marL="457200" indent="-457200" algn="just">
              <a:lnSpc>
                <a:spcPct val="150000"/>
              </a:lnSpc>
              <a:buFont typeface="Wingdings" panose="05000000000000000000" pitchFamily="2" charset="2"/>
              <a:buChar char="Ø"/>
            </a:pPr>
            <a:r>
              <a:rPr lang="en-US" sz="2000" dirty="0">
                <a:latin typeface="+mj-lt"/>
              </a:rPr>
              <a:t>Breaks down the speech into time frames and analyzes its frequency components.</a:t>
            </a:r>
          </a:p>
          <a:p>
            <a:pPr marL="457200" indent="-457200" algn="just">
              <a:lnSpc>
                <a:spcPct val="150000"/>
              </a:lnSpc>
              <a:buFont typeface="Wingdings" panose="05000000000000000000" pitchFamily="2" charset="2"/>
              <a:buChar char="Ø"/>
            </a:pPr>
            <a:r>
              <a:rPr lang="en-US" sz="2000" dirty="0">
                <a:latin typeface="+mj-lt"/>
              </a:rPr>
              <a:t>Very complex mathematical computations.</a:t>
            </a:r>
          </a:p>
          <a:p>
            <a:pPr marL="457200" indent="-457200" algn="just">
              <a:lnSpc>
                <a:spcPct val="150000"/>
              </a:lnSpc>
              <a:buFont typeface="Wingdings" panose="05000000000000000000" pitchFamily="2" charset="2"/>
              <a:buChar char="Ø"/>
            </a:pPr>
            <a:r>
              <a:rPr lang="en-US" sz="2000" dirty="0">
                <a:latin typeface="+mj-lt"/>
              </a:rPr>
              <a:t>Directly applied using python library.</a:t>
            </a:r>
          </a:p>
        </p:txBody>
      </p:sp>
      <p:sp>
        <p:nvSpPr>
          <p:cNvPr id="9" name="TextBox 8">
            <a:extLst>
              <a:ext uri="{FF2B5EF4-FFF2-40B4-BE49-F238E27FC236}">
                <a16:creationId xmlns:a16="http://schemas.microsoft.com/office/drawing/2014/main" id="{9CF8FE41-9F29-8529-B7D1-8A7E610CC15D}"/>
              </a:ext>
            </a:extLst>
          </p:cNvPr>
          <p:cNvSpPr txBox="1"/>
          <p:nvPr/>
        </p:nvSpPr>
        <p:spPr>
          <a:xfrm>
            <a:off x="8522776" y="552279"/>
            <a:ext cx="2514600" cy="369332"/>
          </a:xfrm>
          <a:prstGeom prst="rect">
            <a:avLst/>
          </a:prstGeom>
          <a:ln w="381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Framing and Windowing</a:t>
            </a:r>
          </a:p>
        </p:txBody>
      </p:sp>
      <p:sp>
        <p:nvSpPr>
          <p:cNvPr id="10" name="TextBox 9">
            <a:extLst>
              <a:ext uri="{FF2B5EF4-FFF2-40B4-BE49-F238E27FC236}">
                <a16:creationId xmlns:a16="http://schemas.microsoft.com/office/drawing/2014/main" id="{A3F5BCA1-0F2C-5891-144C-C6546664D319}"/>
              </a:ext>
            </a:extLst>
          </p:cNvPr>
          <p:cNvSpPr txBox="1"/>
          <p:nvPr/>
        </p:nvSpPr>
        <p:spPr>
          <a:xfrm>
            <a:off x="8751374" y="1290943"/>
            <a:ext cx="2057400" cy="369332"/>
          </a:xfrm>
          <a:prstGeom prst="rect">
            <a:avLst/>
          </a:prstGeom>
          <a:ln w="381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Fourier Transform</a:t>
            </a:r>
          </a:p>
        </p:txBody>
      </p:sp>
      <p:sp>
        <p:nvSpPr>
          <p:cNvPr id="11" name="TextBox 10">
            <a:extLst>
              <a:ext uri="{FF2B5EF4-FFF2-40B4-BE49-F238E27FC236}">
                <a16:creationId xmlns:a16="http://schemas.microsoft.com/office/drawing/2014/main" id="{8B5CFC00-199F-72F5-D93E-9C40D2B27EB3}"/>
              </a:ext>
            </a:extLst>
          </p:cNvPr>
          <p:cNvSpPr txBox="1"/>
          <p:nvPr/>
        </p:nvSpPr>
        <p:spPr>
          <a:xfrm>
            <a:off x="8751375" y="2032681"/>
            <a:ext cx="2057400" cy="369332"/>
          </a:xfrm>
          <a:prstGeom prst="rect">
            <a:avLst/>
          </a:prstGeom>
          <a:ln w="381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Mel Filter Bank</a:t>
            </a:r>
          </a:p>
        </p:txBody>
      </p:sp>
      <p:sp>
        <p:nvSpPr>
          <p:cNvPr id="12" name="TextBox 11">
            <a:extLst>
              <a:ext uri="{FF2B5EF4-FFF2-40B4-BE49-F238E27FC236}">
                <a16:creationId xmlns:a16="http://schemas.microsoft.com/office/drawing/2014/main" id="{C1378A47-251C-7B42-BF55-488B3FE3EA4C}"/>
              </a:ext>
            </a:extLst>
          </p:cNvPr>
          <p:cNvSpPr txBox="1"/>
          <p:nvPr/>
        </p:nvSpPr>
        <p:spPr>
          <a:xfrm>
            <a:off x="8751375" y="2640271"/>
            <a:ext cx="2057400" cy="646331"/>
          </a:xfrm>
          <a:prstGeom prst="rect">
            <a:avLst/>
          </a:prstGeom>
          <a:ln w="381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Logarithmic Compression</a:t>
            </a:r>
          </a:p>
        </p:txBody>
      </p:sp>
      <p:sp>
        <p:nvSpPr>
          <p:cNvPr id="13" name="TextBox 12">
            <a:extLst>
              <a:ext uri="{FF2B5EF4-FFF2-40B4-BE49-F238E27FC236}">
                <a16:creationId xmlns:a16="http://schemas.microsoft.com/office/drawing/2014/main" id="{42487853-9B42-AFA7-354B-F31B41F2F44B}"/>
              </a:ext>
            </a:extLst>
          </p:cNvPr>
          <p:cNvSpPr txBox="1"/>
          <p:nvPr/>
        </p:nvSpPr>
        <p:spPr>
          <a:xfrm>
            <a:off x="8751374" y="3557837"/>
            <a:ext cx="2057400" cy="646331"/>
          </a:xfrm>
          <a:prstGeom prst="rect">
            <a:avLst/>
          </a:prstGeom>
          <a:ln w="381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Discrete Cosine Transform</a:t>
            </a:r>
          </a:p>
        </p:txBody>
      </p:sp>
      <p:cxnSp>
        <p:nvCxnSpPr>
          <p:cNvPr id="14" name="Straight Arrow Connector 13">
            <a:extLst>
              <a:ext uri="{FF2B5EF4-FFF2-40B4-BE49-F238E27FC236}">
                <a16:creationId xmlns:a16="http://schemas.microsoft.com/office/drawing/2014/main" id="{264C35A7-6C82-634F-4235-155122EE9E3B}"/>
              </a:ext>
            </a:extLst>
          </p:cNvPr>
          <p:cNvCxnSpPr>
            <a:cxnSpLocks/>
            <a:stCxn id="9" idx="2"/>
            <a:endCxn id="10" idx="0"/>
          </p:cNvCxnSpPr>
          <p:nvPr/>
        </p:nvCxnSpPr>
        <p:spPr>
          <a:xfrm flipH="1">
            <a:off x="9780074" y="921611"/>
            <a:ext cx="2" cy="369332"/>
          </a:xfrm>
          <a:prstGeom prst="straightConnector1">
            <a:avLst/>
          </a:prstGeom>
          <a:ln w="38100">
            <a:tailEnd type="triangle"/>
          </a:ln>
        </p:spPr>
        <p:style>
          <a:lnRef idx="2">
            <a:schemeClr val="accent4"/>
          </a:lnRef>
          <a:fillRef idx="1">
            <a:schemeClr val="lt1"/>
          </a:fillRef>
          <a:effectRef idx="0">
            <a:schemeClr val="accent4"/>
          </a:effectRef>
          <a:fontRef idx="minor">
            <a:schemeClr val="dk1"/>
          </a:fontRef>
        </p:style>
      </p:cxnSp>
      <p:cxnSp>
        <p:nvCxnSpPr>
          <p:cNvPr id="15" name="Straight Arrow Connector 14">
            <a:extLst>
              <a:ext uri="{FF2B5EF4-FFF2-40B4-BE49-F238E27FC236}">
                <a16:creationId xmlns:a16="http://schemas.microsoft.com/office/drawing/2014/main" id="{5B45907B-A31F-F19C-756F-B3885BE6D92E}"/>
              </a:ext>
            </a:extLst>
          </p:cNvPr>
          <p:cNvCxnSpPr>
            <a:cxnSpLocks/>
            <a:stCxn id="10" idx="2"/>
            <a:endCxn id="11" idx="0"/>
          </p:cNvCxnSpPr>
          <p:nvPr/>
        </p:nvCxnSpPr>
        <p:spPr>
          <a:xfrm>
            <a:off x="9780074" y="1660275"/>
            <a:ext cx="1" cy="372406"/>
          </a:xfrm>
          <a:prstGeom prst="straightConnector1">
            <a:avLst/>
          </a:prstGeom>
          <a:ln w="38100">
            <a:tailEnd type="triangle"/>
          </a:ln>
        </p:spPr>
        <p:style>
          <a:lnRef idx="2">
            <a:schemeClr val="accent4"/>
          </a:lnRef>
          <a:fillRef idx="1">
            <a:schemeClr val="lt1"/>
          </a:fillRef>
          <a:effectRef idx="0">
            <a:schemeClr val="accent4"/>
          </a:effectRef>
          <a:fontRef idx="minor">
            <a:schemeClr val="dk1"/>
          </a:fontRef>
        </p:style>
      </p:cxnSp>
      <p:cxnSp>
        <p:nvCxnSpPr>
          <p:cNvPr id="16" name="Straight Arrow Connector 15">
            <a:extLst>
              <a:ext uri="{FF2B5EF4-FFF2-40B4-BE49-F238E27FC236}">
                <a16:creationId xmlns:a16="http://schemas.microsoft.com/office/drawing/2014/main" id="{870103A0-30F2-9A14-27E5-463381FC698C}"/>
              </a:ext>
            </a:extLst>
          </p:cNvPr>
          <p:cNvCxnSpPr>
            <a:cxnSpLocks/>
            <a:stCxn id="11" idx="2"/>
            <a:endCxn id="12" idx="0"/>
          </p:cNvCxnSpPr>
          <p:nvPr/>
        </p:nvCxnSpPr>
        <p:spPr>
          <a:xfrm>
            <a:off x="9780075" y="2402013"/>
            <a:ext cx="0" cy="238258"/>
          </a:xfrm>
          <a:prstGeom prst="straightConnector1">
            <a:avLst/>
          </a:prstGeom>
          <a:ln w="38100">
            <a:tailEnd type="triangle"/>
          </a:ln>
        </p:spPr>
        <p:style>
          <a:lnRef idx="2">
            <a:schemeClr val="accent4"/>
          </a:lnRef>
          <a:fillRef idx="1">
            <a:schemeClr val="lt1"/>
          </a:fillRef>
          <a:effectRef idx="0">
            <a:schemeClr val="accent4"/>
          </a:effectRef>
          <a:fontRef idx="minor">
            <a:schemeClr val="dk1"/>
          </a:fontRef>
        </p:style>
      </p:cxnSp>
      <p:cxnSp>
        <p:nvCxnSpPr>
          <p:cNvPr id="17" name="Straight Arrow Connector 16">
            <a:extLst>
              <a:ext uri="{FF2B5EF4-FFF2-40B4-BE49-F238E27FC236}">
                <a16:creationId xmlns:a16="http://schemas.microsoft.com/office/drawing/2014/main" id="{F9A7E05E-B1EB-68C6-24D5-575F14770511}"/>
              </a:ext>
            </a:extLst>
          </p:cNvPr>
          <p:cNvCxnSpPr>
            <a:cxnSpLocks/>
            <a:stCxn id="12" idx="2"/>
            <a:endCxn id="13" idx="0"/>
          </p:cNvCxnSpPr>
          <p:nvPr/>
        </p:nvCxnSpPr>
        <p:spPr>
          <a:xfrm flipH="1">
            <a:off x="9780074" y="3286602"/>
            <a:ext cx="1" cy="271235"/>
          </a:xfrm>
          <a:prstGeom prst="straightConnector1">
            <a:avLst/>
          </a:prstGeom>
          <a:ln w="38100">
            <a:tailEnd type="triangle"/>
          </a:ln>
        </p:spPr>
        <p:style>
          <a:lnRef idx="2">
            <a:schemeClr val="accent4"/>
          </a:lnRef>
          <a:fillRef idx="1">
            <a:schemeClr val="lt1"/>
          </a:fillRef>
          <a:effectRef idx="0">
            <a:schemeClr val="accent4"/>
          </a:effectRef>
          <a:fontRef idx="minor">
            <a:schemeClr val="dk1"/>
          </a:fontRef>
        </p:style>
      </p:cxnSp>
      <p:sp>
        <p:nvSpPr>
          <p:cNvPr id="34" name="TextBox 33">
            <a:extLst>
              <a:ext uri="{FF2B5EF4-FFF2-40B4-BE49-F238E27FC236}">
                <a16:creationId xmlns:a16="http://schemas.microsoft.com/office/drawing/2014/main" id="{E95D138C-064A-585D-477D-92BD479414A4}"/>
              </a:ext>
            </a:extLst>
          </p:cNvPr>
          <p:cNvSpPr txBox="1"/>
          <p:nvPr/>
        </p:nvSpPr>
        <p:spPr>
          <a:xfrm>
            <a:off x="8577661" y="5782500"/>
            <a:ext cx="2404826" cy="307777"/>
          </a:xfrm>
          <a:prstGeom prst="rect">
            <a:avLst/>
          </a:prstGeom>
          <a:noFill/>
        </p:spPr>
        <p:txBody>
          <a:bodyPr wrap="none" rtlCol="0">
            <a:spAutoFit/>
          </a:bodyPr>
          <a:lstStyle/>
          <a:p>
            <a:r>
              <a:rPr lang="en-US" sz="1400" dirty="0"/>
              <a:t>Fig. 3: Feature extraction steps</a:t>
            </a:r>
          </a:p>
        </p:txBody>
      </p:sp>
      <p:sp>
        <p:nvSpPr>
          <p:cNvPr id="5" name="TextBox 4">
            <a:extLst>
              <a:ext uri="{FF2B5EF4-FFF2-40B4-BE49-F238E27FC236}">
                <a16:creationId xmlns:a16="http://schemas.microsoft.com/office/drawing/2014/main" id="{290F5D35-013F-B3F6-4E4A-A2DC0E4146AF}"/>
              </a:ext>
            </a:extLst>
          </p:cNvPr>
          <p:cNvSpPr txBox="1"/>
          <p:nvPr/>
        </p:nvSpPr>
        <p:spPr>
          <a:xfrm>
            <a:off x="8637074" y="4495602"/>
            <a:ext cx="2286000" cy="369332"/>
          </a:xfrm>
          <a:prstGeom prst="rect">
            <a:avLst/>
          </a:prstGeom>
          <a:ln w="381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Delta Coefficients</a:t>
            </a:r>
          </a:p>
        </p:txBody>
      </p:sp>
      <p:sp>
        <p:nvSpPr>
          <p:cNvPr id="6" name="TextBox 5">
            <a:extLst>
              <a:ext uri="{FF2B5EF4-FFF2-40B4-BE49-F238E27FC236}">
                <a16:creationId xmlns:a16="http://schemas.microsoft.com/office/drawing/2014/main" id="{468C8F2F-F084-E302-40A1-194082D8942D}"/>
              </a:ext>
            </a:extLst>
          </p:cNvPr>
          <p:cNvSpPr txBox="1"/>
          <p:nvPr/>
        </p:nvSpPr>
        <p:spPr>
          <a:xfrm>
            <a:off x="8637074" y="5139051"/>
            <a:ext cx="2286000" cy="369332"/>
          </a:xfrm>
          <a:prstGeom prst="rect">
            <a:avLst/>
          </a:prstGeom>
          <a:ln w="381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Final Feature Vector</a:t>
            </a:r>
          </a:p>
        </p:txBody>
      </p:sp>
      <p:cxnSp>
        <p:nvCxnSpPr>
          <p:cNvPr id="21" name="Straight Arrow Connector 20">
            <a:extLst>
              <a:ext uri="{FF2B5EF4-FFF2-40B4-BE49-F238E27FC236}">
                <a16:creationId xmlns:a16="http://schemas.microsoft.com/office/drawing/2014/main" id="{6FBA0BB1-66E9-2D4C-DAEC-DF890B5B2734}"/>
              </a:ext>
            </a:extLst>
          </p:cNvPr>
          <p:cNvCxnSpPr>
            <a:cxnSpLocks/>
          </p:cNvCxnSpPr>
          <p:nvPr/>
        </p:nvCxnSpPr>
        <p:spPr>
          <a:xfrm>
            <a:off x="9758924" y="4223959"/>
            <a:ext cx="0" cy="272880"/>
          </a:xfrm>
          <a:prstGeom prst="straightConnector1">
            <a:avLst/>
          </a:prstGeom>
          <a:ln w="38100">
            <a:tailEnd type="triangle"/>
          </a:ln>
        </p:spPr>
        <p:style>
          <a:lnRef idx="2">
            <a:schemeClr val="accent4"/>
          </a:lnRef>
          <a:fillRef idx="1">
            <a:schemeClr val="lt1"/>
          </a:fillRef>
          <a:effectRef idx="0">
            <a:schemeClr val="accent4"/>
          </a:effectRef>
          <a:fontRef idx="minor">
            <a:schemeClr val="dk1"/>
          </a:fontRef>
        </p:style>
      </p:cxnSp>
      <p:cxnSp>
        <p:nvCxnSpPr>
          <p:cNvPr id="22" name="Straight Arrow Connector 21">
            <a:extLst>
              <a:ext uri="{FF2B5EF4-FFF2-40B4-BE49-F238E27FC236}">
                <a16:creationId xmlns:a16="http://schemas.microsoft.com/office/drawing/2014/main" id="{FEE33B9A-ABDF-186C-166B-F2D48CC040F3}"/>
              </a:ext>
            </a:extLst>
          </p:cNvPr>
          <p:cNvCxnSpPr>
            <a:cxnSpLocks/>
          </p:cNvCxnSpPr>
          <p:nvPr/>
        </p:nvCxnSpPr>
        <p:spPr>
          <a:xfrm>
            <a:off x="9780074" y="4866171"/>
            <a:ext cx="0" cy="272880"/>
          </a:xfrm>
          <a:prstGeom prst="straightConnector1">
            <a:avLst/>
          </a:prstGeom>
          <a:ln w="38100">
            <a:tailEnd type="triangle"/>
          </a:ln>
        </p:spPr>
        <p:style>
          <a:lnRef idx="2">
            <a:schemeClr val="accent4"/>
          </a:lnRef>
          <a:fillRef idx="1">
            <a:schemeClr val="lt1"/>
          </a:fillRef>
          <a:effectRef idx="0">
            <a:schemeClr val="accent4"/>
          </a:effectRef>
          <a:fontRef idx="minor">
            <a:schemeClr val="dk1"/>
          </a:fontRef>
        </p:style>
      </p:cxnSp>
      <p:sp>
        <p:nvSpPr>
          <p:cNvPr id="3" name="Slide Number Placeholder 2">
            <a:extLst>
              <a:ext uri="{FF2B5EF4-FFF2-40B4-BE49-F238E27FC236}">
                <a16:creationId xmlns:a16="http://schemas.microsoft.com/office/drawing/2014/main" id="{60778A9C-44ED-EFA9-C8E6-62CA3AFD927C}"/>
              </a:ext>
            </a:extLst>
          </p:cNvPr>
          <p:cNvSpPr>
            <a:spLocks noGrp="1"/>
          </p:cNvSpPr>
          <p:nvPr>
            <p:ph type="sldNum" sz="quarter" idx="12"/>
          </p:nvPr>
        </p:nvSpPr>
        <p:spPr/>
        <p:txBody>
          <a:bodyPr/>
          <a:lstStyle/>
          <a:p>
            <a:fld id="{41F98FE8-BD50-4A8A-8F5D-96584619D781}" type="slidenum">
              <a:rPr lang="en-US" smtClean="0"/>
              <a:t>11</a:t>
            </a:fld>
            <a:endParaRPr lang="en-US"/>
          </a:p>
        </p:txBody>
      </p:sp>
      <p:sp>
        <p:nvSpPr>
          <p:cNvPr id="7" name="TextBox 6">
            <a:extLst>
              <a:ext uri="{FF2B5EF4-FFF2-40B4-BE49-F238E27FC236}">
                <a16:creationId xmlns:a16="http://schemas.microsoft.com/office/drawing/2014/main" id="{93731271-6811-8380-1CBA-9376CCD022C5}"/>
              </a:ext>
            </a:extLst>
          </p:cNvPr>
          <p:cNvSpPr txBox="1"/>
          <p:nvPr/>
        </p:nvSpPr>
        <p:spPr>
          <a:xfrm>
            <a:off x="533399" y="450639"/>
            <a:ext cx="3851788" cy="584775"/>
          </a:xfrm>
          <a:prstGeom prst="rect">
            <a:avLst/>
          </a:prstGeom>
          <a:noFill/>
        </p:spPr>
        <p:txBody>
          <a:bodyPr wrap="square" rtlCol="0">
            <a:spAutoFit/>
          </a:bodyPr>
          <a:lstStyle/>
          <a:p>
            <a:r>
              <a:rPr lang="en-US" sz="3200" b="1" dirty="0">
                <a:latin typeface="+mj-lt"/>
              </a:rPr>
              <a:t>Methodology (Cont.)</a:t>
            </a:r>
          </a:p>
        </p:txBody>
      </p:sp>
      <p:sp>
        <p:nvSpPr>
          <p:cNvPr id="8" name="TextBox 7">
            <a:extLst>
              <a:ext uri="{FF2B5EF4-FFF2-40B4-BE49-F238E27FC236}">
                <a16:creationId xmlns:a16="http://schemas.microsoft.com/office/drawing/2014/main" id="{5B502DC0-47DC-A67C-74EF-796017A97DA8}"/>
              </a:ext>
            </a:extLst>
          </p:cNvPr>
          <p:cNvSpPr txBox="1"/>
          <p:nvPr/>
        </p:nvSpPr>
        <p:spPr>
          <a:xfrm>
            <a:off x="533399" y="1035414"/>
            <a:ext cx="2937385" cy="492443"/>
          </a:xfrm>
          <a:prstGeom prst="rect">
            <a:avLst/>
          </a:prstGeom>
          <a:noFill/>
        </p:spPr>
        <p:txBody>
          <a:bodyPr wrap="square" rtlCol="0">
            <a:spAutoFit/>
          </a:bodyPr>
          <a:lstStyle/>
          <a:p>
            <a:r>
              <a:rPr lang="en-US" sz="2600" b="1" dirty="0">
                <a:latin typeface="+mj-lt"/>
              </a:rPr>
              <a:t>Feature Extraction</a:t>
            </a:r>
          </a:p>
        </p:txBody>
      </p:sp>
    </p:spTree>
    <p:extLst>
      <p:ext uri="{BB962C8B-B14F-4D97-AF65-F5344CB8AC3E}">
        <p14:creationId xmlns:p14="http://schemas.microsoft.com/office/powerpoint/2010/main" val="3178335848"/>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6DC4BC-CA54-5CFC-310C-58B3A0BC76A9}"/>
              </a:ext>
            </a:extLst>
          </p:cNvPr>
          <p:cNvSpPr txBox="1"/>
          <p:nvPr/>
        </p:nvSpPr>
        <p:spPr>
          <a:xfrm>
            <a:off x="523568" y="1150613"/>
            <a:ext cx="5120147" cy="96032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000" dirty="0">
                <a:latin typeface="+mj-lt"/>
              </a:rPr>
              <a:t>CNN-LSTM Hybrid Model</a:t>
            </a:r>
          </a:p>
          <a:p>
            <a:pPr marL="457200" indent="-457200" algn="just">
              <a:lnSpc>
                <a:spcPct val="150000"/>
              </a:lnSpc>
              <a:buFont typeface="Wingdings" panose="05000000000000000000" pitchFamily="2" charset="2"/>
              <a:buChar char="Ø"/>
            </a:pPr>
            <a:r>
              <a:rPr lang="en-US" sz="2000" dirty="0">
                <a:latin typeface="+mj-lt"/>
              </a:rPr>
              <a:t>Convolutional layers for feature extraction.</a:t>
            </a:r>
          </a:p>
        </p:txBody>
      </p:sp>
      <p:sp>
        <p:nvSpPr>
          <p:cNvPr id="8" name="TextBox 7">
            <a:extLst>
              <a:ext uri="{FF2B5EF4-FFF2-40B4-BE49-F238E27FC236}">
                <a16:creationId xmlns:a16="http://schemas.microsoft.com/office/drawing/2014/main" id="{AE10BDA3-F220-8675-EEBB-060C07E1E129}"/>
              </a:ext>
            </a:extLst>
          </p:cNvPr>
          <p:cNvSpPr txBox="1"/>
          <p:nvPr/>
        </p:nvSpPr>
        <p:spPr>
          <a:xfrm>
            <a:off x="6095999" y="1157440"/>
            <a:ext cx="5120147" cy="96032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000" dirty="0">
                <a:latin typeface="+mj-lt"/>
              </a:rPr>
              <a:t>LSTM layers for temporal dependencies.</a:t>
            </a:r>
          </a:p>
          <a:p>
            <a:pPr marL="457200" indent="-457200" algn="just">
              <a:lnSpc>
                <a:spcPct val="150000"/>
              </a:lnSpc>
              <a:buFont typeface="Wingdings" panose="05000000000000000000" pitchFamily="2" charset="2"/>
              <a:buChar char="Ø"/>
            </a:pPr>
            <a:r>
              <a:rPr lang="en-US" sz="2000" dirty="0">
                <a:latin typeface="+mj-lt"/>
              </a:rPr>
              <a:t>Final softmax layer for classification</a:t>
            </a:r>
          </a:p>
        </p:txBody>
      </p:sp>
      <p:pic>
        <p:nvPicPr>
          <p:cNvPr id="10" name="Picture 9">
            <a:extLst>
              <a:ext uri="{FF2B5EF4-FFF2-40B4-BE49-F238E27FC236}">
                <a16:creationId xmlns:a16="http://schemas.microsoft.com/office/drawing/2014/main" id="{7680568F-F7AD-781A-EAB7-C0F26C19EBEF}"/>
              </a:ext>
            </a:extLst>
          </p:cNvPr>
          <p:cNvPicPr>
            <a:picLocks noChangeAspect="1"/>
          </p:cNvPicPr>
          <p:nvPr/>
        </p:nvPicPr>
        <p:blipFill>
          <a:blip r:embed="rId2">
            <a:extLst>
              <a:ext uri="{28A0092B-C50C-407E-A947-70E740481C1C}">
                <a14:useLocalDpi xmlns:a14="http://schemas.microsoft.com/office/drawing/2010/main" val="0"/>
              </a:ext>
            </a:extLst>
          </a:blip>
          <a:srcRect l="7594" t="5057" r="7262" b="6368"/>
          <a:stretch/>
        </p:blipFill>
        <p:spPr>
          <a:xfrm>
            <a:off x="2162574" y="2210895"/>
            <a:ext cx="7415962" cy="4094935"/>
          </a:xfrm>
          <a:prstGeom prst="rect">
            <a:avLst/>
          </a:prstGeom>
        </p:spPr>
      </p:pic>
      <p:sp>
        <p:nvSpPr>
          <p:cNvPr id="11" name="TextBox 10">
            <a:extLst>
              <a:ext uri="{FF2B5EF4-FFF2-40B4-BE49-F238E27FC236}">
                <a16:creationId xmlns:a16="http://schemas.microsoft.com/office/drawing/2014/main" id="{5E4D2DF9-8CA4-0191-53EC-E2ABA7AE71A2}"/>
              </a:ext>
            </a:extLst>
          </p:cNvPr>
          <p:cNvSpPr txBox="1"/>
          <p:nvPr/>
        </p:nvSpPr>
        <p:spPr>
          <a:xfrm>
            <a:off x="4693919" y="6312657"/>
            <a:ext cx="2353273" cy="307777"/>
          </a:xfrm>
          <a:prstGeom prst="rect">
            <a:avLst/>
          </a:prstGeom>
          <a:noFill/>
        </p:spPr>
        <p:txBody>
          <a:bodyPr wrap="none" rtlCol="0">
            <a:spAutoFit/>
          </a:bodyPr>
          <a:lstStyle/>
          <a:p>
            <a:r>
              <a:rPr lang="en-US" sz="1400" dirty="0"/>
              <a:t>Fig. 4: Model Architecture [6]</a:t>
            </a:r>
          </a:p>
        </p:txBody>
      </p:sp>
      <p:sp>
        <p:nvSpPr>
          <p:cNvPr id="12" name="Slide Number Placeholder 11">
            <a:extLst>
              <a:ext uri="{FF2B5EF4-FFF2-40B4-BE49-F238E27FC236}">
                <a16:creationId xmlns:a16="http://schemas.microsoft.com/office/drawing/2014/main" id="{73196659-ECCC-113A-1928-D19F403B17E1}"/>
              </a:ext>
            </a:extLst>
          </p:cNvPr>
          <p:cNvSpPr>
            <a:spLocks noGrp="1"/>
          </p:cNvSpPr>
          <p:nvPr>
            <p:ph type="sldNum" sz="quarter" idx="12"/>
          </p:nvPr>
        </p:nvSpPr>
        <p:spPr/>
        <p:txBody>
          <a:bodyPr/>
          <a:lstStyle/>
          <a:p>
            <a:fld id="{41F98FE8-BD50-4A8A-8F5D-96584619D781}" type="slidenum">
              <a:rPr lang="en-US" smtClean="0"/>
              <a:t>12</a:t>
            </a:fld>
            <a:endParaRPr lang="en-US"/>
          </a:p>
        </p:txBody>
      </p:sp>
      <p:sp>
        <p:nvSpPr>
          <p:cNvPr id="4" name="TextBox 3">
            <a:extLst>
              <a:ext uri="{FF2B5EF4-FFF2-40B4-BE49-F238E27FC236}">
                <a16:creationId xmlns:a16="http://schemas.microsoft.com/office/drawing/2014/main" id="{468E70D8-329B-72D1-D124-15ADBBB57415}"/>
              </a:ext>
            </a:extLst>
          </p:cNvPr>
          <p:cNvSpPr txBox="1"/>
          <p:nvPr/>
        </p:nvSpPr>
        <p:spPr>
          <a:xfrm>
            <a:off x="523568" y="210037"/>
            <a:ext cx="3851788" cy="584775"/>
          </a:xfrm>
          <a:prstGeom prst="rect">
            <a:avLst/>
          </a:prstGeom>
          <a:noFill/>
        </p:spPr>
        <p:txBody>
          <a:bodyPr wrap="square" rtlCol="0">
            <a:spAutoFit/>
          </a:bodyPr>
          <a:lstStyle/>
          <a:p>
            <a:r>
              <a:rPr lang="en-US" sz="3200" b="1" dirty="0">
                <a:latin typeface="+mj-lt"/>
              </a:rPr>
              <a:t>Methodology (Cont.)</a:t>
            </a:r>
          </a:p>
        </p:txBody>
      </p:sp>
      <p:sp>
        <p:nvSpPr>
          <p:cNvPr id="5" name="TextBox 4">
            <a:extLst>
              <a:ext uri="{FF2B5EF4-FFF2-40B4-BE49-F238E27FC236}">
                <a16:creationId xmlns:a16="http://schemas.microsoft.com/office/drawing/2014/main" id="{F983818A-14B1-8DBC-012B-AB5764A69253}"/>
              </a:ext>
            </a:extLst>
          </p:cNvPr>
          <p:cNvSpPr txBox="1"/>
          <p:nvPr/>
        </p:nvSpPr>
        <p:spPr>
          <a:xfrm>
            <a:off x="523568" y="743647"/>
            <a:ext cx="2937385" cy="492443"/>
          </a:xfrm>
          <a:prstGeom prst="rect">
            <a:avLst/>
          </a:prstGeom>
          <a:noFill/>
        </p:spPr>
        <p:txBody>
          <a:bodyPr wrap="square" rtlCol="0">
            <a:spAutoFit/>
          </a:bodyPr>
          <a:lstStyle/>
          <a:p>
            <a:r>
              <a:rPr lang="en-US" sz="2600" b="1" dirty="0">
                <a:latin typeface="+mj-lt"/>
              </a:rPr>
              <a:t>Model Architecture</a:t>
            </a:r>
          </a:p>
        </p:txBody>
      </p:sp>
    </p:spTree>
    <p:extLst>
      <p:ext uri="{BB962C8B-B14F-4D97-AF65-F5344CB8AC3E}">
        <p14:creationId xmlns:p14="http://schemas.microsoft.com/office/powerpoint/2010/main" val="3039768198"/>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2DA4B-47D7-0EF8-7FF7-DC96257D864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C9D0FEB-A4B6-50CA-E4DA-929D4EB40605}"/>
              </a:ext>
            </a:extLst>
          </p:cNvPr>
          <p:cNvSpPr txBox="1"/>
          <p:nvPr/>
        </p:nvSpPr>
        <p:spPr>
          <a:xfrm>
            <a:off x="533400" y="1209589"/>
            <a:ext cx="11302177" cy="280698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000" dirty="0">
                <a:latin typeface="+mj-lt"/>
              </a:rPr>
              <a:t>Training and Testing set are split into 80:20 ratio with Testing set containing some defective commands.</a:t>
            </a:r>
          </a:p>
          <a:p>
            <a:pPr marL="457200" indent="-457200" algn="just">
              <a:lnSpc>
                <a:spcPct val="150000"/>
              </a:lnSpc>
              <a:buFont typeface="Wingdings" panose="05000000000000000000" pitchFamily="2" charset="2"/>
              <a:buChar char="Ø"/>
            </a:pPr>
            <a:r>
              <a:rPr lang="en-US" sz="2000" dirty="0">
                <a:latin typeface="+mj-lt"/>
              </a:rPr>
              <a:t>Training set further split into 75:25 ration for actual training and validation.</a:t>
            </a:r>
          </a:p>
          <a:p>
            <a:pPr marL="457200" indent="-457200" algn="just">
              <a:lnSpc>
                <a:spcPct val="150000"/>
              </a:lnSpc>
              <a:buFont typeface="Wingdings" panose="05000000000000000000" pitchFamily="2" charset="2"/>
              <a:buChar char="Ø"/>
            </a:pPr>
            <a:r>
              <a:rPr lang="en-US" sz="2000" dirty="0">
                <a:latin typeface="+mj-lt"/>
              </a:rPr>
              <a:t>Batch size: 20 samples</a:t>
            </a:r>
          </a:p>
          <a:p>
            <a:pPr marL="457200" indent="-457200" algn="just">
              <a:lnSpc>
                <a:spcPct val="150000"/>
              </a:lnSpc>
              <a:buFont typeface="Wingdings" panose="05000000000000000000" pitchFamily="2" charset="2"/>
              <a:buChar char="Ø"/>
            </a:pPr>
            <a:r>
              <a:rPr lang="en-US" sz="2000" dirty="0">
                <a:latin typeface="+mj-lt"/>
              </a:rPr>
              <a:t>Epochs: 100</a:t>
            </a:r>
          </a:p>
          <a:p>
            <a:pPr marL="457200" indent="-457200" algn="just">
              <a:lnSpc>
                <a:spcPct val="150000"/>
              </a:lnSpc>
              <a:buFont typeface="Wingdings" panose="05000000000000000000" pitchFamily="2" charset="2"/>
              <a:buChar char="Ø"/>
            </a:pPr>
            <a:r>
              <a:rPr lang="en-US" sz="2000" dirty="0">
                <a:latin typeface="+mj-lt"/>
              </a:rPr>
              <a:t>Training Accuracy : 99.89%</a:t>
            </a:r>
          </a:p>
          <a:p>
            <a:pPr marL="457200" indent="-457200" algn="just">
              <a:lnSpc>
                <a:spcPct val="150000"/>
              </a:lnSpc>
              <a:buFont typeface="Wingdings" panose="05000000000000000000" pitchFamily="2" charset="2"/>
              <a:buChar char="Ø"/>
            </a:pPr>
            <a:r>
              <a:rPr lang="en-US" sz="2000" dirty="0">
                <a:latin typeface="+mj-lt"/>
              </a:rPr>
              <a:t>Validation Accuracy: 93.00% </a:t>
            </a:r>
          </a:p>
        </p:txBody>
      </p:sp>
      <p:pic>
        <p:nvPicPr>
          <p:cNvPr id="7" name="Picture 6">
            <a:extLst>
              <a:ext uri="{FF2B5EF4-FFF2-40B4-BE49-F238E27FC236}">
                <a16:creationId xmlns:a16="http://schemas.microsoft.com/office/drawing/2014/main" id="{6186E76A-08FB-AEF8-8E88-80EAEF13ED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9382" y="2187828"/>
            <a:ext cx="7792560" cy="3809819"/>
          </a:xfrm>
          <a:prstGeom prst="rect">
            <a:avLst/>
          </a:prstGeom>
        </p:spPr>
      </p:pic>
      <p:sp>
        <p:nvSpPr>
          <p:cNvPr id="8" name="TextBox 7">
            <a:extLst>
              <a:ext uri="{FF2B5EF4-FFF2-40B4-BE49-F238E27FC236}">
                <a16:creationId xmlns:a16="http://schemas.microsoft.com/office/drawing/2014/main" id="{CE498F9E-E910-602F-8171-B5803C831895}"/>
              </a:ext>
            </a:extLst>
          </p:cNvPr>
          <p:cNvSpPr txBox="1"/>
          <p:nvPr/>
        </p:nvSpPr>
        <p:spPr>
          <a:xfrm>
            <a:off x="6488465" y="6136459"/>
            <a:ext cx="3114058" cy="307777"/>
          </a:xfrm>
          <a:prstGeom prst="rect">
            <a:avLst/>
          </a:prstGeom>
          <a:noFill/>
        </p:spPr>
        <p:txBody>
          <a:bodyPr wrap="none" rtlCol="0">
            <a:spAutoFit/>
          </a:bodyPr>
          <a:lstStyle/>
          <a:p>
            <a:r>
              <a:rPr lang="en-US" sz="1400" dirty="0"/>
              <a:t>Fig. 5: Training and Validation Accuracy</a:t>
            </a:r>
          </a:p>
        </p:txBody>
      </p:sp>
      <p:sp>
        <p:nvSpPr>
          <p:cNvPr id="4" name="Slide Number Placeholder 3">
            <a:extLst>
              <a:ext uri="{FF2B5EF4-FFF2-40B4-BE49-F238E27FC236}">
                <a16:creationId xmlns:a16="http://schemas.microsoft.com/office/drawing/2014/main" id="{29FCBB6A-0049-95FF-E282-E4FBA1EDCA92}"/>
              </a:ext>
            </a:extLst>
          </p:cNvPr>
          <p:cNvSpPr>
            <a:spLocks noGrp="1"/>
          </p:cNvSpPr>
          <p:nvPr>
            <p:ph type="sldNum" sz="quarter" idx="12"/>
          </p:nvPr>
        </p:nvSpPr>
        <p:spPr/>
        <p:txBody>
          <a:bodyPr/>
          <a:lstStyle/>
          <a:p>
            <a:fld id="{41F98FE8-BD50-4A8A-8F5D-96584619D781}" type="slidenum">
              <a:rPr lang="en-US" smtClean="0"/>
              <a:t>13</a:t>
            </a:fld>
            <a:endParaRPr lang="en-US"/>
          </a:p>
        </p:txBody>
      </p:sp>
      <p:sp>
        <p:nvSpPr>
          <p:cNvPr id="5" name="TextBox 4">
            <a:extLst>
              <a:ext uri="{FF2B5EF4-FFF2-40B4-BE49-F238E27FC236}">
                <a16:creationId xmlns:a16="http://schemas.microsoft.com/office/drawing/2014/main" id="{7CA4758B-A023-F558-2BDA-ABCC1C7F44AB}"/>
              </a:ext>
            </a:extLst>
          </p:cNvPr>
          <p:cNvSpPr txBox="1"/>
          <p:nvPr/>
        </p:nvSpPr>
        <p:spPr>
          <a:xfrm>
            <a:off x="533400" y="187093"/>
            <a:ext cx="3851788" cy="584775"/>
          </a:xfrm>
          <a:prstGeom prst="rect">
            <a:avLst/>
          </a:prstGeom>
          <a:noFill/>
        </p:spPr>
        <p:txBody>
          <a:bodyPr wrap="square" rtlCol="0">
            <a:spAutoFit/>
          </a:bodyPr>
          <a:lstStyle/>
          <a:p>
            <a:r>
              <a:rPr lang="en-US" sz="3200" b="1" dirty="0">
                <a:latin typeface="+mj-lt"/>
              </a:rPr>
              <a:t>Methodology (Cont.)</a:t>
            </a:r>
          </a:p>
        </p:txBody>
      </p:sp>
      <p:sp>
        <p:nvSpPr>
          <p:cNvPr id="6" name="TextBox 5">
            <a:extLst>
              <a:ext uri="{FF2B5EF4-FFF2-40B4-BE49-F238E27FC236}">
                <a16:creationId xmlns:a16="http://schemas.microsoft.com/office/drawing/2014/main" id="{80E12CE9-A323-5C3A-C64E-FDDBED1DE59D}"/>
              </a:ext>
            </a:extLst>
          </p:cNvPr>
          <p:cNvSpPr txBox="1"/>
          <p:nvPr/>
        </p:nvSpPr>
        <p:spPr>
          <a:xfrm>
            <a:off x="533400" y="762036"/>
            <a:ext cx="2937385" cy="492443"/>
          </a:xfrm>
          <a:prstGeom prst="rect">
            <a:avLst/>
          </a:prstGeom>
          <a:noFill/>
        </p:spPr>
        <p:txBody>
          <a:bodyPr wrap="square" rtlCol="0">
            <a:spAutoFit/>
          </a:bodyPr>
          <a:lstStyle/>
          <a:p>
            <a:r>
              <a:rPr lang="en-US" sz="2600" b="1" dirty="0">
                <a:latin typeface="+mj-lt"/>
              </a:rPr>
              <a:t>Training</a:t>
            </a:r>
          </a:p>
        </p:txBody>
      </p:sp>
    </p:spTree>
    <p:extLst>
      <p:ext uri="{BB962C8B-B14F-4D97-AF65-F5344CB8AC3E}">
        <p14:creationId xmlns:p14="http://schemas.microsoft.com/office/powerpoint/2010/main" val="1714976179"/>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60F8F-60E5-EE65-8E56-DCDF35A68863}"/>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6103C8C-F282-A693-EE0B-970F25D194AB}"/>
              </a:ext>
            </a:extLst>
          </p:cNvPr>
          <p:cNvSpPr txBox="1"/>
          <p:nvPr/>
        </p:nvSpPr>
        <p:spPr>
          <a:xfrm>
            <a:off x="4722236" y="6229611"/>
            <a:ext cx="2161169" cy="307777"/>
          </a:xfrm>
          <a:prstGeom prst="rect">
            <a:avLst/>
          </a:prstGeom>
          <a:noFill/>
        </p:spPr>
        <p:txBody>
          <a:bodyPr wrap="none" rtlCol="0">
            <a:spAutoFit/>
          </a:bodyPr>
          <a:lstStyle/>
          <a:p>
            <a:r>
              <a:rPr lang="en-US" sz="1400" dirty="0"/>
              <a:t>Fig. 6: Complete Workflow</a:t>
            </a:r>
          </a:p>
        </p:txBody>
      </p:sp>
      <p:sp>
        <p:nvSpPr>
          <p:cNvPr id="4" name="TextBox 3">
            <a:extLst>
              <a:ext uri="{FF2B5EF4-FFF2-40B4-BE49-F238E27FC236}">
                <a16:creationId xmlns:a16="http://schemas.microsoft.com/office/drawing/2014/main" id="{D335CA2C-404F-CC39-C477-15E2D3C7A8D1}"/>
              </a:ext>
            </a:extLst>
          </p:cNvPr>
          <p:cNvSpPr txBox="1"/>
          <p:nvPr/>
        </p:nvSpPr>
        <p:spPr>
          <a:xfrm>
            <a:off x="3000758" y="1556185"/>
            <a:ext cx="724877" cy="307777"/>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sz="1400" dirty="0">
                <a:solidFill>
                  <a:schemeClr val="tx1"/>
                </a:solidFill>
                <a:latin typeface="Times New Roman" panose="02020603050405020304" pitchFamily="18" charset="0"/>
                <a:cs typeface="Times New Roman" panose="02020603050405020304" pitchFamily="18" charset="0"/>
              </a:rPr>
              <a:t>Dataset</a:t>
            </a:r>
          </a:p>
        </p:txBody>
      </p:sp>
      <p:sp>
        <p:nvSpPr>
          <p:cNvPr id="5" name="TextBox 4">
            <a:extLst>
              <a:ext uri="{FF2B5EF4-FFF2-40B4-BE49-F238E27FC236}">
                <a16:creationId xmlns:a16="http://schemas.microsoft.com/office/drawing/2014/main" id="{DF51D561-5144-C8E7-68D7-32515142A029}"/>
              </a:ext>
            </a:extLst>
          </p:cNvPr>
          <p:cNvSpPr txBox="1"/>
          <p:nvPr/>
        </p:nvSpPr>
        <p:spPr>
          <a:xfrm>
            <a:off x="2759702" y="2255682"/>
            <a:ext cx="1192954" cy="307777"/>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sz="1400" dirty="0">
                <a:solidFill>
                  <a:schemeClr val="tx1"/>
                </a:solidFill>
                <a:latin typeface="Times New Roman" panose="02020603050405020304" pitchFamily="18" charset="0"/>
                <a:cs typeface="Times New Roman" panose="02020603050405020304" pitchFamily="18" charset="0"/>
              </a:rPr>
              <a:t>Preprocessing</a:t>
            </a:r>
          </a:p>
        </p:txBody>
      </p:sp>
      <p:sp>
        <p:nvSpPr>
          <p:cNvPr id="6" name="TextBox 5">
            <a:extLst>
              <a:ext uri="{FF2B5EF4-FFF2-40B4-BE49-F238E27FC236}">
                <a16:creationId xmlns:a16="http://schemas.microsoft.com/office/drawing/2014/main" id="{BBE45A95-F620-6AF3-81FF-CB01BCFB96CF}"/>
              </a:ext>
            </a:extLst>
          </p:cNvPr>
          <p:cNvSpPr txBox="1"/>
          <p:nvPr/>
        </p:nvSpPr>
        <p:spPr>
          <a:xfrm>
            <a:off x="2562660" y="2949287"/>
            <a:ext cx="1587038" cy="307777"/>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sz="1400" dirty="0">
                <a:solidFill>
                  <a:schemeClr val="tx1"/>
                </a:solidFill>
                <a:latin typeface="Times New Roman" panose="02020603050405020304" pitchFamily="18" charset="0"/>
                <a:cs typeface="Times New Roman" panose="02020603050405020304" pitchFamily="18" charset="0"/>
              </a:rPr>
              <a:t>Data Augmentation</a:t>
            </a:r>
          </a:p>
        </p:txBody>
      </p:sp>
      <p:sp>
        <p:nvSpPr>
          <p:cNvPr id="7" name="TextBox 6">
            <a:extLst>
              <a:ext uri="{FF2B5EF4-FFF2-40B4-BE49-F238E27FC236}">
                <a16:creationId xmlns:a16="http://schemas.microsoft.com/office/drawing/2014/main" id="{D11DAF7A-505A-D1FC-5080-B64EDD68D3AC}"/>
              </a:ext>
            </a:extLst>
          </p:cNvPr>
          <p:cNvSpPr txBox="1"/>
          <p:nvPr/>
        </p:nvSpPr>
        <p:spPr>
          <a:xfrm>
            <a:off x="2407889" y="3629577"/>
            <a:ext cx="1901483" cy="307777"/>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sz="1400" dirty="0">
                <a:solidFill>
                  <a:schemeClr val="tx1"/>
                </a:solidFill>
                <a:latin typeface="Times New Roman" panose="02020603050405020304" pitchFamily="18" charset="0"/>
                <a:cs typeface="Times New Roman" panose="02020603050405020304" pitchFamily="18" charset="0"/>
              </a:rPr>
              <a:t>Extract MFCC Features</a:t>
            </a:r>
          </a:p>
        </p:txBody>
      </p:sp>
      <p:sp>
        <p:nvSpPr>
          <p:cNvPr id="9" name="TextBox 8">
            <a:extLst>
              <a:ext uri="{FF2B5EF4-FFF2-40B4-BE49-F238E27FC236}">
                <a16:creationId xmlns:a16="http://schemas.microsoft.com/office/drawing/2014/main" id="{CA590345-7EE1-D884-08FE-65E8E9C2D1AA}"/>
              </a:ext>
            </a:extLst>
          </p:cNvPr>
          <p:cNvSpPr txBox="1"/>
          <p:nvPr/>
        </p:nvSpPr>
        <p:spPr>
          <a:xfrm>
            <a:off x="2818197" y="4309866"/>
            <a:ext cx="1080873" cy="307777"/>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sz="1400" dirty="0">
                <a:solidFill>
                  <a:schemeClr val="tx1"/>
                </a:solidFill>
                <a:latin typeface="Times New Roman" panose="02020603050405020304" pitchFamily="18" charset="0"/>
                <a:cs typeface="Times New Roman" panose="02020603050405020304" pitchFamily="18" charset="0"/>
              </a:rPr>
              <a:t>Train Model</a:t>
            </a:r>
          </a:p>
        </p:txBody>
      </p:sp>
      <p:cxnSp>
        <p:nvCxnSpPr>
          <p:cNvPr id="12" name="Straight Arrow Connector 11">
            <a:extLst>
              <a:ext uri="{FF2B5EF4-FFF2-40B4-BE49-F238E27FC236}">
                <a16:creationId xmlns:a16="http://schemas.microsoft.com/office/drawing/2014/main" id="{9583555A-3DC6-E6BD-CC43-AC65DD07B53A}"/>
              </a:ext>
            </a:extLst>
          </p:cNvPr>
          <p:cNvCxnSpPr>
            <a:cxnSpLocks/>
            <a:stCxn id="4" idx="2"/>
            <a:endCxn id="5" idx="0"/>
          </p:cNvCxnSpPr>
          <p:nvPr/>
        </p:nvCxnSpPr>
        <p:spPr>
          <a:xfrm flipH="1">
            <a:off x="3356179" y="1863962"/>
            <a:ext cx="7018" cy="391720"/>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cxnSp>
        <p:nvCxnSpPr>
          <p:cNvPr id="13" name="Straight Arrow Connector 12">
            <a:extLst>
              <a:ext uri="{FF2B5EF4-FFF2-40B4-BE49-F238E27FC236}">
                <a16:creationId xmlns:a16="http://schemas.microsoft.com/office/drawing/2014/main" id="{8B613FC8-703B-0601-1AA7-251E9C43FBD6}"/>
              </a:ext>
            </a:extLst>
          </p:cNvPr>
          <p:cNvCxnSpPr>
            <a:cxnSpLocks/>
          </p:cNvCxnSpPr>
          <p:nvPr/>
        </p:nvCxnSpPr>
        <p:spPr>
          <a:xfrm>
            <a:off x="3363199" y="2568398"/>
            <a:ext cx="0" cy="380889"/>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cxnSp>
        <p:nvCxnSpPr>
          <p:cNvPr id="14" name="Straight Arrow Connector 13">
            <a:extLst>
              <a:ext uri="{FF2B5EF4-FFF2-40B4-BE49-F238E27FC236}">
                <a16:creationId xmlns:a16="http://schemas.microsoft.com/office/drawing/2014/main" id="{9B87958C-B646-D19B-FCDD-394E8AD5E759}"/>
              </a:ext>
            </a:extLst>
          </p:cNvPr>
          <p:cNvCxnSpPr>
            <a:cxnSpLocks/>
          </p:cNvCxnSpPr>
          <p:nvPr/>
        </p:nvCxnSpPr>
        <p:spPr>
          <a:xfrm>
            <a:off x="3358631" y="3257065"/>
            <a:ext cx="0" cy="380889"/>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cxnSp>
        <p:nvCxnSpPr>
          <p:cNvPr id="15" name="Straight Arrow Connector 14">
            <a:extLst>
              <a:ext uri="{FF2B5EF4-FFF2-40B4-BE49-F238E27FC236}">
                <a16:creationId xmlns:a16="http://schemas.microsoft.com/office/drawing/2014/main" id="{2DD64A11-31F1-3AEB-7AA1-CF0DB6ACC8B2}"/>
              </a:ext>
            </a:extLst>
          </p:cNvPr>
          <p:cNvCxnSpPr>
            <a:cxnSpLocks/>
          </p:cNvCxnSpPr>
          <p:nvPr/>
        </p:nvCxnSpPr>
        <p:spPr>
          <a:xfrm>
            <a:off x="3363197" y="3937354"/>
            <a:ext cx="0" cy="380889"/>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sp>
        <p:nvSpPr>
          <p:cNvPr id="16" name="TextBox 15">
            <a:extLst>
              <a:ext uri="{FF2B5EF4-FFF2-40B4-BE49-F238E27FC236}">
                <a16:creationId xmlns:a16="http://schemas.microsoft.com/office/drawing/2014/main" id="{69DADB46-A951-7D0D-8E48-A51E151B9A56}"/>
              </a:ext>
            </a:extLst>
          </p:cNvPr>
          <p:cNvSpPr txBox="1"/>
          <p:nvPr/>
        </p:nvSpPr>
        <p:spPr>
          <a:xfrm>
            <a:off x="2834286" y="4998532"/>
            <a:ext cx="1078992" cy="307777"/>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sz="1400" dirty="0">
                <a:solidFill>
                  <a:schemeClr val="tx1"/>
                </a:solidFill>
                <a:latin typeface="Times New Roman" panose="02020603050405020304" pitchFamily="18" charset="0"/>
                <a:cs typeface="Times New Roman" panose="02020603050405020304" pitchFamily="18" charset="0"/>
              </a:rPr>
              <a:t>Save Model</a:t>
            </a:r>
          </a:p>
        </p:txBody>
      </p:sp>
      <p:cxnSp>
        <p:nvCxnSpPr>
          <p:cNvPr id="17" name="Straight Arrow Connector 16">
            <a:extLst>
              <a:ext uri="{FF2B5EF4-FFF2-40B4-BE49-F238E27FC236}">
                <a16:creationId xmlns:a16="http://schemas.microsoft.com/office/drawing/2014/main" id="{29924AB6-21EF-68CB-52D2-A2B45EF4DBFF}"/>
              </a:ext>
            </a:extLst>
          </p:cNvPr>
          <p:cNvCxnSpPr>
            <a:cxnSpLocks/>
          </p:cNvCxnSpPr>
          <p:nvPr/>
        </p:nvCxnSpPr>
        <p:spPr>
          <a:xfrm>
            <a:off x="3358630" y="4617643"/>
            <a:ext cx="0" cy="380889"/>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sp>
        <p:nvSpPr>
          <p:cNvPr id="18" name="TextBox 17">
            <a:extLst>
              <a:ext uri="{FF2B5EF4-FFF2-40B4-BE49-F238E27FC236}">
                <a16:creationId xmlns:a16="http://schemas.microsoft.com/office/drawing/2014/main" id="{5AA737FC-97C6-3804-9FD8-7468685144A4}"/>
              </a:ext>
            </a:extLst>
          </p:cNvPr>
          <p:cNvSpPr txBox="1"/>
          <p:nvPr/>
        </p:nvSpPr>
        <p:spPr>
          <a:xfrm>
            <a:off x="4808340" y="1085534"/>
            <a:ext cx="1287660" cy="307777"/>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sz="1400" dirty="0">
                <a:solidFill>
                  <a:schemeClr val="tx1"/>
                </a:solidFill>
                <a:latin typeface="Times New Roman" panose="02020603050405020304" pitchFamily="18" charset="0"/>
                <a:cs typeface="Times New Roman" panose="02020603050405020304" pitchFamily="18" charset="0"/>
              </a:rPr>
              <a:t>Training (80%)</a:t>
            </a:r>
          </a:p>
        </p:txBody>
      </p:sp>
      <p:sp>
        <p:nvSpPr>
          <p:cNvPr id="19" name="TextBox 18">
            <a:extLst>
              <a:ext uri="{FF2B5EF4-FFF2-40B4-BE49-F238E27FC236}">
                <a16:creationId xmlns:a16="http://schemas.microsoft.com/office/drawing/2014/main" id="{DCD9ED32-0A47-D7D7-48AE-11BC38FE8BE1}"/>
              </a:ext>
            </a:extLst>
          </p:cNvPr>
          <p:cNvSpPr txBox="1"/>
          <p:nvPr/>
        </p:nvSpPr>
        <p:spPr>
          <a:xfrm>
            <a:off x="4849933" y="1568069"/>
            <a:ext cx="1202830" cy="307777"/>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sz="1400" dirty="0">
                <a:solidFill>
                  <a:schemeClr val="tx1"/>
                </a:solidFill>
                <a:latin typeface="Times New Roman" panose="02020603050405020304" pitchFamily="18" charset="0"/>
                <a:cs typeface="Times New Roman" panose="02020603050405020304" pitchFamily="18" charset="0"/>
              </a:rPr>
              <a:t>Testing (20%)</a:t>
            </a:r>
          </a:p>
        </p:txBody>
      </p:sp>
      <p:sp>
        <p:nvSpPr>
          <p:cNvPr id="20" name="TextBox 19">
            <a:extLst>
              <a:ext uri="{FF2B5EF4-FFF2-40B4-BE49-F238E27FC236}">
                <a16:creationId xmlns:a16="http://schemas.microsoft.com/office/drawing/2014/main" id="{85FE60EA-DF5D-17CA-7FB7-885B7CAABE63}"/>
              </a:ext>
            </a:extLst>
          </p:cNvPr>
          <p:cNvSpPr txBox="1"/>
          <p:nvPr/>
        </p:nvSpPr>
        <p:spPr>
          <a:xfrm>
            <a:off x="7048846" y="1085534"/>
            <a:ext cx="1417320" cy="307777"/>
          </a:xfrm>
          <a:prstGeom prst="rect">
            <a:avLst/>
          </a:prstGeom>
          <a:ln w="28575"/>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400" dirty="0">
                <a:solidFill>
                  <a:schemeClr val="tx1"/>
                </a:solidFill>
                <a:latin typeface="Times New Roman" panose="02020603050405020304" pitchFamily="18" charset="0"/>
                <a:cs typeface="Times New Roman" panose="02020603050405020304" pitchFamily="18" charset="0"/>
              </a:rPr>
              <a:t>Training (75%)</a:t>
            </a:r>
          </a:p>
        </p:txBody>
      </p:sp>
      <p:sp>
        <p:nvSpPr>
          <p:cNvPr id="21" name="TextBox 20">
            <a:extLst>
              <a:ext uri="{FF2B5EF4-FFF2-40B4-BE49-F238E27FC236}">
                <a16:creationId xmlns:a16="http://schemas.microsoft.com/office/drawing/2014/main" id="{DCD68850-E94C-1854-FD48-995477E02B42}"/>
              </a:ext>
            </a:extLst>
          </p:cNvPr>
          <p:cNvSpPr txBox="1"/>
          <p:nvPr/>
        </p:nvSpPr>
        <p:spPr>
          <a:xfrm>
            <a:off x="7048846" y="1559533"/>
            <a:ext cx="1415131" cy="310896"/>
          </a:xfrm>
          <a:prstGeom prst="rect">
            <a:avLst/>
          </a:prstGeom>
          <a:ln w="28575"/>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400" dirty="0">
                <a:solidFill>
                  <a:schemeClr val="tx1"/>
                </a:solidFill>
                <a:latin typeface="Times New Roman" panose="02020603050405020304" pitchFamily="18" charset="0"/>
                <a:cs typeface="Times New Roman" panose="02020603050405020304" pitchFamily="18" charset="0"/>
              </a:rPr>
              <a:t>Validation (25%)</a:t>
            </a:r>
          </a:p>
        </p:txBody>
      </p:sp>
      <p:sp>
        <p:nvSpPr>
          <p:cNvPr id="22" name="TextBox 21">
            <a:extLst>
              <a:ext uri="{FF2B5EF4-FFF2-40B4-BE49-F238E27FC236}">
                <a16:creationId xmlns:a16="http://schemas.microsoft.com/office/drawing/2014/main" id="{88D181A5-D49B-76BB-5423-458BDB00BB31}"/>
              </a:ext>
            </a:extLst>
          </p:cNvPr>
          <p:cNvSpPr txBox="1"/>
          <p:nvPr/>
        </p:nvSpPr>
        <p:spPr>
          <a:xfrm>
            <a:off x="4900376" y="2255154"/>
            <a:ext cx="1107996" cy="307777"/>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sz="1400" dirty="0">
                <a:solidFill>
                  <a:schemeClr val="tx1"/>
                </a:solidFill>
                <a:latin typeface="Times New Roman" panose="02020603050405020304" pitchFamily="18" charset="0"/>
                <a:cs typeface="Times New Roman" panose="02020603050405020304" pitchFamily="18" charset="0"/>
              </a:rPr>
              <a:t>Clean Signal</a:t>
            </a:r>
          </a:p>
        </p:txBody>
      </p:sp>
      <p:sp>
        <p:nvSpPr>
          <p:cNvPr id="23" name="TextBox 22">
            <a:extLst>
              <a:ext uri="{FF2B5EF4-FFF2-40B4-BE49-F238E27FC236}">
                <a16:creationId xmlns:a16="http://schemas.microsoft.com/office/drawing/2014/main" id="{79AFC507-EEDE-5D66-CD2F-60E7F0E31975}"/>
              </a:ext>
            </a:extLst>
          </p:cNvPr>
          <p:cNvSpPr txBox="1"/>
          <p:nvPr/>
        </p:nvSpPr>
        <p:spPr>
          <a:xfrm>
            <a:off x="4978301" y="2949287"/>
            <a:ext cx="946093" cy="307777"/>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sz="1400" dirty="0">
                <a:solidFill>
                  <a:schemeClr val="tx1"/>
                </a:solidFill>
                <a:latin typeface="Times New Roman" panose="02020603050405020304" pitchFamily="18" charset="0"/>
                <a:cs typeface="Times New Roman" panose="02020603050405020304" pitchFamily="18" charset="0"/>
              </a:rPr>
              <a:t>Pitch Shift</a:t>
            </a:r>
          </a:p>
        </p:txBody>
      </p:sp>
      <p:sp>
        <p:nvSpPr>
          <p:cNvPr id="24" name="TextBox 23">
            <a:extLst>
              <a:ext uri="{FF2B5EF4-FFF2-40B4-BE49-F238E27FC236}">
                <a16:creationId xmlns:a16="http://schemas.microsoft.com/office/drawing/2014/main" id="{F53AE506-88C2-694A-A1BC-69AB0C9F6E1C}"/>
              </a:ext>
            </a:extLst>
          </p:cNvPr>
          <p:cNvSpPr txBox="1"/>
          <p:nvPr/>
        </p:nvSpPr>
        <p:spPr>
          <a:xfrm>
            <a:off x="7081762" y="2935479"/>
            <a:ext cx="1338956" cy="307777"/>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sz="1400" dirty="0">
                <a:solidFill>
                  <a:schemeClr val="tx1"/>
                </a:solidFill>
                <a:latin typeface="Times New Roman" panose="02020603050405020304" pitchFamily="18" charset="0"/>
                <a:cs typeface="Times New Roman" panose="02020603050405020304" pitchFamily="18" charset="0"/>
              </a:rPr>
              <a:t>Time Stretching</a:t>
            </a:r>
          </a:p>
        </p:txBody>
      </p:sp>
      <p:sp>
        <p:nvSpPr>
          <p:cNvPr id="25" name="TextBox 24">
            <a:extLst>
              <a:ext uri="{FF2B5EF4-FFF2-40B4-BE49-F238E27FC236}">
                <a16:creationId xmlns:a16="http://schemas.microsoft.com/office/drawing/2014/main" id="{F3569303-55C2-08B6-50ED-F5B31AAEE648}"/>
              </a:ext>
            </a:extLst>
          </p:cNvPr>
          <p:cNvSpPr txBox="1"/>
          <p:nvPr/>
        </p:nvSpPr>
        <p:spPr>
          <a:xfrm>
            <a:off x="9312518" y="2871327"/>
            <a:ext cx="1612942" cy="430887"/>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sz="1400" dirty="0">
                <a:solidFill>
                  <a:schemeClr val="tx1"/>
                </a:solidFill>
                <a:latin typeface="Times New Roman" panose="02020603050405020304" pitchFamily="18" charset="0"/>
                <a:cs typeface="Times New Roman" panose="02020603050405020304" pitchFamily="18" charset="0"/>
              </a:rPr>
              <a:t>Add Random Noise</a:t>
            </a:r>
          </a:p>
          <a:p>
            <a:pPr algn="ctr"/>
            <a:r>
              <a:rPr lang="en-US" sz="800" dirty="0">
                <a:solidFill>
                  <a:schemeClr val="tx1"/>
                </a:solidFill>
                <a:latin typeface="Times New Roman" panose="02020603050405020304" pitchFamily="18" charset="0"/>
                <a:cs typeface="Times New Roman" panose="02020603050405020304" pitchFamily="18" charset="0"/>
              </a:rPr>
              <a:t>+250</a:t>
            </a:r>
          </a:p>
        </p:txBody>
      </p:sp>
      <p:sp>
        <p:nvSpPr>
          <p:cNvPr id="26" name="TextBox 25">
            <a:extLst>
              <a:ext uri="{FF2B5EF4-FFF2-40B4-BE49-F238E27FC236}">
                <a16:creationId xmlns:a16="http://schemas.microsoft.com/office/drawing/2014/main" id="{7F5E19E0-9B92-7447-5483-5C0A6601A79E}"/>
              </a:ext>
            </a:extLst>
          </p:cNvPr>
          <p:cNvSpPr txBox="1"/>
          <p:nvPr/>
        </p:nvSpPr>
        <p:spPr>
          <a:xfrm>
            <a:off x="4866378" y="3504707"/>
            <a:ext cx="543739" cy="507831"/>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pPr algn="ctr">
              <a:spcAft>
                <a:spcPts val="600"/>
              </a:spcAft>
            </a:pPr>
            <a:r>
              <a:rPr lang="en-US" sz="1400" dirty="0">
                <a:solidFill>
                  <a:schemeClr val="tx1"/>
                </a:solidFill>
                <a:latin typeface="Times New Roman" panose="02020603050405020304" pitchFamily="18" charset="0"/>
                <a:cs typeface="Times New Roman" panose="02020603050405020304" pitchFamily="18" charset="0"/>
              </a:rPr>
              <a:t>High</a:t>
            </a:r>
          </a:p>
          <a:p>
            <a:pPr algn="ctr">
              <a:spcAft>
                <a:spcPts val="600"/>
              </a:spcAft>
            </a:pPr>
            <a:r>
              <a:rPr lang="en-US" sz="800" dirty="0">
                <a:solidFill>
                  <a:schemeClr val="tx1"/>
                </a:solidFill>
                <a:latin typeface="Times New Roman" panose="02020603050405020304" pitchFamily="18" charset="0"/>
                <a:cs typeface="Times New Roman" panose="02020603050405020304" pitchFamily="18" charset="0"/>
              </a:rPr>
              <a:t>+250</a:t>
            </a:r>
          </a:p>
        </p:txBody>
      </p:sp>
      <p:sp>
        <p:nvSpPr>
          <p:cNvPr id="27" name="TextBox 26">
            <a:extLst>
              <a:ext uri="{FF2B5EF4-FFF2-40B4-BE49-F238E27FC236}">
                <a16:creationId xmlns:a16="http://schemas.microsoft.com/office/drawing/2014/main" id="{FD4C63DB-2D38-FDCB-F029-F346B3CB57E7}"/>
              </a:ext>
            </a:extLst>
          </p:cNvPr>
          <p:cNvSpPr txBox="1"/>
          <p:nvPr/>
        </p:nvSpPr>
        <p:spPr>
          <a:xfrm>
            <a:off x="5549989" y="3504707"/>
            <a:ext cx="513282" cy="507831"/>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pPr algn="ctr">
              <a:spcAft>
                <a:spcPts val="600"/>
              </a:spcAft>
            </a:pPr>
            <a:r>
              <a:rPr lang="en-US" sz="1400" dirty="0">
                <a:solidFill>
                  <a:schemeClr val="tx1"/>
                </a:solidFill>
                <a:latin typeface="Times New Roman" panose="02020603050405020304" pitchFamily="18" charset="0"/>
                <a:cs typeface="Times New Roman" panose="02020603050405020304" pitchFamily="18" charset="0"/>
              </a:rPr>
              <a:t>Low</a:t>
            </a:r>
          </a:p>
          <a:p>
            <a:pPr algn="ctr">
              <a:spcAft>
                <a:spcPts val="600"/>
              </a:spcAft>
            </a:pPr>
            <a:r>
              <a:rPr lang="en-US" sz="800" dirty="0">
                <a:solidFill>
                  <a:schemeClr val="tx1"/>
                </a:solidFill>
                <a:latin typeface="Times New Roman" panose="02020603050405020304" pitchFamily="18" charset="0"/>
                <a:cs typeface="Times New Roman" panose="02020603050405020304" pitchFamily="18" charset="0"/>
              </a:rPr>
              <a:t>+250</a:t>
            </a:r>
          </a:p>
        </p:txBody>
      </p:sp>
      <p:sp>
        <p:nvSpPr>
          <p:cNvPr id="28" name="TextBox 27">
            <a:extLst>
              <a:ext uri="{FF2B5EF4-FFF2-40B4-BE49-F238E27FC236}">
                <a16:creationId xmlns:a16="http://schemas.microsoft.com/office/drawing/2014/main" id="{A8388E72-1A60-F2C2-5645-B1F6BD489A4B}"/>
              </a:ext>
            </a:extLst>
          </p:cNvPr>
          <p:cNvSpPr txBox="1"/>
          <p:nvPr/>
        </p:nvSpPr>
        <p:spPr>
          <a:xfrm>
            <a:off x="7163985" y="3504709"/>
            <a:ext cx="484428" cy="507831"/>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pPr algn="ctr">
              <a:spcAft>
                <a:spcPts val="600"/>
              </a:spcAft>
            </a:pPr>
            <a:r>
              <a:rPr lang="en-US" sz="1400" dirty="0">
                <a:solidFill>
                  <a:schemeClr val="tx1"/>
                </a:solidFill>
                <a:latin typeface="Times New Roman" panose="02020603050405020304" pitchFamily="18" charset="0"/>
                <a:cs typeface="Times New Roman" panose="02020603050405020304" pitchFamily="18" charset="0"/>
              </a:rPr>
              <a:t>Fast</a:t>
            </a:r>
          </a:p>
          <a:p>
            <a:pPr algn="ctr">
              <a:spcAft>
                <a:spcPts val="600"/>
              </a:spcAft>
            </a:pPr>
            <a:r>
              <a:rPr lang="en-US" sz="800" dirty="0">
                <a:solidFill>
                  <a:schemeClr val="tx1"/>
                </a:solidFill>
                <a:latin typeface="Times New Roman" panose="02020603050405020304" pitchFamily="18" charset="0"/>
                <a:cs typeface="Times New Roman" panose="02020603050405020304" pitchFamily="18" charset="0"/>
              </a:rPr>
              <a:t>+250</a:t>
            </a:r>
          </a:p>
        </p:txBody>
      </p:sp>
      <p:sp>
        <p:nvSpPr>
          <p:cNvPr id="29" name="TextBox 28">
            <a:extLst>
              <a:ext uri="{FF2B5EF4-FFF2-40B4-BE49-F238E27FC236}">
                <a16:creationId xmlns:a16="http://schemas.microsoft.com/office/drawing/2014/main" id="{245D056F-3C97-0FE6-A75B-0A8EF2D231AF}"/>
              </a:ext>
            </a:extLst>
          </p:cNvPr>
          <p:cNvSpPr txBox="1"/>
          <p:nvPr/>
        </p:nvSpPr>
        <p:spPr>
          <a:xfrm>
            <a:off x="7796755" y="3504707"/>
            <a:ext cx="553358" cy="507831"/>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pPr algn="ctr">
              <a:spcAft>
                <a:spcPts val="600"/>
              </a:spcAft>
            </a:pPr>
            <a:r>
              <a:rPr lang="en-US" sz="1400" dirty="0">
                <a:solidFill>
                  <a:schemeClr val="tx1"/>
                </a:solidFill>
                <a:latin typeface="Times New Roman" panose="02020603050405020304" pitchFamily="18" charset="0"/>
                <a:cs typeface="Times New Roman" panose="02020603050405020304" pitchFamily="18" charset="0"/>
              </a:rPr>
              <a:t>Slow</a:t>
            </a:r>
          </a:p>
          <a:p>
            <a:pPr algn="ctr">
              <a:spcAft>
                <a:spcPts val="600"/>
              </a:spcAft>
            </a:pPr>
            <a:r>
              <a:rPr lang="en-US" sz="800" dirty="0">
                <a:solidFill>
                  <a:schemeClr val="tx1"/>
                </a:solidFill>
                <a:latin typeface="Times New Roman" panose="02020603050405020304" pitchFamily="18" charset="0"/>
                <a:cs typeface="Times New Roman" panose="02020603050405020304" pitchFamily="18" charset="0"/>
              </a:rPr>
              <a:t>+250</a:t>
            </a:r>
          </a:p>
        </p:txBody>
      </p:sp>
      <p:sp>
        <p:nvSpPr>
          <p:cNvPr id="30" name="TextBox 29">
            <a:extLst>
              <a:ext uri="{FF2B5EF4-FFF2-40B4-BE49-F238E27FC236}">
                <a16:creationId xmlns:a16="http://schemas.microsoft.com/office/drawing/2014/main" id="{9429A0FE-93E2-B296-CA6A-F75BF87FB108}"/>
              </a:ext>
            </a:extLst>
          </p:cNvPr>
          <p:cNvSpPr txBox="1"/>
          <p:nvPr/>
        </p:nvSpPr>
        <p:spPr>
          <a:xfrm>
            <a:off x="4825461" y="4313945"/>
            <a:ext cx="1329210" cy="307777"/>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sz="1400" dirty="0">
                <a:solidFill>
                  <a:schemeClr val="tx1"/>
                </a:solidFill>
                <a:latin typeface="Times New Roman" panose="02020603050405020304" pitchFamily="18" charset="0"/>
                <a:cs typeface="Times New Roman" panose="02020603050405020304" pitchFamily="18" charset="0"/>
              </a:rPr>
              <a:t>Batch Size = 20</a:t>
            </a:r>
          </a:p>
        </p:txBody>
      </p:sp>
      <p:sp>
        <p:nvSpPr>
          <p:cNvPr id="31" name="TextBox 30">
            <a:extLst>
              <a:ext uri="{FF2B5EF4-FFF2-40B4-BE49-F238E27FC236}">
                <a16:creationId xmlns:a16="http://schemas.microsoft.com/office/drawing/2014/main" id="{EA5131F1-101A-FFD4-2230-A5EB0BEBCF1F}"/>
              </a:ext>
            </a:extLst>
          </p:cNvPr>
          <p:cNvSpPr txBox="1"/>
          <p:nvPr/>
        </p:nvSpPr>
        <p:spPr>
          <a:xfrm>
            <a:off x="4901542" y="4853021"/>
            <a:ext cx="1173718" cy="307777"/>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sz="1400" dirty="0">
                <a:solidFill>
                  <a:schemeClr val="tx1"/>
                </a:solidFill>
                <a:latin typeface="Times New Roman" panose="02020603050405020304" pitchFamily="18" charset="0"/>
                <a:cs typeface="Times New Roman" panose="02020603050405020304" pitchFamily="18" charset="0"/>
              </a:rPr>
              <a:t>Epochs = 100</a:t>
            </a:r>
          </a:p>
        </p:txBody>
      </p:sp>
      <p:sp>
        <p:nvSpPr>
          <p:cNvPr id="32" name="TextBox 31">
            <a:extLst>
              <a:ext uri="{FF2B5EF4-FFF2-40B4-BE49-F238E27FC236}">
                <a16:creationId xmlns:a16="http://schemas.microsoft.com/office/drawing/2014/main" id="{A4C1B735-023F-7915-88A0-53A32C0A8846}"/>
              </a:ext>
            </a:extLst>
          </p:cNvPr>
          <p:cNvSpPr txBox="1"/>
          <p:nvPr/>
        </p:nvSpPr>
        <p:spPr>
          <a:xfrm>
            <a:off x="7026518" y="4309866"/>
            <a:ext cx="2286000" cy="307777"/>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sz="1400" dirty="0">
                <a:solidFill>
                  <a:schemeClr val="tx1"/>
                </a:solidFill>
                <a:latin typeface="Times New Roman" panose="02020603050405020304" pitchFamily="18" charset="0"/>
                <a:cs typeface="Times New Roman" panose="02020603050405020304" pitchFamily="18" charset="0"/>
              </a:rPr>
              <a:t>Training Accuracy = 99.89%</a:t>
            </a:r>
          </a:p>
        </p:txBody>
      </p:sp>
      <p:sp>
        <p:nvSpPr>
          <p:cNvPr id="33" name="TextBox 32">
            <a:extLst>
              <a:ext uri="{FF2B5EF4-FFF2-40B4-BE49-F238E27FC236}">
                <a16:creationId xmlns:a16="http://schemas.microsoft.com/office/drawing/2014/main" id="{05BB26D1-3CED-3F3C-8755-F09A3AE32923}"/>
              </a:ext>
            </a:extLst>
          </p:cNvPr>
          <p:cNvSpPr txBox="1"/>
          <p:nvPr/>
        </p:nvSpPr>
        <p:spPr>
          <a:xfrm>
            <a:off x="7086176" y="4849341"/>
            <a:ext cx="2166683" cy="307777"/>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sz="1400" dirty="0">
                <a:solidFill>
                  <a:schemeClr val="tx1"/>
                </a:solidFill>
                <a:latin typeface="Times New Roman" panose="02020603050405020304" pitchFamily="18" charset="0"/>
                <a:cs typeface="Times New Roman" panose="02020603050405020304" pitchFamily="18" charset="0"/>
              </a:rPr>
              <a:t>Validation Accuracy = 93%</a:t>
            </a:r>
          </a:p>
        </p:txBody>
      </p:sp>
      <p:cxnSp>
        <p:nvCxnSpPr>
          <p:cNvPr id="34" name="Straight Arrow Connector 33">
            <a:extLst>
              <a:ext uri="{FF2B5EF4-FFF2-40B4-BE49-F238E27FC236}">
                <a16:creationId xmlns:a16="http://schemas.microsoft.com/office/drawing/2014/main" id="{9A64B54B-B259-C9ED-3A47-75900EDD22FF}"/>
              </a:ext>
            </a:extLst>
          </p:cNvPr>
          <p:cNvCxnSpPr>
            <a:cxnSpLocks/>
            <a:endCxn id="18" idx="1"/>
          </p:cNvCxnSpPr>
          <p:nvPr/>
        </p:nvCxnSpPr>
        <p:spPr>
          <a:xfrm flipV="1">
            <a:off x="3725635" y="1239423"/>
            <a:ext cx="1082705" cy="326498"/>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cxnSp>
        <p:nvCxnSpPr>
          <p:cNvPr id="35" name="Straight Arrow Connector 34">
            <a:extLst>
              <a:ext uri="{FF2B5EF4-FFF2-40B4-BE49-F238E27FC236}">
                <a16:creationId xmlns:a16="http://schemas.microsoft.com/office/drawing/2014/main" id="{CCF7FDBC-7138-7986-F0B4-B52CE3FC2F25}"/>
              </a:ext>
            </a:extLst>
          </p:cNvPr>
          <p:cNvCxnSpPr>
            <a:cxnSpLocks/>
            <a:stCxn id="4" idx="3"/>
            <a:endCxn id="19" idx="1"/>
          </p:cNvCxnSpPr>
          <p:nvPr/>
        </p:nvCxnSpPr>
        <p:spPr>
          <a:xfrm>
            <a:off x="3725635" y="1710074"/>
            <a:ext cx="1124298" cy="11884"/>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cxnSp>
        <p:nvCxnSpPr>
          <p:cNvPr id="36" name="Straight Arrow Connector 35">
            <a:extLst>
              <a:ext uri="{FF2B5EF4-FFF2-40B4-BE49-F238E27FC236}">
                <a16:creationId xmlns:a16="http://schemas.microsoft.com/office/drawing/2014/main" id="{C3F4917B-5A0E-C4AE-0507-C8BE8E1588DB}"/>
              </a:ext>
            </a:extLst>
          </p:cNvPr>
          <p:cNvCxnSpPr>
            <a:cxnSpLocks/>
            <a:stCxn id="18" idx="3"/>
            <a:endCxn id="20" idx="1"/>
          </p:cNvCxnSpPr>
          <p:nvPr/>
        </p:nvCxnSpPr>
        <p:spPr>
          <a:xfrm>
            <a:off x="6096000" y="1239423"/>
            <a:ext cx="952846" cy="0"/>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cxnSp>
        <p:nvCxnSpPr>
          <p:cNvPr id="37" name="Straight Arrow Connector 36">
            <a:extLst>
              <a:ext uri="{FF2B5EF4-FFF2-40B4-BE49-F238E27FC236}">
                <a16:creationId xmlns:a16="http://schemas.microsoft.com/office/drawing/2014/main" id="{02B094B1-DD70-1B4F-CE91-C12AA72B25BE}"/>
              </a:ext>
            </a:extLst>
          </p:cNvPr>
          <p:cNvCxnSpPr>
            <a:cxnSpLocks/>
            <a:endCxn id="21" idx="1"/>
          </p:cNvCxnSpPr>
          <p:nvPr/>
        </p:nvCxnSpPr>
        <p:spPr>
          <a:xfrm>
            <a:off x="6096000" y="1397390"/>
            <a:ext cx="952846" cy="317591"/>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cxnSp>
        <p:nvCxnSpPr>
          <p:cNvPr id="38" name="Straight Arrow Connector 37">
            <a:extLst>
              <a:ext uri="{FF2B5EF4-FFF2-40B4-BE49-F238E27FC236}">
                <a16:creationId xmlns:a16="http://schemas.microsoft.com/office/drawing/2014/main" id="{26681A70-436F-011C-056F-6E9CD20DCD10}"/>
              </a:ext>
            </a:extLst>
          </p:cNvPr>
          <p:cNvCxnSpPr>
            <a:cxnSpLocks/>
            <a:stCxn id="5" idx="3"/>
            <a:endCxn id="22" idx="1"/>
          </p:cNvCxnSpPr>
          <p:nvPr/>
        </p:nvCxnSpPr>
        <p:spPr>
          <a:xfrm flipV="1">
            <a:off x="3952656" y="2409043"/>
            <a:ext cx="947720" cy="528"/>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cxnSp>
        <p:nvCxnSpPr>
          <p:cNvPr id="39" name="Straight Arrow Connector 38">
            <a:extLst>
              <a:ext uri="{FF2B5EF4-FFF2-40B4-BE49-F238E27FC236}">
                <a16:creationId xmlns:a16="http://schemas.microsoft.com/office/drawing/2014/main" id="{BA056870-AB87-323D-C8B9-876EA46EAEB2}"/>
              </a:ext>
            </a:extLst>
          </p:cNvPr>
          <p:cNvCxnSpPr>
            <a:cxnSpLocks/>
            <a:stCxn id="6" idx="3"/>
            <a:endCxn id="23" idx="1"/>
          </p:cNvCxnSpPr>
          <p:nvPr/>
        </p:nvCxnSpPr>
        <p:spPr>
          <a:xfrm>
            <a:off x="4149698" y="3103176"/>
            <a:ext cx="828603" cy="0"/>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cxnSp>
        <p:nvCxnSpPr>
          <p:cNvPr id="40" name="Straight Arrow Connector 39">
            <a:extLst>
              <a:ext uri="{FF2B5EF4-FFF2-40B4-BE49-F238E27FC236}">
                <a16:creationId xmlns:a16="http://schemas.microsoft.com/office/drawing/2014/main" id="{0C8D7115-84D8-155A-A1D1-50FE273EEB8A}"/>
              </a:ext>
            </a:extLst>
          </p:cNvPr>
          <p:cNvCxnSpPr>
            <a:cxnSpLocks/>
            <a:endCxn id="26" idx="0"/>
          </p:cNvCxnSpPr>
          <p:nvPr/>
        </p:nvCxnSpPr>
        <p:spPr>
          <a:xfrm>
            <a:off x="5138247" y="3257065"/>
            <a:ext cx="1" cy="247642"/>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cxnSp>
        <p:nvCxnSpPr>
          <p:cNvPr id="41" name="Straight Arrow Connector 40">
            <a:extLst>
              <a:ext uri="{FF2B5EF4-FFF2-40B4-BE49-F238E27FC236}">
                <a16:creationId xmlns:a16="http://schemas.microsoft.com/office/drawing/2014/main" id="{030A7138-DB90-2F14-E5E6-6364AA5632B9}"/>
              </a:ext>
            </a:extLst>
          </p:cNvPr>
          <p:cNvCxnSpPr>
            <a:cxnSpLocks/>
          </p:cNvCxnSpPr>
          <p:nvPr/>
        </p:nvCxnSpPr>
        <p:spPr>
          <a:xfrm>
            <a:off x="5802821" y="3257065"/>
            <a:ext cx="1" cy="247642"/>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cxnSp>
        <p:nvCxnSpPr>
          <p:cNvPr id="42" name="Straight Arrow Connector 41">
            <a:extLst>
              <a:ext uri="{FF2B5EF4-FFF2-40B4-BE49-F238E27FC236}">
                <a16:creationId xmlns:a16="http://schemas.microsoft.com/office/drawing/2014/main" id="{294757C4-F382-456B-8863-0DE5168B7A8A}"/>
              </a:ext>
            </a:extLst>
          </p:cNvPr>
          <p:cNvCxnSpPr>
            <a:cxnSpLocks/>
          </p:cNvCxnSpPr>
          <p:nvPr/>
        </p:nvCxnSpPr>
        <p:spPr>
          <a:xfrm>
            <a:off x="7400241" y="3257066"/>
            <a:ext cx="1" cy="247642"/>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cxnSp>
        <p:nvCxnSpPr>
          <p:cNvPr id="43" name="Straight Arrow Connector 42">
            <a:extLst>
              <a:ext uri="{FF2B5EF4-FFF2-40B4-BE49-F238E27FC236}">
                <a16:creationId xmlns:a16="http://schemas.microsoft.com/office/drawing/2014/main" id="{BD564893-3ADA-6672-2D26-03F1127E0D41}"/>
              </a:ext>
            </a:extLst>
          </p:cNvPr>
          <p:cNvCxnSpPr>
            <a:cxnSpLocks/>
          </p:cNvCxnSpPr>
          <p:nvPr/>
        </p:nvCxnSpPr>
        <p:spPr>
          <a:xfrm>
            <a:off x="8060882" y="3257066"/>
            <a:ext cx="1" cy="247642"/>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cxnSp>
        <p:nvCxnSpPr>
          <p:cNvPr id="44" name="Straight Arrow Connector 43">
            <a:extLst>
              <a:ext uri="{FF2B5EF4-FFF2-40B4-BE49-F238E27FC236}">
                <a16:creationId xmlns:a16="http://schemas.microsoft.com/office/drawing/2014/main" id="{E39F1A40-43DC-CABD-1F55-8196513A8562}"/>
              </a:ext>
            </a:extLst>
          </p:cNvPr>
          <p:cNvCxnSpPr>
            <a:cxnSpLocks/>
            <a:stCxn id="23" idx="3"/>
            <a:endCxn id="24" idx="1"/>
          </p:cNvCxnSpPr>
          <p:nvPr/>
        </p:nvCxnSpPr>
        <p:spPr>
          <a:xfrm flipV="1">
            <a:off x="5924394" y="3089368"/>
            <a:ext cx="1157368" cy="13808"/>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cxnSp>
        <p:nvCxnSpPr>
          <p:cNvPr id="45" name="Straight Arrow Connector 44">
            <a:extLst>
              <a:ext uri="{FF2B5EF4-FFF2-40B4-BE49-F238E27FC236}">
                <a16:creationId xmlns:a16="http://schemas.microsoft.com/office/drawing/2014/main" id="{D7152461-1914-F1FA-38BE-D71BF5983660}"/>
              </a:ext>
            </a:extLst>
          </p:cNvPr>
          <p:cNvCxnSpPr>
            <a:cxnSpLocks/>
            <a:stCxn id="24" idx="3"/>
            <a:endCxn id="25" idx="1"/>
          </p:cNvCxnSpPr>
          <p:nvPr/>
        </p:nvCxnSpPr>
        <p:spPr>
          <a:xfrm flipV="1">
            <a:off x="8420718" y="3086771"/>
            <a:ext cx="891800" cy="2597"/>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cxnSp>
        <p:nvCxnSpPr>
          <p:cNvPr id="46" name="Straight Arrow Connector 45">
            <a:extLst>
              <a:ext uri="{FF2B5EF4-FFF2-40B4-BE49-F238E27FC236}">
                <a16:creationId xmlns:a16="http://schemas.microsoft.com/office/drawing/2014/main" id="{3FADF20C-23BA-6654-1330-2446D8BB33BE}"/>
              </a:ext>
            </a:extLst>
          </p:cNvPr>
          <p:cNvCxnSpPr>
            <a:cxnSpLocks/>
            <a:stCxn id="9" idx="3"/>
            <a:endCxn id="30" idx="1"/>
          </p:cNvCxnSpPr>
          <p:nvPr/>
        </p:nvCxnSpPr>
        <p:spPr>
          <a:xfrm>
            <a:off x="3899070" y="4463755"/>
            <a:ext cx="926391" cy="4079"/>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cxnSp>
        <p:nvCxnSpPr>
          <p:cNvPr id="47" name="Straight Arrow Connector 46">
            <a:extLst>
              <a:ext uri="{FF2B5EF4-FFF2-40B4-BE49-F238E27FC236}">
                <a16:creationId xmlns:a16="http://schemas.microsoft.com/office/drawing/2014/main" id="{F360ABF1-63B0-7A7B-5769-BF46CC73E619}"/>
              </a:ext>
            </a:extLst>
          </p:cNvPr>
          <p:cNvCxnSpPr>
            <a:cxnSpLocks/>
            <a:endCxn id="31" idx="1"/>
          </p:cNvCxnSpPr>
          <p:nvPr/>
        </p:nvCxnSpPr>
        <p:spPr>
          <a:xfrm>
            <a:off x="3899070" y="4617643"/>
            <a:ext cx="1002472" cy="389267"/>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cxnSp>
        <p:nvCxnSpPr>
          <p:cNvPr id="48" name="Straight Arrow Connector 47">
            <a:extLst>
              <a:ext uri="{FF2B5EF4-FFF2-40B4-BE49-F238E27FC236}">
                <a16:creationId xmlns:a16="http://schemas.microsoft.com/office/drawing/2014/main" id="{3A2BC1BA-FFC2-8B8C-A8DF-50641DC8383F}"/>
              </a:ext>
            </a:extLst>
          </p:cNvPr>
          <p:cNvCxnSpPr>
            <a:cxnSpLocks/>
            <a:endCxn id="33" idx="1"/>
          </p:cNvCxnSpPr>
          <p:nvPr/>
        </p:nvCxnSpPr>
        <p:spPr>
          <a:xfrm>
            <a:off x="6361015" y="4833330"/>
            <a:ext cx="725161" cy="169900"/>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cxnSp>
        <p:nvCxnSpPr>
          <p:cNvPr id="49" name="Straight Arrow Connector 48">
            <a:extLst>
              <a:ext uri="{FF2B5EF4-FFF2-40B4-BE49-F238E27FC236}">
                <a16:creationId xmlns:a16="http://schemas.microsoft.com/office/drawing/2014/main" id="{48BF89FA-76BD-3259-BEEF-4C64F59041F5}"/>
              </a:ext>
            </a:extLst>
          </p:cNvPr>
          <p:cNvCxnSpPr>
            <a:cxnSpLocks/>
            <a:endCxn id="32" idx="1"/>
          </p:cNvCxnSpPr>
          <p:nvPr/>
        </p:nvCxnSpPr>
        <p:spPr>
          <a:xfrm flipV="1">
            <a:off x="6361015" y="4463755"/>
            <a:ext cx="665503" cy="169899"/>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sp>
        <p:nvSpPr>
          <p:cNvPr id="50" name="TextBox 49">
            <a:extLst>
              <a:ext uri="{FF2B5EF4-FFF2-40B4-BE49-F238E27FC236}">
                <a16:creationId xmlns:a16="http://schemas.microsoft.com/office/drawing/2014/main" id="{0A87ECF8-8010-9D42-6E3C-255343AC9D8F}"/>
              </a:ext>
            </a:extLst>
          </p:cNvPr>
          <p:cNvSpPr txBox="1"/>
          <p:nvPr/>
        </p:nvSpPr>
        <p:spPr>
          <a:xfrm>
            <a:off x="2861553" y="5687198"/>
            <a:ext cx="996042" cy="307777"/>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sz="1400" dirty="0">
                <a:solidFill>
                  <a:schemeClr val="tx1"/>
                </a:solidFill>
                <a:latin typeface="Times New Roman" panose="02020603050405020304" pitchFamily="18" charset="0"/>
                <a:cs typeface="Times New Roman" panose="02020603050405020304" pitchFamily="18" charset="0"/>
              </a:rPr>
              <a:t>Test Model</a:t>
            </a:r>
          </a:p>
        </p:txBody>
      </p:sp>
      <p:cxnSp>
        <p:nvCxnSpPr>
          <p:cNvPr id="51" name="Straight Arrow Connector 50">
            <a:extLst>
              <a:ext uri="{FF2B5EF4-FFF2-40B4-BE49-F238E27FC236}">
                <a16:creationId xmlns:a16="http://schemas.microsoft.com/office/drawing/2014/main" id="{E20BE304-1FBD-E7E0-CB1F-9C6B7977355C}"/>
              </a:ext>
            </a:extLst>
          </p:cNvPr>
          <p:cNvCxnSpPr>
            <a:cxnSpLocks/>
          </p:cNvCxnSpPr>
          <p:nvPr/>
        </p:nvCxnSpPr>
        <p:spPr>
          <a:xfrm>
            <a:off x="3358630" y="5306309"/>
            <a:ext cx="0" cy="380889"/>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sp>
        <p:nvSpPr>
          <p:cNvPr id="52" name="TextBox 51">
            <a:extLst>
              <a:ext uri="{FF2B5EF4-FFF2-40B4-BE49-F238E27FC236}">
                <a16:creationId xmlns:a16="http://schemas.microsoft.com/office/drawing/2014/main" id="{AD9B6E36-5422-6FC3-1B9E-08C992C98B74}"/>
              </a:ext>
            </a:extLst>
          </p:cNvPr>
          <p:cNvSpPr txBox="1"/>
          <p:nvPr/>
        </p:nvSpPr>
        <p:spPr>
          <a:xfrm>
            <a:off x="4818152" y="5687198"/>
            <a:ext cx="1954381" cy="307777"/>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sz="1400" dirty="0">
                <a:solidFill>
                  <a:schemeClr val="tx1"/>
                </a:solidFill>
                <a:latin typeface="Times New Roman" panose="02020603050405020304" pitchFamily="18" charset="0"/>
                <a:cs typeface="Times New Roman" panose="02020603050405020304" pitchFamily="18" charset="0"/>
              </a:rPr>
              <a:t>Testing Accuracy = 81%</a:t>
            </a:r>
          </a:p>
        </p:txBody>
      </p:sp>
      <p:cxnSp>
        <p:nvCxnSpPr>
          <p:cNvPr id="53" name="Straight Arrow Connector 52">
            <a:extLst>
              <a:ext uri="{FF2B5EF4-FFF2-40B4-BE49-F238E27FC236}">
                <a16:creationId xmlns:a16="http://schemas.microsoft.com/office/drawing/2014/main" id="{4CDAEA8B-1010-C5CB-33AA-13E03017BE9C}"/>
              </a:ext>
            </a:extLst>
          </p:cNvPr>
          <p:cNvCxnSpPr>
            <a:cxnSpLocks/>
            <a:stCxn id="50" idx="3"/>
            <a:endCxn id="52" idx="1"/>
          </p:cNvCxnSpPr>
          <p:nvPr/>
        </p:nvCxnSpPr>
        <p:spPr>
          <a:xfrm>
            <a:off x="3857595" y="5841087"/>
            <a:ext cx="960557" cy="0"/>
          </a:xfrm>
          <a:prstGeom prst="straightConnector1">
            <a:avLst/>
          </a:prstGeom>
          <a:ln w="28575">
            <a:tailEnd type="triangle"/>
          </a:ln>
        </p:spPr>
        <p:style>
          <a:lnRef idx="2">
            <a:schemeClr val="accent5"/>
          </a:lnRef>
          <a:fillRef idx="1">
            <a:schemeClr val="lt1"/>
          </a:fillRef>
          <a:effectRef idx="0">
            <a:schemeClr val="accent5"/>
          </a:effectRef>
          <a:fontRef idx="minor">
            <a:schemeClr val="dk1"/>
          </a:fontRef>
        </p:style>
      </p:cxnSp>
      <p:cxnSp>
        <p:nvCxnSpPr>
          <p:cNvPr id="54" name="Connector: Elbow 53">
            <a:extLst>
              <a:ext uri="{FF2B5EF4-FFF2-40B4-BE49-F238E27FC236}">
                <a16:creationId xmlns:a16="http://schemas.microsoft.com/office/drawing/2014/main" id="{D540B8AD-0696-145E-ACD5-22D807710F5D}"/>
              </a:ext>
            </a:extLst>
          </p:cNvPr>
          <p:cNvCxnSpPr>
            <a:cxnSpLocks/>
            <a:stCxn id="30" idx="3"/>
          </p:cNvCxnSpPr>
          <p:nvPr/>
        </p:nvCxnSpPr>
        <p:spPr>
          <a:xfrm>
            <a:off x="6154671" y="4467834"/>
            <a:ext cx="206344" cy="551008"/>
          </a:xfrm>
          <a:prstGeom prst="bentConnector2">
            <a:avLst/>
          </a:prstGeom>
          <a:ln w="28575"/>
        </p:spPr>
        <p:style>
          <a:lnRef idx="2">
            <a:schemeClr val="accent5"/>
          </a:lnRef>
          <a:fillRef idx="1">
            <a:schemeClr val="lt1"/>
          </a:fillRef>
          <a:effectRef idx="0">
            <a:schemeClr val="accent5"/>
          </a:effectRef>
          <a:fontRef idx="minor">
            <a:schemeClr val="dk1"/>
          </a:fontRef>
        </p:style>
      </p:cxnSp>
      <p:cxnSp>
        <p:nvCxnSpPr>
          <p:cNvPr id="55" name="Straight Connector 54">
            <a:extLst>
              <a:ext uri="{FF2B5EF4-FFF2-40B4-BE49-F238E27FC236}">
                <a16:creationId xmlns:a16="http://schemas.microsoft.com/office/drawing/2014/main" id="{C6646C01-2130-9BC9-06AB-C7998F47EFA7}"/>
              </a:ext>
            </a:extLst>
          </p:cNvPr>
          <p:cNvCxnSpPr>
            <a:cxnSpLocks/>
            <a:stCxn id="31" idx="3"/>
          </p:cNvCxnSpPr>
          <p:nvPr/>
        </p:nvCxnSpPr>
        <p:spPr>
          <a:xfrm>
            <a:off x="6075260" y="5006910"/>
            <a:ext cx="285755" cy="0"/>
          </a:xfrm>
          <a:prstGeom prst="line">
            <a:avLst/>
          </a:prstGeom>
          <a:ln w="28575"/>
        </p:spPr>
        <p:style>
          <a:lnRef idx="2">
            <a:schemeClr val="accent5"/>
          </a:lnRef>
          <a:fillRef idx="1">
            <a:schemeClr val="lt1"/>
          </a:fillRef>
          <a:effectRef idx="0">
            <a:schemeClr val="accent5"/>
          </a:effectRef>
          <a:fontRef idx="minor">
            <a:schemeClr val="dk1"/>
          </a:fontRef>
        </p:style>
      </p:cxnSp>
      <p:sp>
        <p:nvSpPr>
          <p:cNvPr id="57" name="Slide Number Placeholder 56">
            <a:extLst>
              <a:ext uri="{FF2B5EF4-FFF2-40B4-BE49-F238E27FC236}">
                <a16:creationId xmlns:a16="http://schemas.microsoft.com/office/drawing/2014/main" id="{BA81E429-48DB-0C22-21A4-AC6E7595BA17}"/>
              </a:ext>
            </a:extLst>
          </p:cNvPr>
          <p:cNvSpPr>
            <a:spLocks noGrp="1"/>
          </p:cNvSpPr>
          <p:nvPr>
            <p:ph type="sldNum" sz="quarter" idx="12"/>
          </p:nvPr>
        </p:nvSpPr>
        <p:spPr/>
        <p:txBody>
          <a:bodyPr/>
          <a:lstStyle/>
          <a:p>
            <a:fld id="{41F98FE8-BD50-4A8A-8F5D-96584619D781}" type="slidenum">
              <a:rPr lang="en-US" smtClean="0"/>
              <a:t>14</a:t>
            </a:fld>
            <a:endParaRPr lang="en-US"/>
          </a:p>
        </p:txBody>
      </p:sp>
      <p:sp>
        <p:nvSpPr>
          <p:cNvPr id="3" name="TextBox 2">
            <a:extLst>
              <a:ext uri="{FF2B5EF4-FFF2-40B4-BE49-F238E27FC236}">
                <a16:creationId xmlns:a16="http://schemas.microsoft.com/office/drawing/2014/main" id="{0140119F-6D6A-A4E2-AE1E-8915C40C94A1}"/>
              </a:ext>
            </a:extLst>
          </p:cNvPr>
          <p:cNvSpPr txBox="1"/>
          <p:nvPr/>
        </p:nvSpPr>
        <p:spPr>
          <a:xfrm>
            <a:off x="486085" y="339993"/>
            <a:ext cx="3851788" cy="584775"/>
          </a:xfrm>
          <a:prstGeom prst="rect">
            <a:avLst/>
          </a:prstGeom>
          <a:noFill/>
        </p:spPr>
        <p:txBody>
          <a:bodyPr wrap="square" rtlCol="0">
            <a:spAutoFit/>
          </a:bodyPr>
          <a:lstStyle/>
          <a:p>
            <a:r>
              <a:rPr lang="en-US" sz="3200" b="1" dirty="0">
                <a:latin typeface="+mj-lt"/>
              </a:rPr>
              <a:t>Methodology (Cont.)</a:t>
            </a:r>
          </a:p>
        </p:txBody>
      </p:sp>
    </p:spTree>
    <p:extLst>
      <p:ext uri="{BB962C8B-B14F-4D97-AF65-F5344CB8AC3E}">
        <p14:creationId xmlns:p14="http://schemas.microsoft.com/office/powerpoint/2010/main" val="3098133153"/>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B6583-EEE6-7C47-F97A-7FE17544C02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A58A629-E125-CF65-B9A1-45D1E7B7EFEB}"/>
              </a:ext>
            </a:extLst>
          </p:cNvPr>
          <p:cNvSpPr txBox="1"/>
          <p:nvPr/>
        </p:nvSpPr>
        <p:spPr>
          <a:xfrm>
            <a:off x="533400" y="444558"/>
            <a:ext cx="2037080" cy="584775"/>
          </a:xfrm>
          <a:prstGeom prst="rect">
            <a:avLst/>
          </a:prstGeom>
          <a:noFill/>
        </p:spPr>
        <p:txBody>
          <a:bodyPr wrap="square" rtlCol="0">
            <a:spAutoFit/>
          </a:bodyPr>
          <a:lstStyle/>
          <a:p>
            <a:r>
              <a:rPr lang="en-US" sz="3200" b="1" dirty="0">
                <a:latin typeface="+mj-lt"/>
              </a:rPr>
              <a:t>Results</a:t>
            </a:r>
          </a:p>
        </p:txBody>
      </p:sp>
      <p:sp>
        <p:nvSpPr>
          <p:cNvPr id="3" name="TextBox 2">
            <a:extLst>
              <a:ext uri="{FF2B5EF4-FFF2-40B4-BE49-F238E27FC236}">
                <a16:creationId xmlns:a16="http://schemas.microsoft.com/office/drawing/2014/main" id="{E04CB54E-BD4C-09DF-AFE1-A7BB23C6BAAC}"/>
              </a:ext>
            </a:extLst>
          </p:cNvPr>
          <p:cNvSpPr txBox="1"/>
          <p:nvPr/>
        </p:nvSpPr>
        <p:spPr>
          <a:xfrm>
            <a:off x="533400" y="1130933"/>
            <a:ext cx="4048431" cy="419198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000" dirty="0">
                <a:latin typeface="+mj-lt"/>
              </a:rPr>
              <a:t>Test Set Accuracy: 81%</a:t>
            </a:r>
          </a:p>
          <a:p>
            <a:pPr marL="457200" indent="-457200" algn="just">
              <a:lnSpc>
                <a:spcPct val="150000"/>
              </a:lnSpc>
              <a:buFont typeface="Wingdings" panose="05000000000000000000" pitchFamily="2" charset="2"/>
              <a:buChar char="Ø"/>
            </a:pPr>
            <a:r>
              <a:rPr lang="en-US" sz="2000" dirty="0">
                <a:latin typeface="+mj-lt"/>
              </a:rPr>
              <a:t>Command-specific Accuracy:</a:t>
            </a:r>
          </a:p>
          <a:p>
            <a:pPr marL="914400" lvl="1" indent="-457200" algn="just">
              <a:lnSpc>
                <a:spcPct val="150000"/>
              </a:lnSpc>
              <a:buFont typeface="Courier New" panose="02070309020205020404" pitchFamily="49" charset="0"/>
              <a:buChar char="o"/>
            </a:pPr>
            <a:r>
              <a:rPr lang="en-US" sz="2000" dirty="0" err="1">
                <a:latin typeface="+mj-lt"/>
              </a:rPr>
              <a:t>Samne</a:t>
            </a:r>
            <a:r>
              <a:rPr lang="en-US" sz="2000" dirty="0">
                <a:latin typeface="+mj-lt"/>
              </a:rPr>
              <a:t> Jao: 80%</a:t>
            </a:r>
          </a:p>
          <a:p>
            <a:pPr marL="914400" lvl="1" indent="-457200" algn="just">
              <a:lnSpc>
                <a:spcPct val="150000"/>
              </a:lnSpc>
              <a:buFont typeface="Courier New" panose="02070309020205020404" pitchFamily="49" charset="0"/>
              <a:buChar char="o"/>
            </a:pPr>
            <a:r>
              <a:rPr lang="en-US" sz="2000" dirty="0" err="1">
                <a:latin typeface="+mj-lt"/>
              </a:rPr>
              <a:t>Pichone</a:t>
            </a:r>
            <a:r>
              <a:rPr lang="en-US" sz="2000" dirty="0">
                <a:latin typeface="+mj-lt"/>
              </a:rPr>
              <a:t> Jao: 80%</a:t>
            </a:r>
          </a:p>
          <a:p>
            <a:pPr marL="914400" lvl="1" indent="-457200" algn="just">
              <a:lnSpc>
                <a:spcPct val="150000"/>
              </a:lnSpc>
              <a:buFont typeface="Courier New" panose="02070309020205020404" pitchFamily="49" charset="0"/>
              <a:buChar char="o"/>
            </a:pPr>
            <a:r>
              <a:rPr lang="en-US" sz="2000" dirty="0">
                <a:latin typeface="+mj-lt"/>
              </a:rPr>
              <a:t>Dane Jao: 76.67%</a:t>
            </a:r>
          </a:p>
          <a:p>
            <a:pPr marL="914400" lvl="1" indent="-457200" algn="just">
              <a:lnSpc>
                <a:spcPct val="150000"/>
              </a:lnSpc>
              <a:buFont typeface="Courier New" panose="02070309020205020404" pitchFamily="49" charset="0"/>
              <a:buChar char="o"/>
            </a:pPr>
            <a:r>
              <a:rPr lang="en-US" sz="2000" dirty="0" err="1">
                <a:latin typeface="+mj-lt"/>
              </a:rPr>
              <a:t>Bame</a:t>
            </a:r>
            <a:r>
              <a:rPr lang="en-US" sz="2000" dirty="0">
                <a:latin typeface="+mj-lt"/>
              </a:rPr>
              <a:t> Jao: 78.33%</a:t>
            </a:r>
          </a:p>
          <a:p>
            <a:pPr marL="914400" lvl="1" indent="-457200" algn="just">
              <a:lnSpc>
                <a:spcPct val="150000"/>
              </a:lnSpc>
              <a:buFont typeface="Courier New" panose="02070309020205020404" pitchFamily="49" charset="0"/>
              <a:buChar char="o"/>
            </a:pPr>
            <a:r>
              <a:rPr lang="en-US" sz="2000" dirty="0">
                <a:latin typeface="+mj-lt"/>
              </a:rPr>
              <a:t>Theme Jao: 90%</a:t>
            </a:r>
          </a:p>
          <a:p>
            <a:pPr marL="457200" indent="-457200" algn="just">
              <a:lnSpc>
                <a:spcPct val="150000"/>
              </a:lnSpc>
              <a:buFont typeface="Wingdings" panose="05000000000000000000" pitchFamily="2" charset="2"/>
              <a:buChar char="Ø"/>
            </a:pPr>
            <a:r>
              <a:rPr lang="en-US" sz="2000" dirty="0">
                <a:latin typeface="+mj-lt"/>
              </a:rPr>
              <a:t>Robust against defective inputs and noisy environments.</a:t>
            </a:r>
          </a:p>
        </p:txBody>
      </p:sp>
      <p:pic>
        <p:nvPicPr>
          <p:cNvPr id="7" name="Picture 6">
            <a:extLst>
              <a:ext uri="{FF2B5EF4-FFF2-40B4-BE49-F238E27FC236}">
                <a16:creationId xmlns:a16="http://schemas.microsoft.com/office/drawing/2014/main" id="{29F8BB2B-1CD0-6366-F207-D70F66228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9089" y="786105"/>
            <a:ext cx="7126489" cy="4336501"/>
          </a:xfrm>
          <a:prstGeom prst="rect">
            <a:avLst/>
          </a:prstGeom>
        </p:spPr>
      </p:pic>
      <p:sp>
        <p:nvSpPr>
          <p:cNvPr id="8" name="TextBox 7">
            <a:extLst>
              <a:ext uri="{FF2B5EF4-FFF2-40B4-BE49-F238E27FC236}">
                <a16:creationId xmlns:a16="http://schemas.microsoft.com/office/drawing/2014/main" id="{2526C81A-220F-CC82-E351-B46F7E3C1452}"/>
              </a:ext>
            </a:extLst>
          </p:cNvPr>
          <p:cNvSpPr txBox="1"/>
          <p:nvPr/>
        </p:nvSpPr>
        <p:spPr>
          <a:xfrm>
            <a:off x="6734123" y="5487532"/>
            <a:ext cx="3076420" cy="307777"/>
          </a:xfrm>
          <a:prstGeom prst="rect">
            <a:avLst/>
          </a:prstGeom>
          <a:noFill/>
        </p:spPr>
        <p:txBody>
          <a:bodyPr wrap="none" rtlCol="0">
            <a:spAutoFit/>
          </a:bodyPr>
          <a:lstStyle/>
          <a:p>
            <a:r>
              <a:rPr lang="en-US" sz="1400" dirty="0"/>
              <a:t>Fig. 7: Label by Label Testing Accuracy</a:t>
            </a:r>
          </a:p>
        </p:txBody>
      </p:sp>
      <p:sp>
        <p:nvSpPr>
          <p:cNvPr id="9" name="Slide Number Placeholder 8">
            <a:extLst>
              <a:ext uri="{FF2B5EF4-FFF2-40B4-BE49-F238E27FC236}">
                <a16:creationId xmlns:a16="http://schemas.microsoft.com/office/drawing/2014/main" id="{1CEC2444-006C-3212-C866-1782A949D0F3}"/>
              </a:ext>
            </a:extLst>
          </p:cNvPr>
          <p:cNvSpPr>
            <a:spLocks noGrp="1"/>
          </p:cNvSpPr>
          <p:nvPr>
            <p:ph type="sldNum" sz="quarter" idx="12"/>
          </p:nvPr>
        </p:nvSpPr>
        <p:spPr/>
        <p:txBody>
          <a:bodyPr/>
          <a:lstStyle/>
          <a:p>
            <a:fld id="{41F98FE8-BD50-4A8A-8F5D-96584619D781}" type="slidenum">
              <a:rPr lang="en-US" smtClean="0"/>
              <a:t>15</a:t>
            </a:fld>
            <a:endParaRPr lang="en-US"/>
          </a:p>
        </p:txBody>
      </p:sp>
    </p:spTree>
    <p:extLst>
      <p:ext uri="{BB962C8B-B14F-4D97-AF65-F5344CB8AC3E}">
        <p14:creationId xmlns:p14="http://schemas.microsoft.com/office/powerpoint/2010/main" val="1001752141"/>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06853-DE9D-C31C-7A6D-1B4E6FEEE9F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8B1C66-ECE2-3221-54D8-7B2A361A8DF4}"/>
              </a:ext>
            </a:extLst>
          </p:cNvPr>
          <p:cNvSpPr txBox="1"/>
          <p:nvPr/>
        </p:nvSpPr>
        <p:spPr>
          <a:xfrm>
            <a:off x="533399" y="444558"/>
            <a:ext cx="2848897" cy="584775"/>
          </a:xfrm>
          <a:prstGeom prst="rect">
            <a:avLst/>
          </a:prstGeom>
          <a:noFill/>
        </p:spPr>
        <p:txBody>
          <a:bodyPr wrap="square" rtlCol="0">
            <a:spAutoFit/>
          </a:bodyPr>
          <a:lstStyle/>
          <a:p>
            <a:r>
              <a:rPr lang="en-US" sz="3200" b="1" dirty="0">
                <a:latin typeface="+mj-lt"/>
              </a:rPr>
              <a:t>Result Analysis</a:t>
            </a:r>
          </a:p>
        </p:txBody>
      </p:sp>
      <p:sp>
        <p:nvSpPr>
          <p:cNvPr id="3" name="TextBox 2">
            <a:extLst>
              <a:ext uri="{FF2B5EF4-FFF2-40B4-BE49-F238E27FC236}">
                <a16:creationId xmlns:a16="http://schemas.microsoft.com/office/drawing/2014/main" id="{6C9CCBA8-C2CF-C44A-2660-7D55ED24C8CE}"/>
              </a:ext>
            </a:extLst>
          </p:cNvPr>
          <p:cNvSpPr txBox="1"/>
          <p:nvPr/>
        </p:nvSpPr>
        <p:spPr>
          <a:xfrm>
            <a:off x="533399" y="1029333"/>
            <a:ext cx="11117826" cy="419198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000" dirty="0">
                <a:latin typeface="+mj-lt"/>
              </a:rPr>
              <a:t>Adaption to small command defections. </a:t>
            </a:r>
          </a:p>
          <a:p>
            <a:pPr marL="914400" lvl="1" indent="-457200" algn="just">
              <a:lnSpc>
                <a:spcPct val="150000"/>
              </a:lnSpc>
              <a:buFont typeface="Courier New" panose="02070309020205020404" pitchFamily="49" charset="0"/>
              <a:buChar char="o"/>
            </a:pPr>
            <a:r>
              <a:rPr lang="en-US" sz="2000" dirty="0">
                <a:latin typeface="+mj-lt"/>
              </a:rPr>
              <a:t>“Baye Jao”  		   “</a:t>
            </a:r>
            <a:r>
              <a:rPr lang="en-US" sz="2000" dirty="0" err="1">
                <a:latin typeface="+mj-lt"/>
              </a:rPr>
              <a:t>Bame</a:t>
            </a:r>
            <a:r>
              <a:rPr lang="en-US" sz="2000" dirty="0">
                <a:latin typeface="+mj-lt"/>
              </a:rPr>
              <a:t> Jao” </a:t>
            </a:r>
          </a:p>
          <a:p>
            <a:pPr marL="914400" lvl="1" indent="-457200" algn="just">
              <a:lnSpc>
                <a:spcPct val="150000"/>
              </a:lnSpc>
              <a:buFont typeface="Courier New" panose="02070309020205020404" pitchFamily="49" charset="0"/>
              <a:buChar char="o"/>
            </a:pPr>
            <a:r>
              <a:rPr lang="en-US" sz="2000" dirty="0">
                <a:latin typeface="+mj-lt"/>
              </a:rPr>
              <a:t>“Piche Jao” 		   “</a:t>
            </a:r>
            <a:r>
              <a:rPr lang="en-US" sz="2000" dirty="0" err="1">
                <a:latin typeface="+mj-lt"/>
              </a:rPr>
              <a:t>Pichone</a:t>
            </a:r>
            <a:r>
              <a:rPr lang="en-US" sz="2000" dirty="0">
                <a:latin typeface="+mj-lt"/>
              </a:rPr>
              <a:t> Jao” etc.</a:t>
            </a:r>
          </a:p>
          <a:p>
            <a:pPr marL="457200" indent="-457200" algn="just">
              <a:lnSpc>
                <a:spcPct val="150000"/>
              </a:lnSpc>
              <a:buFont typeface="Wingdings" panose="05000000000000000000" pitchFamily="2" charset="2"/>
              <a:buChar char="Ø"/>
            </a:pPr>
            <a:r>
              <a:rPr lang="en-US" sz="2000" dirty="0">
                <a:latin typeface="+mj-lt"/>
              </a:rPr>
              <a:t>Reasonable adaption to moderate command defections.</a:t>
            </a:r>
          </a:p>
          <a:p>
            <a:pPr marL="914400" lvl="1" indent="-457200" algn="just">
              <a:lnSpc>
                <a:spcPct val="150000"/>
              </a:lnSpc>
              <a:buFont typeface="Courier New" panose="02070309020205020404" pitchFamily="49" charset="0"/>
              <a:buChar char="o"/>
            </a:pPr>
            <a:r>
              <a:rPr lang="en-US" sz="2000" dirty="0">
                <a:latin typeface="+mj-lt"/>
              </a:rPr>
              <a:t>“</a:t>
            </a:r>
            <a:r>
              <a:rPr lang="en-US" sz="2000" dirty="0" err="1">
                <a:latin typeface="+mj-lt"/>
              </a:rPr>
              <a:t>Sanne</a:t>
            </a:r>
            <a:r>
              <a:rPr lang="en-US" sz="2000" dirty="0">
                <a:latin typeface="+mj-lt"/>
              </a:rPr>
              <a:t> Jao” 		   “</a:t>
            </a:r>
            <a:r>
              <a:rPr lang="en-US" sz="2000" dirty="0" err="1">
                <a:latin typeface="+mj-lt"/>
              </a:rPr>
              <a:t>Samne</a:t>
            </a:r>
            <a:r>
              <a:rPr lang="en-US" sz="2000" dirty="0">
                <a:latin typeface="+mj-lt"/>
              </a:rPr>
              <a:t> Jao” etc.</a:t>
            </a:r>
          </a:p>
          <a:p>
            <a:pPr marL="457200" indent="-457200" algn="just">
              <a:lnSpc>
                <a:spcPct val="150000"/>
              </a:lnSpc>
              <a:buFont typeface="Wingdings" panose="05000000000000000000" pitchFamily="2" charset="2"/>
              <a:buChar char="Ø"/>
            </a:pPr>
            <a:r>
              <a:rPr lang="en-US" sz="2000" dirty="0">
                <a:latin typeface="+mj-lt"/>
              </a:rPr>
              <a:t>Misclassification in case of huge defection </a:t>
            </a:r>
          </a:p>
          <a:p>
            <a:pPr marL="914400" lvl="1" indent="-457200" algn="just">
              <a:lnSpc>
                <a:spcPct val="150000"/>
              </a:lnSpc>
              <a:buFont typeface="Courier New" panose="02070309020205020404" pitchFamily="49" charset="0"/>
              <a:buChar char="o"/>
            </a:pPr>
            <a:r>
              <a:rPr lang="en-US" sz="2000" dirty="0">
                <a:latin typeface="+mj-lt"/>
              </a:rPr>
              <a:t>“</a:t>
            </a:r>
            <a:r>
              <a:rPr lang="en-US" sz="2000" dirty="0" err="1">
                <a:latin typeface="+mj-lt"/>
              </a:rPr>
              <a:t>Thamo</a:t>
            </a:r>
            <a:r>
              <a:rPr lang="en-US" sz="2000" dirty="0">
                <a:latin typeface="+mj-lt"/>
              </a:rPr>
              <a:t>” 		“Theme Jao”		    “</a:t>
            </a:r>
            <a:r>
              <a:rPr lang="en-US" sz="2000" dirty="0" err="1">
                <a:latin typeface="+mj-lt"/>
              </a:rPr>
              <a:t>Samne</a:t>
            </a:r>
            <a:r>
              <a:rPr lang="en-US" sz="2000" dirty="0">
                <a:latin typeface="+mj-lt"/>
              </a:rPr>
              <a:t> Jao” or “</a:t>
            </a:r>
            <a:r>
              <a:rPr lang="en-US" sz="2000" dirty="0" err="1">
                <a:latin typeface="+mj-lt"/>
              </a:rPr>
              <a:t>Bame</a:t>
            </a:r>
            <a:r>
              <a:rPr lang="en-US" sz="2000" dirty="0">
                <a:latin typeface="+mj-lt"/>
              </a:rPr>
              <a:t> Jao” </a:t>
            </a:r>
          </a:p>
          <a:p>
            <a:pPr marL="914400" lvl="1" indent="-457200" algn="just">
              <a:lnSpc>
                <a:spcPct val="150000"/>
              </a:lnSpc>
              <a:buFont typeface="Courier New" panose="02070309020205020404" pitchFamily="49" charset="0"/>
              <a:buChar char="o"/>
            </a:pPr>
            <a:r>
              <a:rPr lang="en-US" sz="2000" dirty="0">
                <a:latin typeface="+mj-lt"/>
              </a:rPr>
              <a:t>As the word “</a:t>
            </a:r>
            <a:r>
              <a:rPr lang="en-US" sz="2000" dirty="0" err="1">
                <a:latin typeface="+mj-lt"/>
              </a:rPr>
              <a:t>Thamo</a:t>
            </a:r>
            <a:r>
              <a:rPr lang="en-US" sz="2000" dirty="0">
                <a:latin typeface="+mj-lt"/>
              </a:rPr>
              <a:t>” has less phonetic defection distance to labels “</a:t>
            </a:r>
            <a:r>
              <a:rPr lang="en-US" sz="2000" dirty="0" err="1">
                <a:latin typeface="+mj-lt"/>
              </a:rPr>
              <a:t>Samne</a:t>
            </a:r>
            <a:r>
              <a:rPr lang="en-US" sz="2000" dirty="0">
                <a:latin typeface="+mj-lt"/>
              </a:rPr>
              <a:t> Jao” or “</a:t>
            </a:r>
            <a:r>
              <a:rPr lang="en-US" sz="2000" dirty="0" err="1">
                <a:latin typeface="+mj-lt"/>
              </a:rPr>
              <a:t>Bame</a:t>
            </a:r>
            <a:r>
              <a:rPr lang="en-US" sz="2000" dirty="0">
                <a:latin typeface="+mj-lt"/>
              </a:rPr>
              <a:t> Jao” compared to “Theme Jao”.</a:t>
            </a:r>
          </a:p>
        </p:txBody>
      </p:sp>
      <p:cxnSp>
        <p:nvCxnSpPr>
          <p:cNvPr id="6" name="Straight Arrow Connector 5">
            <a:extLst>
              <a:ext uri="{FF2B5EF4-FFF2-40B4-BE49-F238E27FC236}">
                <a16:creationId xmlns:a16="http://schemas.microsoft.com/office/drawing/2014/main" id="{231E9315-59E4-C567-E608-3DEF17992D7B}"/>
              </a:ext>
            </a:extLst>
          </p:cNvPr>
          <p:cNvCxnSpPr/>
          <p:nvPr/>
        </p:nvCxnSpPr>
        <p:spPr>
          <a:xfrm>
            <a:off x="2802194" y="1789472"/>
            <a:ext cx="648929"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8C0E640-946A-45D3-C74F-D5AE7D443FA1}"/>
              </a:ext>
            </a:extLst>
          </p:cNvPr>
          <p:cNvCxnSpPr/>
          <p:nvPr/>
        </p:nvCxnSpPr>
        <p:spPr>
          <a:xfrm>
            <a:off x="2802194" y="2266337"/>
            <a:ext cx="648929"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48DBC98-7675-2D5E-8414-EE24DE4B341C}"/>
              </a:ext>
            </a:extLst>
          </p:cNvPr>
          <p:cNvCxnSpPr/>
          <p:nvPr/>
        </p:nvCxnSpPr>
        <p:spPr>
          <a:xfrm>
            <a:off x="2802194" y="3205317"/>
            <a:ext cx="648929"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F4EA699-9D71-A73A-85F9-5895707629EE}"/>
              </a:ext>
            </a:extLst>
          </p:cNvPr>
          <p:cNvCxnSpPr/>
          <p:nvPr/>
        </p:nvCxnSpPr>
        <p:spPr>
          <a:xfrm>
            <a:off x="2630129" y="4095136"/>
            <a:ext cx="648929"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Multiplication Sign 16">
            <a:extLst>
              <a:ext uri="{FF2B5EF4-FFF2-40B4-BE49-F238E27FC236}">
                <a16:creationId xmlns:a16="http://schemas.microsoft.com/office/drawing/2014/main" id="{14AEFBA6-78A6-686C-5B20-4F7A3A973218}"/>
              </a:ext>
            </a:extLst>
          </p:cNvPr>
          <p:cNvSpPr/>
          <p:nvPr/>
        </p:nvSpPr>
        <p:spPr>
          <a:xfrm>
            <a:off x="2684206" y="3820816"/>
            <a:ext cx="457200" cy="548640"/>
          </a:xfrm>
          <a:prstGeom prst="mathMultiply">
            <a:avLst/>
          </a:prstGeom>
          <a:solidFill>
            <a:srgbClr val="FF0000"/>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cxnSp>
        <p:nvCxnSpPr>
          <p:cNvPr id="18" name="Straight Arrow Connector 17">
            <a:extLst>
              <a:ext uri="{FF2B5EF4-FFF2-40B4-BE49-F238E27FC236}">
                <a16:creationId xmlns:a16="http://schemas.microsoft.com/office/drawing/2014/main" id="{4EEAB36E-8EF7-DA06-06F9-F9DCBCF2F5C5}"/>
              </a:ext>
            </a:extLst>
          </p:cNvPr>
          <p:cNvCxnSpPr/>
          <p:nvPr/>
        </p:nvCxnSpPr>
        <p:spPr>
          <a:xfrm>
            <a:off x="4763729" y="4095137"/>
            <a:ext cx="648929"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9" name="Slide Number Placeholder 18">
            <a:extLst>
              <a:ext uri="{FF2B5EF4-FFF2-40B4-BE49-F238E27FC236}">
                <a16:creationId xmlns:a16="http://schemas.microsoft.com/office/drawing/2014/main" id="{DF748907-C67A-C712-4C76-D92F545998E5}"/>
              </a:ext>
            </a:extLst>
          </p:cNvPr>
          <p:cNvSpPr>
            <a:spLocks noGrp="1"/>
          </p:cNvSpPr>
          <p:nvPr>
            <p:ph type="sldNum" sz="quarter" idx="12"/>
          </p:nvPr>
        </p:nvSpPr>
        <p:spPr/>
        <p:txBody>
          <a:bodyPr/>
          <a:lstStyle/>
          <a:p>
            <a:fld id="{41F98FE8-BD50-4A8A-8F5D-96584619D781}" type="slidenum">
              <a:rPr lang="en-US" smtClean="0"/>
              <a:t>16</a:t>
            </a:fld>
            <a:endParaRPr lang="en-US"/>
          </a:p>
        </p:txBody>
      </p:sp>
    </p:spTree>
    <p:extLst>
      <p:ext uri="{BB962C8B-B14F-4D97-AF65-F5344CB8AC3E}">
        <p14:creationId xmlns:p14="http://schemas.microsoft.com/office/powerpoint/2010/main" val="966948427"/>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B6AC4-7A2C-80F6-420D-E7CC764CA5D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A0BE382-23C3-B04F-F62A-DD05E1592518}"/>
              </a:ext>
            </a:extLst>
          </p:cNvPr>
          <p:cNvSpPr txBox="1"/>
          <p:nvPr/>
        </p:nvSpPr>
        <p:spPr>
          <a:xfrm>
            <a:off x="533399" y="444558"/>
            <a:ext cx="4205749" cy="584775"/>
          </a:xfrm>
          <a:prstGeom prst="rect">
            <a:avLst/>
          </a:prstGeom>
          <a:noFill/>
        </p:spPr>
        <p:txBody>
          <a:bodyPr wrap="square" rtlCol="0">
            <a:spAutoFit/>
          </a:bodyPr>
          <a:lstStyle/>
          <a:p>
            <a:r>
              <a:rPr lang="en-US" sz="3200" b="1" dirty="0">
                <a:latin typeface="+mj-lt"/>
              </a:rPr>
              <a:t>Result Analysis (Cont.)</a:t>
            </a:r>
          </a:p>
        </p:txBody>
      </p:sp>
      <p:sp>
        <p:nvSpPr>
          <p:cNvPr id="3" name="TextBox 2">
            <a:extLst>
              <a:ext uri="{FF2B5EF4-FFF2-40B4-BE49-F238E27FC236}">
                <a16:creationId xmlns:a16="http://schemas.microsoft.com/office/drawing/2014/main" id="{FDEECD11-191A-826F-4D96-8EF888C81DC4}"/>
              </a:ext>
            </a:extLst>
          </p:cNvPr>
          <p:cNvSpPr txBox="1"/>
          <p:nvPr/>
        </p:nvSpPr>
        <p:spPr>
          <a:xfrm>
            <a:off x="533399" y="1029333"/>
            <a:ext cx="11117826" cy="419198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000" dirty="0">
                <a:latin typeface="+mj-lt"/>
              </a:rPr>
              <a:t>The comparative lower accuracy between “</a:t>
            </a:r>
            <a:r>
              <a:rPr lang="en-US" sz="2000" dirty="0" err="1">
                <a:latin typeface="+mj-lt"/>
              </a:rPr>
              <a:t>Bame</a:t>
            </a:r>
            <a:r>
              <a:rPr lang="en-US" sz="2000" dirty="0">
                <a:latin typeface="+mj-lt"/>
              </a:rPr>
              <a:t> Jao” and “Dane Jao” is because of their phonetic similarity which could lead to occasional misclassifications.</a:t>
            </a:r>
          </a:p>
          <a:p>
            <a:pPr marL="457200" indent="-457200" algn="just">
              <a:lnSpc>
                <a:spcPct val="150000"/>
              </a:lnSpc>
              <a:buFont typeface="Wingdings" panose="05000000000000000000" pitchFamily="2" charset="2"/>
              <a:buChar char="Ø"/>
            </a:pPr>
            <a:r>
              <a:rPr lang="en-US" sz="2000" dirty="0">
                <a:latin typeface="+mj-lt"/>
              </a:rPr>
              <a:t>Trade off </a:t>
            </a:r>
          </a:p>
          <a:p>
            <a:pPr marL="914400" lvl="1" indent="-457200" algn="just">
              <a:lnSpc>
                <a:spcPct val="150000"/>
              </a:lnSpc>
              <a:buFont typeface="Courier New" panose="02070309020205020404" pitchFamily="49" charset="0"/>
              <a:buChar char="o"/>
            </a:pPr>
            <a:r>
              <a:rPr lang="en-US" sz="2000" dirty="0">
                <a:latin typeface="+mj-lt"/>
              </a:rPr>
              <a:t>Actual Classification 		   Defection Allowance </a:t>
            </a:r>
          </a:p>
          <a:p>
            <a:pPr marL="914400" lvl="1" indent="-457200" algn="just">
              <a:lnSpc>
                <a:spcPct val="150000"/>
              </a:lnSpc>
              <a:buFont typeface="Courier New" panose="02070309020205020404" pitchFamily="49" charset="0"/>
              <a:buChar char="o"/>
            </a:pPr>
            <a:r>
              <a:rPr lang="en-US" sz="2000" dirty="0">
                <a:latin typeface="+mj-lt"/>
              </a:rPr>
              <a:t>More defection allowance will lead to less accuracy in case of the actual classification.</a:t>
            </a:r>
          </a:p>
          <a:p>
            <a:pPr marL="914400" lvl="1" indent="-457200" algn="just">
              <a:lnSpc>
                <a:spcPct val="150000"/>
              </a:lnSpc>
              <a:buFont typeface="Courier New" panose="02070309020205020404" pitchFamily="49" charset="0"/>
              <a:buChar char="o"/>
            </a:pPr>
            <a:r>
              <a:rPr lang="en-US" sz="2000" dirty="0">
                <a:latin typeface="+mj-lt"/>
              </a:rPr>
              <a:t>As the overall phonetic distance between clusters of classes will decrease significantly.</a:t>
            </a:r>
          </a:p>
          <a:p>
            <a:pPr marL="914400" lvl="1" indent="-457200" algn="just">
              <a:lnSpc>
                <a:spcPct val="150000"/>
              </a:lnSpc>
              <a:buFont typeface="Courier New" panose="02070309020205020404" pitchFamily="49" charset="0"/>
              <a:buChar char="o"/>
            </a:pPr>
            <a:r>
              <a:rPr lang="en-US" sz="2000" dirty="0">
                <a:latin typeface="+mj-lt"/>
              </a:rPr>
              <a:t>Specially for already close distant classes like “</a:t>
            </a:r>
            <a:r>
              <a:rPr lang="en-US" sz="2000" dirty="0" err="1">
                <a:latin typeface="+mj-lt"/>
              </a:rPr>
              <a:t>Bame</a:t>
            </a:r>
            <a:r>
              <a:rPr lang="en-US" sz="2000" dirty="0">
                <a:latin typeface="+mj-lt"/>
              </a:rPr>
              <a:t> Jao” and “Dane Jao”.</a:t>
            </a:r>
          </a:p>
          <a:p>
            <a:pPr marL="914400" lvl="1" indent="-457200" algn="just">
              <a:lnSpc>
                <a:spcPct val="150000"/>
              </a:lnSpc>
              <a:buFont typeface="Courier New" panose="02070309020205020404" pitchFamily="49" charset="0"/>
              <a:buChar char="o"/>
            </a:pPr>
            <a:r>
              <a:rPr lang="en-US" sz="2000" dirty="0">
                <a:latin typeface="+mj-lt"/>
              </a:rPr>
              <a:t>Thus a middle ground is taken by allowing most of small defections.</a:t>
            </a:r>
          </a:p>
          <a:p>
            <a:pPr marL="914400" lvl="1" indent="-457200" algn="just">
              <a:lnSpc>
                <a:spcPct val="150000"/>
              </a:lnSpc>
              <a:buFont typeface="Courier New" panose="02070309020205020404" pitchFamily="49" charset="0"/>
              <a:buChar char="o"/>
            </a:pPr>
            <a:r>
              <a:rPr lang="en-US" sz="2000" dirty="0">
                <a:latin typeface="+mj-lt"/>
              </a:rPr>
              <a:t>With a reasonable moderate defections.</a:t>
            </a:r>
          </a:p>
        </p:txBody>
      </p:sp>
      <p:cxnSp>
        <p:nvCxnSpPr>
          <p:cNvPr id="4" name="Straight Arrow Connector 3">
            <a:extLst>
              <a:ext uri="{FF2B5EF4-FFF2-40B4-BE49-F238E27FC236}">
                <a16:creationId xmlns:a16="http://schemas.microsoft.com/office/drawing/2014/main" id="{A0F06A9A-DFFE-E481-A1F9-32782B06D880}"/>
              </a:ext>
            </a:extLst>
          </p:cNvPr>
          <p:cNvCxnSpPr/>
          <p:nvPr/>
        </p:nvCxnSpPr>
        <p:spPr>
          <a:xfrm>
            <a:off x="3746088" y="2723536"/>
            <a:ext cx="648929" cy="0"/>
          </a:xfrm>
          <a:prstGeom prst="straightConnector1">
            <a:avLst/>
          </a:prstGeom>
          <a:ln w="19050" cap="flat" cmpd="sng" algn="ctr">
            <a:solidFill>
              <a:schemeClr val="tx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 name="Slide Number Placeholder 4">
            <a:extLst>
              <a:ext uri="{FF2B5EF4-FFF2-40B4-BE49-F238E27FC236}">
                <a16:creationId xmlns:a16="http://schemas.microsoft.com/office/drawing/2014/main" id="{E79AFD94-6A67-488B-D5FD-B336909D35ED}"/>
              </a:ext>
            </a:extLst>
          </p:cNvPr>
          <p:cNvSpPr>
            <a:spLocks noGrp="1"/>
          </p:cNvSpPr>
          <p:nvPr>
            <p:ph type="sldNum" sz="quarter" idx="12"/>
          </p:nvPr>
        </p:nvSpPr>
        <p:spPr/>
        <p:txBody>
          <a:bodyPr/>
          <a:lstStyle/>
          <a:p>
            <a:fld id="{41F98FE8-BD50-4A8A-8F5D-96584619D781}" type="slidenum">
              <a:rPr lang="en-US" smtClean="0"/>
              <a:t>17</a:t>
            </a:fld>
            <a:endParaRPr lang="en-US"/>
          </a:p>
        </p:txBody>
      </p:sp>
    </p:spTree>
    <p:extLst>
      <p:ext uri="{BB962C8B-B14F-4D97-AF65-F5344CB8AC3E}">
        <p14:creationId xmlns:p14="http://schemas.microsoft.com/office/powerpoint/2010/main" val="3473965701"/>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CF039D-E294-F6F0-70BA-F814A415CCA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63E408D-D08B-9073-A176-B92CD6B47838}"/>
              </a:ext>
            </a:extLst>
          </p:cNvPr>
          <p:cNvSpPr txBox="1"/>
          <p:nvPr/>
        </p:nvSpPr>
        <p:spPr>
          <a:xfrm>
            <a:off x="533399" y="444558"/>
            <a:ext cx="3448665" cy="584775"/>
          </a:xfrm>
          <a:prstGeom prst="rect">
            <a:avLst/>
          </a:prstGeom>
          <a:noFill/>
        </p:spPr>
        <p:txBody>
          <a:bodyPr wrap="square" rtlCol="0">
            <a:spAutoFit/>
          </a:bodyPr>
          <a:lstStyle/>
          <a:p>
            <a:r>
              <a:rPr lang="en-US" sz="3200" b="1" dirty="0">
                <a:latin typeface="+mj-lt"/>
              </a:rPr>
              <a:t>Real Time Testing</a:t>
            </a:r>
          </a:p>
        </p:txBody>
      </p:sp>
      <p:sp>
        <p:nvSpPr>
          <p:cNvPr id="4" name="TextBox 3">
            <a:extLst>
              <a:ext uri="{FF2B5EF4-FFF2-40B4-BE49-F238E27FC236}">
                <a16:creationId xmlns:a16="http://schemas.microsoft.com/office/drawing/2014/main" id="{319961B4-88AD-BF65-3C71-EA9725FD2CBB}"/>
              </a:ext>
            </a:extLst>
          </p:cNvPr>
          <p:cNvSpPr txBox="1"/>
          <p:nvPr/>
        </p:nvSpPr>
        <p:spPr>
          <a:xfrm>
            <a:off x="533402" y="1130933"/>
            <a:ext cx="7296148" cy="373031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000" dirty="0">
                <a:latin typeface="+mj-lt"/>
              </a:rPr>
              <a:t>Live microphone with 3 sec interval (changeable) to capture commands in real time.</a:t>
            </a:r>
          </a:p>
          <a:p>
            <a:pPr marL="457200" indent="-457200" algn="just">
              <a:lnSpc>
                <a:spcPct val="150000"/>
              </a:lnSpc>
              <a:buFont typeface="Wingdings" panose="05000000000000000000" pitchFamily="2" charset="2"/>
              <a:buChar char="Ø"/>
            </a:pPr>
            <a:r>
              <a:rPr lang="en-US" sz="2000" dirty="0">
                <a:latin typeface="+mj-lt"/>
              </a:rPr>
              <a:t>Tested system’s ability to recognize commands in real-world conditions.</a:t>
            </a:r>
          </a:p>
          <a:p>
            <a:pPr marL="457200" indent="-457200" algn="just">
              <a:lnSpc>
                <a:spcPct val="150000"/>
              </a:lnSpc>
              <a:buFont typeface="Wingdings" panose="05000000000000000000" pitchFamily="2" charset="2"/>
              <a:buChar char="Ø"/>
            </a:pPr>
            <a:r>
              <a:rPr lang="en-US" sz="2000" dirty="0"/>
              <a:t>Audio recorded via the mic is preprocessed in real-time.</a:t>
            </a:r>
            <a:endParaRPr lang="en-US" sz="2000" dirty="0">
              <a:latin typeface="+mj-lt"/>
            </a:endParaRPr>
          </a:p>
          <a:p>
            <a:pPr marL="457200" indent="-457200" algn="just">
              <a:lnSpc>
                <a:spcPct val="150000"/>
              </a:lnSpc>
              <a:buFont typeface="Wingdings" panose="05000000000000000000" pitchFamily="2" charset="2"/>
              <a:buChar char="Ø"/>
            </a:pPr>
            <a:r>
              <a:rPr lang="en-US" sz="2000" dirty="0"/>
              <a:t>The model predicts the command instantly.</a:t>
            </a:r>
          </a:p>
          <a:p>
            <a:pPr marL="457200" indent="-457200" algn="just">
              <a:lnSpc>
                <a:spcPct val="150000"/>
              </a:lnSpc>
              <a:buFont typeface="Wingdings" panose="05000000000000000000" pitchFamily="2" charset="2"/>
              <a:buChar char="Ø"/>
            </a:pPr>
            <a:r>
              <a:rPr lang="en-US" sz="2000" dirty="0"/>
              <a:t>Enables hands-free control for small robotic vehicles in real environments.</a:t>
            </a:r>
            <a:endParaRPr lang="en-US" sz="2000" dirty="0">
              <a:latin typeface="+mj-lt"/>
            </a:endParaRPr>
          </a:p>
        </p:txBody>
      </p:sp>
      <p:sp>
        <p:nvSpPr>
          <p:cNvPr id="34" name="TextBox 33">
            <a:extLst>
              <a:ext uri="{FF2B5EF4-FFF2-40B4-BE49-F238E27FC236}">
                <a16:creationId xmlns:a16="http://schemas.microsoft.com/office/drawing/2014/main" id="{32A95BA8-1BE1-9A91-9E2F-C15D380B6231}"/>
              </a:ext>
            </a:extLst>
          </p:cNvPr>
          <p:cNvSpPr txBox="1"/>
          <p:nvPr/>
        </p:nvSpPr>
        <p:spPr>
          <a:xfrm>
            <a:off x="8709007" y="4844287"/>
            <a:ext cx="2414700" cy="307777"/>
          </a:xfrm>
          <a:prstGeom prst="rect">
            <a:avLst/>
          </a:prstGeom>
          <a:noFill/>
        </p:spPr>
        <p:txBody>
          <a:bodyPr wrap="none" rtlCol="0">
            <a:spAutoFit/>
          </a:bodyPr>
          <a:lstStyle/>
          <a:p>
            <a:r>
              <a:rPr lang="en-US" sz="1400" dirty="0"/>
              <a:t>Fig. 8: Real Time Testing steps</a:t>
            </a:r>
          </a:p>
        </p:txBody>
      </p:sp>
      <p:sp>
        <p:nvSpPr>
          <p:cNvPr id="3" name="TextBox 2">
            <a:extLst>
              <a:ext uri="{FF2B5EF4-FFF2-40B4-BE49-F238E27FC236}">
                <a16:creationId xmlns:a16="http://schemas.microsoft.com/office/drawing/2014/main" id="{DD305770-12BE-D5BD-CDEE-5CB5C01386F3}"/>
              </a:ext>
            </a:extLst>
          </p:cNvPr>
          <p:cNvSpPr txBox="1"/>
          <p:nvPr/>
        </p:nvSpPr>
        <p:spPr>
          <a:xfrm>
            <a:off x="8554414" y="1368504"/>
            <a:ext cx="2723887" cy="369332"/>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dirty="0">
                <a:latin typeface="Times New Roman" panose="02020603050405020304" pitchFamily="18" charset="0"/>
                <a:cs typeface="Times New Roman" panose="02020603050405020304" pitchFamily="18" charset="0"/>
              </a:rPr>
              <a:t>Live Audio (3 Sec Interval)</a:t>
            </a:r>
          </a:p>
        </p:txBody>
      </p:sp>
      <p:sp>
        <p:nvSpPr>
          <p:cNvPr id="5" name="TextBox 4">
            <a:extLst>
              <a:ext uri="{FF2B5EF4-FFF2-40B4-BE49-F238E27FC236}">
                <a16:creationId xmlns:a16="http://schemas.microsoft.com/office/drawing/2014/main" id="{1926F5B8-8269-8E37-23AE-C7866652E4FB}"/>
              </a:ext>
            </a:extLst>
          </p:cNvPr>
          <p:cNvSpPr txBox="1"/>
          <p:nvPr/>
        </p:nvSpPr>
        <p:spPr>
          <a:xfrm>
            <a:off x="9230913" y="2069433"/>
            <a:ext cx="1370889" cy="369332"/>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dirty="0">
                <a:latin typeface="Times New Roman" panose="02020603050405020304" pitchFamily="18" charset="0"/>
                <a:cs typeface="Times New Roman" panose="02020603050405020304" pitchFamily="18" charset="0"/>
              </a:rPr>
              <a:t>Clean Signal</a:t>
            </a:r>
          </a:p>
        </p:txBody>
      </p:sp>
      <p:sp>
        <p:nvSpPr>
          <p:cNvPr id="6" name="TextBox 5">
            <a:extLst>
              <a:ext uri="{FF2B5EF4-FFF2-40B4-BE49-F238E27FC236}">
                <a16:creationId xmlns:a16="http://schemas.microsoft.com/office/drawing/2014/main" id="{22E9F86D-3CCE-5A7D-A095-3E8CC6F7A487}"/>
              </a:ext>
            </a:extLst>
          </p:cNvPr>
          <p:cNvSpPr txBox="1"/>
          <p:nvPr/>
        </p:nvSpPr>
        <p:spPr>
          <a:xfrm>
            <a:off x="8721158" y="2770363"/>
            <a:ext cx="2390399" cy="369332"/>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dirty="0">
                <a:latin typeface="Times New Roman" panose="02020603050405020304" pitchFamily="18" charset="0"/>
                <a:cs typeface="Times New Roman" panose="02020603050405020304" pitchFamily="18" charset="0"/>
              </a:rPr>
              <a:t>Extract MFCC Features</a:t>
            </a:r>
          </a:p>
        </p:txBody>
      </p:sp>
      <p:sp>
        <p:nvSpPr>
          <p:cNvPr id="7" name="TextBox 6">
            <a:extLst>
              <a:ext uri="{FF2B5EF4-FFF2-40B4-BE49-F238E27FC236}">
                <a16:creationId xmlns:a16="http://schemas.microsoft.com/office/drawing/2014/main" id="{F49A0894-1EB8-5B97-ACF9-54B35C7372B4}"/>
              </a:ext>
            </a:extLst>
          </p:cNvPr>
          <p:cNvSpPr txBox="1"/>
          <p:nvPr/>
        </p:nvSpPr>
        <p:spPr>
          <a:xfrm>
            <a:off x="9012905" y="3471292"/>
            <a:ext cx="1806905" cy="369332"/>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dirty="0">
                <a:latin typeface="Times New Roman" panose="02020603050405020304" pitchFamily="18" charset="0"/>
                <a:cs typeface="Times New Roman" panose="02020603050405020304" pitchFamily="18" charset="0"/>
              </a:rPr>
              <a:t>Make Predictions</a:t>
            </a:r>
          </a:p>
        </p:txBody>
      </p:sp>
      <p:sp>
        <p:nvSpPr>
          <p:cNvPr id="8" name="TextBox 7">
            <a:extLst>
              <a:ext uri="{FF2B5EF4-FFF2-40B4-BE49-F238E27FC236}">
                <a16:creationId xmlns:a16="http://schemas.microsoft.com/office/drawing/2014/main" id="{04C3F196-E78A-19BF-DA51-E24A046894C3}"/>
              </a:ext>
            </a:extLst>
          </p:cNvPr>
          <p:cNvSpPr txBox="1"/>
          <p:nvPr/>
        </p:nvSpPr>
        <p:spPr>
          <a:xfrm>
            <a:off x="9166793" y="4172221"/>
            <a:ext cx="1499129" cy="369332"/>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n-US" dirty="0">
                <a:latin typeface="Times New Roman" panose="02020603050405020304" pitchFamily="18" charset="0"/>
                <a:cs typeface="Times New Roman" panose="02020603050405020304" pitchFamily="18" charset="0"/>
              </a:rPr>
              <a:t>Assign Labels</a:t>
            </a:r>
          </a:p>
        </p:txBody>
      </p:sp>
      <p:cxnSp>
        <p:nvCxnSpPr>
          <p:cNvPr id="18" name="Straight Arrow Connector 17">
            <a:extLst>
              <a:ext uri="{FF2B5EF4-FFF2-40B4-BE49-F238E27FC236}">
                <a16:creationId xmlns:a16="http://schemas.microsoft.com/office/drawing/2014/main" id="{9D6F1828-A095-F985-E27B-63EC66F2DC8A}"/>
              </a:ext>
            </a:extLst>
          </p:cNvPr>
          <p:cNvCxnSpPr>
            <a:cxnSpLocks/>
            <a:stCxn id="3" idx="2"/>
            <a:endCxn id="5" idx="0"/>
          </p:cNvCxnSpPr>
          <p:nvPr/>
        </p:nvCxnSpPr>
        <p:spPr>
          <a:xfrm>
            <a:off x="9916358" y="1737836"/>
            <a:ext cx="0" cy="331597"/>
          </a:xfrm>
          <a:prstGeom prst="straightConnector1">
            <a:avLst/>
          </a:prstGeom>
          <a:ln w="38100">
            <a:tailEnd type="triangle"/>
          </a:ln>
        </p:spPr>
        <p:style>
          <a:lnRef idx="2">
            <a:schemeClr val="accent5"/>
          </a:lnRef>
          <a:fillRef idx="1">
            <a:schemeClr val="lt1"/>
          </a:fillRef>
          <a:effectRef idx="0">
            <a:schemeClr val="accent5"/>
          </a:effectRef>
          <a:fontRef idx="minor">
            <a:schemeClr val="dk1"/>
          </a:fontRef>
        </p:style>
      </p:cxnSp>
      <p:cxnSp>
        <p:nvCxnSpPr>
          <p:cNvPr id="19" name="Straight Arrow Connector 18">
            <a:extLst>
              <a:ext uri="{FF2B5EF4-FFF2-40B4-BE49-F238E27FC236}">
                <a16:creationId xmlns:a16="http://schemas.microsoft.com/office/drawing/2014/main" id="{DD76420D-A4AB-338B-70AC-E5C3A571A4B9}"/>
              </a:ext>
            </a:extLst>
          </p:cNvPr>
          <p:cNvCxnSpPr>
            <a:cxnSpLocks/>
            <a:stCxn id="5" idx="2"/>
          </p:cNvCxnSpPr>
          <p:nvPr/>
        </p:nvCxnSpPr>
        <p:spPr>
          <a:xfrm>
            <a:off x="9916358" y="2438765"/>
            <a:ext cx="4566" cy="331597"/>
          </a:xfrm>
          <a:prstGeom prst="straightConnector1">
            <a:avLst/>
          </a:prstGeom>
          <a:ln w="38100">
            <a:tailEnd type="triangle"/>
          </a:ln>
        </p:spPr>
        <p:style>
          <a:lnRef idx="2">
            <a:schemeClr val="accent5"/>
          </a:lnRef>
          <a:fillRef idx="1">
            <a:schemeClr val="lt1"/>
          </a:fillRef>
          <a:effectRef idx="0">
            <a:schemeClr val="accent5"/>
          </a:effectRef>
          <a:fontRef idx="minor">
            <a:schemeClr val="dk1"/>
          </a:fontRef>
        </p:style>
      </p:cxnSp>
      <p:cxnSp>
        <p:nvCxnSpPr>
          <p:cNvPr id="20" name="Straight Arrow Connector 19">
            <a:extLst>
              <a:ext uri="{FF2B5EF4-FFF2-40B4-BE49-F238E27FC236}">
                <a16:creationId xmlns:a16="http://schemas.microsoft.com/office/drawing/2014/main" id="{1DCD3EB7-AB5B-5AAE-52F8-FE6AD20767C8}"/>
              </a:ext>
            </a:extLst>
          </p:cNvPr>
          <p:cNvCxnSpPr>
            <a:cxnSpLocks/>
            <a:stCxn id="6" idx="2"/>
          </p:cNvCxnSpPr>
          <p:nvPr/>
        </p:nvCxnSpPr>
        <p:spPr>
          <a:xfrm flipH="1">
            <a:off x="9916357" y="3139695"/>
            <a:ext cx="1" cy="331597"/>
          </a:xfrm>
          <a:prstGeom prst="straightConnector1">
            <a:avLst/>
          </a:prstGeom>
          <a:ln w="38100">
            <a:tailEnd type="triangle"/>
          </a:ln>
        </p:spPr>
        <p:style>
          <a:lnRef idx="2">
            <a:schemeClr val="accent5"/>
          </a:lnRef>
          <a:fillRef idx="1">
            <a:schemeClr val="lt1"/>
          </a:fillRef>
          <a:effectRef idx="0">
            <a:schemeClr val="accent5"/>
          </a:effectRef>
          <a:fontRef idx="minor">
            <a:schemeClr val="dk1"/>
          </a:fontRef>
        </p:style>
      </p:cxnSp>
      <p:cxnSp>
        <p:nvCxnSpPr>
          <p:cNvPr id="21" name="Straight Arrow Connector 20">
            <a:extLst>
              <a:ext uri="{FF2B5EF4-FFF2-40B4-BE49-F238E27FC236}">
                <a16:creationId xmlns:a16="http://schemas.microsoft.com/office/drawing/2014/main" id="{0F9A42C9-EFF4-9BD5-4576-0BF2C4035DF2}"/>
              </a:ext>
            </a:extLst>
          </p:cNvPr>
          <p:cNvCxnSpPr>
            <a:cxnSpLocks/>
            <a:stCxn id="7" idx="2"/>
          </p:cNvCxnSpPr>
          <p:nvPr/>
        </p:nvCxnSpPr>
        <p:spPr>
          <a:xfrm flipH="1">
            <a:off x="9916357" y="3840624"/>
            <a:ext cx="1" cy="331597"/>
          </a:xfrm>
          <a:prstGeom prst="straightConnector1">
            <a:avLst/>
          </a:prstGeom>
          <a:ln w="38100">
            <a:tailEnd type="triangle"/>
          </a:ln>
        </p:spPr>
        <p:style>
          <a:lnRef idx="2">
            <a:schemeClr val="accent5"/>
          </a:lnRef>
          <a:fillRef idx="1">
            <a:schemeClr val="lt1"/>
          </a:fillRef>
          <a:effectRef idx="0">
            <a:schemeClr val="accent5"/>
          </a:effectRef>
          <a:fontRef idx="minor">
            <a:schemeClr val="dk1"/>
          </a:fontRef>
        </p:style>
      </p:cxnSp>
      <p:sp>
        <p:nvSpPr>
          <p:cNvPr id="22" name="Slide Number Placeholder 21">
            <a:extLst>
              <a:ext uri="{FF2B5EF4-FFF2-40B4-BE49-F238E27FC236}">
                <a16:creationId xmlns:a16="http://schemas.microsoft.com/office/drawing/2014/main" id="{E21DD338-3858-F818-4C10-3061EBDC4783}"/>
              </a:ext>
            </a:extLst>
          </p:cNvPr>
          <p:cNvSpPr>
            <a:spLocks noGrp="1"/>
          </p:cNvSpPr>
          <p:nvPr>
            <p:ph type="sldNum" sz="quarter" idx="12"/>
          </p:nvPr>
        </p:nvSpPr>
        <p:spPr/>
        <p:txBody>
          <a:bodyPr/>
          <a:lstStyle/>
          <a:p>
            <a:fld id="{41F98FE8-BD50-4A8A-8F5D-96584619D781}" type="slidenum">
              <a:rPr lang="en-US" smtClean="0"/>
              <a:t>18</a:t>
            </a:fld>
            <a:endParaRPr lang="en-US"/>
          </a:p>
        </p:txBody>
      </p:sp>
    </p:spTree>
    <p:extLst>
      <p:ext uri="{BB962C8B-B14F-4D97-AF65-F5344CB8AC3E}">
        <p14:creationId xmlns:p14="http://schemas.microsoft.com/office/powerpoint/2010/main" val="2455979207"/>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BA28F-07CB-85DE-58C2-385B0849E43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399ADF2-6FBB-F17E-0A17-3E77C0A3BBDB}"/>
              </a:ext>
            </a:extLst>
          </p:cNvPr>
          <p:cNvSpPr txBox="1"/>
          <p:nvPr/>
        </p:nvSpPr>
        <p:spPr>
          <a:xfrm>
            <a:off x="465137" y="298450"/>
            <a:ext cx="1708355" cy="584775"/>
          </a:xfrm>
          <a:prstGeom prst="rect">
            <a:avLst/>
          </a:prstGeom>
          <a:noFill/>
        </p:spPr>
        <p:txBody>
          <a:bodyPr wrap="square" rtlCol="0">
            <a:spAutoFit/>
          </a:bodyPr>
          <a:lstStyle/>
          <a:p>
            <a:r>
              <a:rPr lang="en-US" sz="3200" b="1" dirty="0">
                <a:latin typeface="+mj-lt"/>
              </a:rPr>
              <a:t>Progress</a:t>
            </a:r>
          </a:p>
        </p:txBody>
      </p:sp>
      <p:pic>
        <p:nvPicPr>
          <p:cNvPr id="17" name="Picture 16">
            <a:extLst>
              <a:ext uri="{FF2B5EF4-FFF2-40B4-BE49-F238E27FC236}">
                <a16:creationId xmlns:a16="http://schemas.microsoft.com/office/drawing/2014/main" id="{B99AD616-E2D0-1099-B8A8-357E4825C6B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46189" y="333375"/>
            <a:ext cx="6299622" cy="5888955"/>
          </a:xfrm>
          <a:prstGeom prst="rect">
            <a:avLst/>
          </a:prstGeom>
        </p:spPr>
      </p:pic>
      <p:sp>
        <p:nvSpPr>
          <p:cNvPr id="18" name="TextBox 17">
            <a:extLst>
              <a:ext uri="{FF2B5EF4-FFF2-40B4-BE49-F238E27FC236}">
                <a16:creationId xmlns:a16="http://schemas.microsoft.com/office/drawing/2014/main" id="{7B5D31F5-55D7-2583-CFA9-F14C4A59A0A4}"/>
              </a:ext>
            </a:extLst>
          </p:cNvPr>
          <p:cNvSpPr txBox="1"/>
          <p:nvPr/>
        </p:nvSpPr>
        <p:spPr>
          <a:xfrm>
            <a:off x="5325597" y="6261658"/>
            <a:ext cx="1540806" cy="307777"/>
          </a:xfrm>
          <a:prstGeom prst="rect">
            <a:avLst/>
          </a:prstGeom>
          <a:noFill/>
        </p:spPr>
        <p:txBody>
          <a:bodyPr wrap="none" rtlCol="0">
            <a:spAutoFit/>
          </a:bodyPr>
          <a:lstStyle/>
          <a:p>
            <a:r>
              <a:rPr lang="en-US" sz="1400" dirty="0"/>
              <a:t>Fig. 9: Gantt Chart</a:t>
            </a:r>
          </a:p>
        </p:txBody>
      </p:sp>
      <p:sp>
        <p:nvSpPr>
          <p:cNvPr id="19" name="Slide Number Placeholder 18">
            <a:extLst>
              <a:ext uri="{FF2B5EF4-FFF2-40B4-BE49-F238E27FC236}">
                <a16:creationId xmlns:a16="http://schemas.microsoft.com/office/drawing/2014/main" id="{09D2F54D-F25C-15AD-B875-E34AC0B42619}"/>
              </a:ext>
            </a:extLst>
          </p:cNvPr>
          <p:cNvSpPr>
            <a:spLocks noGrp="1"/>
          </p:cNvSpPr>
          <p:nvPr>
            <p:ph type="sldNum" sz="quarter" idx="12"/>
          </p:nvPr>
        </p:nvSpPr>
        <p:spPr/>
        <p:txBody>
          <a:bodyPr/>
          <a:lstStyle/>
          <a:p>
            <a:fld id="{41F98FE8-BD50-4A8A-8F5D-96584619D781}" type="slidenum">
              <a:rPr lang="en-US" smtClean="0"/>
              <a:t>19</a:t>
            </a:fld>
            <a:endParaRPr lang="en-US"/>
          </a:p>
        </p:txBody>
      </p:sp>
    </p:spTree>
    <p:extLst>
      <p:ext uri="{BB962C8B-B14F-4D97-AF65-F5344CB8AC3E}">
        <p14:creationId xmlns:p14="http://schemas.microsoft.com/office/powerpoint/2010/main" val="2751485440"/>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419C6-16D7-25A9-A983-B7EA72A4B3E8}"/>
              </a:ext>
            </a:extLst>
          </p:cNvPr>
          <p:cNvSpPr txBox="1"/>
          <p:nvPr/>
        </p:nvSpPr>
        <p:spPr>
          <a:xfrm>
            <a:off x="533400" y="444558"/>
            <a:ext cx="2052484" cy="584775"/>
          </a:xfrm>
          <a:prstGeom prst="rect">
            <a:avLst/>
          </a:prstGeom>
          <a:noFill/>
        </p:spPr>
        <p:txBody>
          <a:bodyPr wrap="square" rtlCol="0">
            <a:spAutoFit/>
          </a:bodyPr>
          <a:lstStyle/>
          <a:p>
            <a:r>
              <a:rPr lang="en-US" sz="3200" b="1" dirty="0">
                <a:latin typeface="+mj-lt"/>
              </a:rPr>
              <a:t>Overview</a:t>
            </a:r>
          </a:p>
        </p:txBody>
      </p:sp>
      <p:sp>
        <p:nvSpPr>
          <p:cNvPr id="3" name="TextBox 2">
            <a:extLst>
              <a:ext uri="{FF2B5EF4-FFF2-40B4-BE49-F238E27FC236}">
                <a16:creationId xmlns:a16="http://schemas.microsoft.com/office/drawing/2014/main" id="{AC9DA208-68DA-1B22-610E-076D3AFEF05F}"/>
              </a:ext>
            </a:extLst>
          </p:cNvPr>
          <p:cNvSpPr txBox="1"/>
          <p:nvPr/>
        </p:nvSpPr>
        <p:spPr>
          <a:xfrm>
            <a:off x="533400" y="1029333"/>
            <a:ext cx="10999839" cy="419198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000" dirty="0">
                <a:latin typeface="+mj-lt"/>
              </a:rPr>
              <a:t>Introduction and Problem Statement</a:t>
            </a:r>
          </a:p>
          <a:p>
            <a:pPr marL="457200" indent="-457200" algn="just">
              <a:lnSpc>
                <a:spcPct val="150000"/>
              </a:lnSpc>
              <a:buFont typeface="Wingdings" panose="05000000000000000000" pitchFamily="2" charset="2"/>
              <a:buChar char="Ø"/>
            </a:pPr>
            <a:r>
              <a:rPr lang="en-US" sz="2000" dirty="0">
                <a:latin typeface="+mj-lt"/>
              </a:rPr>
              <a:t>Literature Review</a:t>
            </a:r>
          </a:p>
          <a:p>
            <a:pPr marL="457200" indent="-457200" algn="just">
              <a:lnSpc>
                <a:spcPct val="150000"/>
              </a:lnSpc>
              <a:buFont typeface="Wingdings" panose="05000000000000000000" pitchFamily="2" charset="2"/>
              <a:buChar char="Ø"/>
            </a:pPr>
            <a:r>
              <a:rPr lang="en-US" sz="2000" dirty="0">
                <a:latin typeface="+mj-lt"/>
              </a:rPr>
              <a:t>Objectives</a:t>
            </a:r>
          </a:p>
          <a:p>
            <a:pPr marL="457200" indent="-457200" algn="just">
              <a:lnSpc>
                <a:spcPct val="150000"/>
              </a:lnSpc>
              <a:buFont typeface="Wingdings" panose="05000000000000000000" pitchFamily="2" charset="2"/>
              <a:buChar char="Ø"/>
            </a:pPr>
            <a:r>
              <a:rPr lang="en-US" sz="2000" dirty="0">
                <a:latin typeface="+mj-lt"/>
              </a:rPr>
              <a:t>Methodology</a:t>
            </a:r>
          </a:p>
          <a:p>
            <a:pPr marL="457200" indent="-457200" algn="just">
              <a:lnSpc>
                <a:spcPct val="150000"/>
              </a:lnSpc>
              <a:buFont typeface="Wingdings" panose="05000000000000000000" pitchFamily="2" charset="2"/>
              <a:buChar char="Ø"/>
            </a:pPr>
            <a:r>
              <a:rPr lang="en-US" sz="2000" dirty="0">
                <a:latin typeface="+mj-lt"/>
              </a:rPr>
              <a:t>Results and Result Analysis</a:t>
            </a:r>
          </a:p>
          <a:p>
            <a:pPr marL="457200" indent="-457200" algn="just">
              <a:lnSpc>
                <a:spcPct val="150000"/>
              </a:lnSpc>
              <a:buFont typeface="Wingdings" panose="05000000000000000000" pitchFamily="2" charset="2"/>
              <a:buChar char="Ø"/>
            </a:pPr>
            <a:r>
              <a:rPr lang="en-US" sz="2000" dirty="0">
                <a:latin typeface="+mj-lt"/>
              </a:rPr>
              <a:t>Real Time Testing</a:t>
            </a:r>
          </a:p>
          <a:p>
            <a:pPr marL="457200" indent="-457200" algn="just">
              <a:lnSpc>
                <a:spcPct val="150000"/>
              </a:lnSpc>
              <a:buFont typeface="Wingdings" panose="05000000000000000000" pitchFamily="2" charset="2"/>
              <a:buChar char="Ø"/>
            </a:pPr>
            <a:r>
              <a:rPr lang="en-US" sz="2000" dirty="0">
                <a:latin typeface="+mj-lt"/>
              </a:rPr>
              <a:t>Progress</a:t>
            </a:r>
          </a:p>
          <a:p>
            <a:pPr marL="457200" indent="-457200" algn="just">
              <a:lnSpc>
                <a:spcPct val="150000"/>
              </a:lnSpc>
              <a:buFont typeface="Wingdings" panose="05000000000000000000" pitchFamily="2" charset="2"/>
              <a:buChar char="Ø"/>
            </a:pPr>
            <a:r>
              <a:rPr lang="en-US" sz="2000" dirty="0">
                <a:latin typeface="+mj-lt"/>
              </a:rPr>
              <a:t>Limitations and Future Planning</a:t>
            </a:r>
          </a:p>
          <a:p>
            <a:pPr marL="457200" indent="-457200" algn="just">
              <a:lnSpc>
                <a:spcPct val="150000"/>
              </a:lnSpc>
              <a:buFont typeface="Wingdings" panose="05000000000000000000" pitchFamily="2" charset="2"/>
              <a:buChar char="Ø"/>
            </a:pPr>
            <a:r>
              <a:rPr lang="en-US" sz="2000" dirty="0">
                <a:latin typeface="+mj-lt"/>
              </a:rPr>
              <a:t>Conclusion</a:t>
            </a:r>
          </a:p>
        </p:txBody>
      </p:sp>
      <p:sp>
        <p:nvSpPr>
          <p:cNvPr id="4" name="Slide Number Placeholder 3">
            <a:extLst>
              <a:ext uri="{FF2B5EF4-FFF2-40B4-BE49-F238E27FC236}">
                <a16:creationId xmlns:a16="http://schemas.microsoft.com/office/drawing/2014/main" id="{5CA1CFEB-12EF-645E-82AF-A1600BD7B9C4}"/>
              </a:ext>
            </a:extLst>
          </p:cNvPr>
          <p:cNvSpPr>
            <a:spLocks noGrp="1"/>
          </p:cNvSpPr>
          <p:nvPr>
            <p:ph type="sldNum" sz="quarter" idx="12"/>
          </p:nvPr>
        </p:nvSpPr>
        <p:spPr/>
        <p:txBody>
          <a:bodyPr/>
          <a:lstStyle/>
          <a:p>
            <a:fld id="{41F98FE8-BD50-4A8A-8F5D-96584619D781}" type="slidenum">
              <a:rPr lang="en-US" smtClean="0"/>
              <a:t>2</a:t>
            </a:fld>
            <a:endParaRPr lang="en-US" dirty="0"/>
          </a:p>
        </p:txBody>
      </p:sp>
    </p:spTree>
    <p:extLst>
      <p:ext uri="{BB962C8B-B14F-4D97-AF65-F5344CB8AC3E}">
        <p14:creationId xmlns:p14="http://schemas.microsoft.com/office/powerpoint/2010/main" val="2502652866"/>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DD5EB-E22D-D0E4-9491-C765EF921D9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09DC630-0527-51A3-8B10-2737DDFD9C79}"/>
              </a:ext>
            </a:extLst>
          </p:cNvPr>
          <p:cNvSpPr txBox="1"/>
          <p:nvPr/>
        </p:nvSpPr>
        <p:spPr>
          <a:xfrm>
            <a:off x="533399" y="444558"/>
            <a:ext cx="2327787" cy="584775"/>
          </a:xfrm>
          <a:prstGeom prst="rect">
            <a:avLst/>
          </a:prstGeom>
          <a:noFill/>
        </p:spPr>
        <p:txBody>
          <a:bodyPr wrap="square" rtlCol="0">
            <a:spAutoFit/>
          </a:bodyPr>
          <a:lstStyle/>
          <a:p>
            <a:r>
              <a:rPr lang="en-US" sz="3200" b="1" dirty="0">
                <a:latin typeface="+mj-lt"/>
              </a:rPr>
              <a:t>Limitations</a:t>
            </a:r>
          </a:p>
        </p:txBody>
      </p:sp>
      <p:sp>
        <p:nvSpPr>
          <p:cNvPr id="3" name="TextBox 2">
            <a:extLst>
              <a:ext uri="{FF2B5EF4-FFF2-40B4-BE49-F238E27FC236}">
                <a16:creationId xmlns:a16="http://schemas.microsoft.com/office/drawing/2014/main" id="{54D26AC2-6757-5D94-1C1B-36812601254E}"/>
              </a:ext>
            </a:extLst>
          </p:cNvPr>
          <p:cNvSpPr txBox="1"/>
          <p:nvPr/>
        </p:nvSpPr>
        <p:spPr>
          <a:xfrm>
            <a:off x="533401" y="1130933"/>
            <a:ext cx="11117826" cy="142199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000" dirty="0">
                <a:latin typeface="+mj-lt"/>
              </a:rPr>
              <a:t>Small dataset: 250 samples.</a:t>
            </a:r>
          </a:p>
          <a:p>
            <a:pPr marL="457200" indent="-457200" algn="just">
              <a:lnSpc>
                <a:spcPct val="150000"/>
              </a:lnSpc>
              <a:buFont typeface="Wingdings" panose="05000000000000000000" pitchFamily="2" charset="2"/>
              <a:buChar char="Ø"/>
            </a:pPr>
            <a:r>
              <a:rPr lang="en-US" sz="2000" dirty="0">
                <a:latin typeface="+mj-lt"/>
              </a:rPr>
              <a:t>Phonetic similarities between commands.</a:t>
            </a:r>
          </a:p>
          <a:p>
            <a:pPr marL="457200" indent="-457200" algn="just">
              <a:lnSpc>
                <a:spcPct val="150000"/>
              </a:lnSpc>
              <a:buFont typeface="Wingdings" panose="05000000000000000000" pitchFamily="2" charset="2"/>
              <a:buChar char="Ø"/>
            </a:pPr>
            <a:r>
              <a:rPr lang="en-US" sz="2000" dirty="0">
                <a:latin typeface="+mj-lt"/>
              </a:rPr>
              <a:t>Trade off  between Actual classification and Defective allowance.</a:t>
            </a:r>
          </a:p>
        </p:txBody>
      </p:sp>
      <p:sp>
        <p:nvSpPr>
          <p:cNvPr id="4" name="TextBox 3">
            <a:extLst>
              <a:ext uri="{FF2B5EF4-FFF2-40B4-BE49-F238E27FC236}">
                <a16:creationId xmlns:a16="http://schemas.microsoft.com/office/drawing/2014/main" id="{D158D19D-057B-9A52-6338-689DF3326D8C}"/>
              </a:ext>
            </a:extLst>
          </p:cNvPr>
          <p:cNvSpPr txBox="1"/>
          <p:nvPr/>
        </p:nvSpPr>
        <p:spPr>
          <a:xfrm>
            <a:off x="533396" y="2838713"/>
            <a:ext cx="3055377" cy="584775"/>
          </a:xfrm>
          <a:prstGeom prst="rect">
            <a:avLst/>
          </a:prstGeom>
          <a:noFill/>
        </p:spPr>
        <p:txBody>
          <a:bodyPr wrap="square" rtlCol="0">
            <a:spAutoFit/>
          </a:bodyPr>
          <a:lstStyle/>
          <a:p>
            <a:r>
              <a:rPr lang="en-US" sz="3200" b="1" dirty="0">
                <a:latin typeface="+mj-lt"/>
              </a:rPr>
              <a:t>Future Planning</a:t>
            </a:r>
          </a:p>
        </p:txBody>
      </p:sp>
      <p:sp>
        <p:nvSpPr>
          <p:cNvPr id="5" name="TextBox 4">
            <a:extLst>
              <a:ext uri="{FF2B5EF4-FFF2-40B4-BE49-F238E27FC236}">
                <a16:creationId xmlns:a16="http://schemas.microsoft.com/office/drawing/2014/main" id="{2C77F911-8523-2682-6F34-E633BDDF1D6E}"/>
              </a:ext>
            </a:extLst>
          </p:cNvPr>
          <p:cNvSpPr txBox="1"/>
          <p:nvPr/>
        </p:nvSpPr>
        <p:spPr>
          <a:xfrm>
            <a:off x="533399" y="3525088"/>
            <a:ext cx="11117826" cy="188365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000" dirty="0">
                <a:latin typeface="+mj-lt"/>
              </a:rPr>
              <a:t>Optimize model for low-latency, real-time use on embedded systems.</a:t>
            </a:r>
          </a:p>
          <a:p>
            <a:pPr marL="457200" indent="-457200" algn="just">
              <a:lnSpc>
                <a:spcPct val="150000"/>
              </a:lnSpc>
              <a:buFont typeface="Wingdings" panose="05000000000000000000" pitchFamily="2" charset="2"/>
              <a:buChar char="Ø"/>
            </a:pPr>
            <a:r>
              <a:rPr lang="en-US" sz="2000" dirty="0"/>
              <a:t>Hardware implementations (Raspberry Pi).</a:t>
            </a:r>
            <a:endParaRPr lang="en-US" sz="2000" dirty="0">
              <a:latin typeface="+mj-lt"/>
            </a:endParaRPr>
          </a:p>
          <a:p>
            <a:pPr marL="457200" indent="-457200" algn="just">
              <a:lnSpc>
                <a:spcPct val="150000"/>
              </a:lnSpc>
              <a:buFont typeface="Wingdings" panose="05000000000000000000" pitchFamily="2" charset="2"/>
              <a:buChar char="Ø"/>
            </a:pPr>
            <a:r>
              <a:rPr lang="en-US" sz="2000" dirty="0">
                <a:latin typeface="+mj-lt"/>
              </a:rPr>
              <a:t>Building a protype to analyze actual usage.</a:t>
            </a:r>
          </a:p>
          <a:p>
            <a:pPr marL="457200" indent="-457200" algn="just">
              <a:lnSpc>
                <a:spcPct val="150000"/>
              </a:lnSpc>
              <a:buFont typeface="Wingdings" panose="05000000000000000000" pitchFamily="2" charset="2"/>
              <a:buChar char="Ø"/>
            </a:pPr>
            <a:r>
              <a:rPr lang="en-US" sz="2000" dirty="0"/>
              <a:t>Integrate more commands or extend to other languages.</a:t>
            </a:r>
            <a:endParaRPr lang="en-US" sz="2000" dirty="0">
              <a:latin typeface="+mj-lt"/>
            </a:endParaRPr>
          </a:p>
        </p:txBody>
      </p:sp>
      <p:sp>
        <p:nvSpPr>
          <p:cNvPr id="6" name="Slide Number Placeholder 5">
            <a:extLst>
              <a:ext uri="{FF2B5EF4-FFF2-40B4-BE49-F238E27FC236}">
                <a16:creationId xmlns:a16="http://schemas.microsoft.com/office/drawing/2014/main" id="{B8A5EFA0-ADB1-F4F8-A6DC-BD22CC7199AB}"/>
              </a:ext>
            </a:extLst>
          </p:cNvPr>
          <p:cNvSpPr>
            <a:spLocks noGrp="1"/>
          </p:cNvSpPr>
          <p:nvPr>
            <p:ph type="sldNum" sz="quarter" idx="12"/>
          </p:nvPr>
        </p:nvSpPr>
        <p:spPr/>
        <p:txBody>
          <a:bodyPr/>
          <a:lstStyle/>
          <a:p>
            <a:fld id="{41F98FE8-BD50-4A8A-8F5D-96584619D781}" type="slidenum">
              <a:rPr lang="en-US" smtClean="0"/>
              <a:t>20</a:t>
            </a:fld>
            <a:endParaRPr lang="en-US"/>
          </a:p>
        </p:txBody>
      </p:sp>
    </p:spTree>
    <p:extLst>
      <p:ext uri="{BB962C8B-B14F-4D97-AF65-F5344CB8AC3E}">
        <p14:creationId xmlns:p14="http://schemas.microsoft.com/office/powerpoint/2010/main" val="1312088951"/>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8A062-349C-888D-CB34-1E45148F75C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F509431-017A-1361-C0EE-A3CA67A85171}"/>
              </a:ext>
            </a:extLst>
          </p:cNvPr>
          <p:cNvSpPr txBox="1"/>
          <p:nvPr/>
        </p:nvSpPr>
        <p:spPr>
          <a:xfrm>
            <a:off x="533400" y="444558"/>
            <a:ext cx="2150806" cy="584775"/>
          </a:xfrm>
          <a:prstGeom prst="rect">
            <a:avLst/>
          </a:prstGeom>
          <a:noFill/>
        </p:spPr>
        <p:txBody>
          <a:bodyPr wrap="square" rtlCol="0">
            <a:spAutoFit/>
          </a:bodyPr>
          <a:lstStyle/>
          <a:p>
            <a:r>
              <a:rPr lang="en-US" sz="3200" b="1" dirty="0">
                <a:latin typeface="+mj-lt"/>
              </a:rPr>
              <a:t>Conclusion</a:t>
            </a:r>
          </a:p>
        </p:txBody>
      </p:sp>
      <p:sp>
        <p:nvSpPr>
          <p:cNvPr id="3" name="TextBox 2">
            <a:extLst>
              <a:ext uri="{FF2B5EF4-FFF2-40B4-BE49-F238E27FC236}">
                <a16:creationId xmlns:a16="http://schemas.microsoft.com/office/drawing/2014/main" id="{EBBE702D-A79B-5D07-C2FD-0387282C88C5}"/>
              </a:ext>
            </a:extLst>
          </p:cNvPr>
          <p:cNvSpPr txBox="1"/>
          <p:nvPr/>
        </p:nvSpPr>
        <p:spPr>
          <a:xfrm>
            <a:off x="533401" y="1130933"/>
            <a:ext cx="11117826" cy="280698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000" dirty="0">
                <a:latin typeface="+mj-lt"/>
              </a:rPr>
              <a:t>Developed a lightweight, custom-built and </a:t>
            </a:r>
            <a:r>
              <a:rPr lang="en-US" sz="2000" dirty="0"/>
              <a:t>robust</a:t>
            </a:r>
            <a:r>
              <a:rPr lang="en-US" sz="2000" dirty="0">
                <a:latin typeface="+mj-lt"/>
              </a:rPr>
              <a:t> model for offline voice command recognition in Bengali.</a:t>
            </a:r>
          </a:p>
          <a:p>
            <a:pPr marL="457200" indent="-457200" algn="just">
              <a:lnSpc>
                <a:spcPct val="150000"/>
              </a:lnSpc>
              <a:buFont typeface="Wingdings" panose="05000000000000000000" pitchFamily="2" charset="2"/>
              <a:buChar char="Ø"/>
            </a:pPr>
            <a:r>
              <a:rPr lang="en-US" sz="2000" dirty="0">
                <a:latin typeface="+mj-lt"/>
              </a:rPr>
              <a:t>Demonstrated the system’s ability to handle slight pronunciation errors.</a:t>
            </a:r>
          </a:p>
          <a:p>
            <a:pPr marL="457200" indent="-457200" algn="just">
              <a:lnSpc>
                <a:spcPct val="150000"/>
              </a:lnSpc>
              <a:buFont typeface="Wingdings" panose="05000000000000000000" pitchFamily="2" charset="2"/>
              <a:buChar char="Ø"/>
            </a:pPr>
            <a:r>
              <a:rPr lang="en-US" sz="2000" dirty="0">
                <a:latin typeface="+mj-lt"/>
              </a:rPr>
              <a:t>Achieved reasonable accuracy with CNN-LSTM architecture.</a:t>
            </a:r>
          </a:p>
          <a:p>
            <a:pPr marL="457200" indent="-457200" algn="just">
              <a:lnSpc>
                <a:spcPct val="150000"/>
              </a:lnSpc>
              <a:buFont typeface="Wingdings" panose="05000000000000000000" pitchFamily="2" charset="2"/>
              <a:buChar char="Ø"/>
            </a:pPr>
            <a:r>
              <a:rPr lang="en-US" sz="2000" dirty="0">
                <a:latin typeface="+mj-lt"/>
              </a:rPr>
              <a:t>Practical applications in low-resource environments.</a:t>
            </a:r>
          </a:p>
          <a:p>
            <a:pPr marL="457200" indent="-457200" algn="just">
              <a:lnSpc>
                <a:spcPct val="150000"/>
              </a:lnSpc>
              <a:buFont typeface="Wingdings" panose="05000000000000000000" pitchFamily="2" charset="2"/>
              <a:buChar char="Ø"/>
            </a:pPr>
            <a:r>
              <a:rPr lang="en-US" sz="2000" dirty="0">
                <a:latin typeface="+mj-lt"/>
              </a:rPr>
              <a:t>Future improvements include hardware implementation and optimization.</a:t>
            </a:r>
          </a:p>
        </p:txBody>
      </p:sp>
      <p:sp>
        <p:nvSpPr>
          <p:cNvPr id="4" name="Slide Number Placeholder 3">
            <a:extLst>
              <a:ext uri="{FF2B5EF4-FFF2-40B4-BE49-F238E27FC236}">
                <a16:creationId xmlns:a16="http://schemas.microsoft.com/office/drawing/2014/main" id="{FD12F456-2FC0-81A1-8D49-DFE1FA45F87F}"/>
              </a:ext>
            </a:extLst>
          </p:cNvPr>
          <p:cNvSpPr>
            <a:spLocks noGrp="1"/>
          </p:cNvSpPr>
          <p:nvPr>
            <p:ph type="sldNum" sz="quarter" idx="12"/>
          </p:nvPr>
        </p:nvSpPr>
        <p:spPr/>
        <p:txBody>
          <a:bodyPr/>
          <a:lstStyle/>
          <a:p>
            <a:fld id="{41F98FE8-BD50-4A8A-8F5D-96584619D781}" type="slidenum">
              <a:rPr lang="en-US" smtClean="0"/>
              <a:t>21</a:t>
            </a:fld>
            <a:endParaRPr lang="en-US"/>
          </a:p>
        </p:txBody>
      </p:sp>
    </p:spTree>
    <p:extLst>
      <p:ext uri="{BB962C8B-B14F-4D97-AF65-F5344CB8AC3E}">
        <p14:creationId xmlns:p14="http://schemas.microsoft.com/office/powerpoint/2010/main" val="2027086188"/>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1AC45-110B-0169-DA80-81722656F91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A748F8B-6882-9F05-FF8B-473E91128474}"/>
              </a:ext>
            </a:extLst>
          </p:cNvPr>
          <p:cNvSpPr txBox="1"/>
          <p:nvPr/>
        </p:nvSpPr>
        <p:spPr>
          <a:xfrm>
            <a:off x="533400" y="444558"/>
            <a:ext cx="2150806" cy="584775"/>
          </a:xfrm>
          <a:prstGeom prst="rect">
            <a:avLst/>
          </a:prstGeom>
          <a:noFill/>
        </p:spPr>
        <p:txBody>
          <a:bodyPr wrap="square" rtlCol="0">
            <a:spAutoFit/>
          </a:bodyPr>
          <a:lstStyle/>
          <a:p>
            <a:r>
              <a:rPr lang="en-US" sz="3200" b="1" dirty="0">
                <a:latin typeface="+mj-lt"/>
              </a:rPr>
              <a:t>References</a:t>
            </a:r>
          </a:p>
        </p:txBody>
      </p:sp>
      <p:sp>
        <p:nvSpPr>
          <p:cNvPr id="3" name="TextBox 2">
            <a:extLst>
              <a:ext uri="{FF2B5EF4-FFF2-40B4-BE49-F238E27FC236}">
                <a16:creationId xmlns:a16="http://schemas.microsoft.com/office/drawing/2014/main" id="{74797387-A92E-851B-4303-C61FBDEA5EBE}"/>
              </a:ext>
            </a:extLst>
          </p:cNvPr>
          <p:cNvSpPr txBox="1"/>
          <p:nvPr/>
        </p:nvSpPr>
        <p:spPr>
          <a:xfrm>
            <a:off x="533401" y="1130933"/>
            <a:ext cx="11117826" cy="4613058"/>
          </a:xfrm>
          <a:prstGeom prst="rect">
            <a:avLst/>
          </a:prstGeom>
          <a:noFill/>
        </p:spPr>
        <p:txBody>
          <a:bodyPr wrap="square" rtlCol="0">
            <a:spAutoFit/>
          </a:bodyPr>
          <a:lstStyle/>
          <a:p>
            <a:pPr marL="457200" indent="-457200" algn="just">
              <a:lnSpc>
                <a:spcPct val="150000"/>
              </a:lnSpc>
              <a:buFont typeface="+mj-lt"/>
              <a:buAutoNum type="arabicPeriod"/>
            </a:pPr>
            <a:r>
              <a:rPr lang="en-US" dirty="0"/>
              <a:t>M. R. Sultan, M. M. Hoque, F. U. </a:t>
            </a:r>
            <a:r>
              <a:rPr lang="en-US" dirty="0" err="1"/>
              <a:t>Heeya</a:t>
            </a:r>
            <a:r>
              <a:rPr lang="en-US" dirty="0"/>
              <a:t>, I. Ahmed, M. R. </a:t>
            </a:r>
            <a:r>
              <a:rPr lang="en-US" dirty="0" err="1"/>
              <a:t>Ferdouse</a:t>
            </a:r>
            <a:r>
              <a:rPr lang="en-US" dirty="0"/>
              <a:t> and S. M. A. </a:t>
            </a:r>
            <a:r>
              <a:rPr lang="en-US" dirty="0" err="1"/>
              <a:t>Mubin</a:t>
            </a:r>
            <a:r>
              <a:rPr lang="en-US" dirty="0"/>
              <a:t>, "</a:t>
            </a:r>
            <a:r>
              <a:rPr lang="en-US" dirty="0" err="1"/>
              <a:t>Adrisya</a:t>
            </a:r>
            <a:r>
              <a:rPr lang="en-US" dirty="0"/>
              <a:t> </a:t>
            </a:r>
            <a:r>
              <a:rPr lang="en-US" dirty="0" err="1"/>
              <a:t>Sahayak</a:t>
            </a:r>
            <a:r>
              <a:rPr lang="en-US" dirty="0"/>
              <a:t>: A Bangla Virtual Assistant for Visually Impaired," </a:t>
            </a:r>
            <a:r>
              <a:rPr lang="en-US" i="1" dirty="0"/>
              <a:t>2021 2nd International Conference on Robotics, Electrical and Signal Processing Techniques (ICREST)</a:t>
            </a:r>
            <a:r>
              <a:rPr lang="en-US" dirty="0"/>
              <a:t>, DHAKA, Bangladesh, 2021, pp. 597-602, </a:t>
            </a:r>
            <a:r>
              <a:rPr lang="en-US" dirty="0" err="1"/>
              <a:t>doi</a:t>
            </a:r>
            <a:r>
              <a:rPr lang="en-US" dirty="0"/>
              <a:t>: 10.1109/ICREST51555.2021.9331080. </a:t>
            </a:r>
          </a:p>
          <a:p>
            <a:pPr marL="457200" indent="-457200" algn="just">
              <a:lnSpc>
                <a:spcPct val="150000"/>
              </a:lnSpc>
              <a:buFont typeface="+mj-lt"/>
              <a:buAutoNum type="arabicPeriod"/>
            </a:pPr>
            <a:r>
              <a:rPr lang="en-US" dirty="0"/>
              <a:t>D. Gupta, E. Hossain, M. S. Hossain, K. Andersson and S. Hossain, "A Digital Personal Assistant using Bangla Voice Command Recognition and Face Detection," </a:t>
            </a:r>
            <a:r>
              <a:rPr lang="en-US" i="1" dirty="0"/>
              <a:t>2019 IEEE International Conference on Robotics, Automation, Artificial-intelligence and Internet-of-Things (RAAICON)</a:t>
            </a:r>
            <a:r>
              <a:rPr lang="en-US" dirty="0"/>
              <a:t>, Dhaka, Bangladesh, 2019, pp. 116-121, </a:t>
            </a:r>
            <a:r>
              <a:rPr lang="en-US" dirty="0" err="1"/>
              <a:t>doi</a:t>
            </a:r>
            <a:r>
              <a:rPr lang="en-US" dirty="0"/>
              <a:t>: 10.1109/RAAICON48939.2019.47.</a:t>
            </a:r>
          </a:p>
          <a:p>
            <a:pPr marL="457200" indent="-457200" algn="just">
              <a:lnSpc>
                <a:spcPct val="150000"/>
              </a:lnSpc>
              <a:buFont typeface="+mj-lt"/>
              <a:buAutoNum type="arabicPeriod"/>
            </a:pPr>
            <a:r>
              <a:rPr lang="en-US" dirty="0"/>
              <a:t>S. Ahmed </a:t>
            </a:r>
            <a:r>
              <a:rPr lang="en-US" dirty="0" err="1"/>
              <a:t>Sumon</a:t>
            </a:r>
            <a:r>
              <a:rPr lang="en-US" dirty="0"/>
              <a:t>, J. Chowdhury, S. Debnath, N. Mohammed and S. Momen, "Bangla Short Speech Commands Recognition Using Convolutional Neural Networks," </a:t>
            </a:r>
            <a:r>
              <a:rPr lang="en-US" i="1" dirty="0"/>
              <a:t>2018 International Conference on Bangla Speech and Language Processing (ICBSLP)</a:t>
            </a:r>
            <a:r>
              <a:rPr lang="en-US" dirty="0"/>
              <a:t>, Sylhet, Bangladesh, 2018, pp. 1-6, </a:t>
            </a:r>
            <a:r>
              <a:rPr lang="en-US" dirty="0" err="1"/>
              <a:t>doi</a:t>
            </a:r>
            <a:r>
              <a:rPr lang="en-US" dirty="0"/>
              <a:t>: 10.1109/ICBSLP.2018.8554395. </a:t>
            </a:r>
            <a:endParaRPr lang="en-US" dirty="0">
              <a:latin typeface="+mj-lt"/>
            </a:endParaRPr>
          </a:p>
        </p:txBody>
      </p:sp>
      <p:sp>
        <p:nvSpPr>
          <p:cNvPr id="4" name="Slide Number Placeholder 3">
            <a:extLst>
              <a:ext uri="{FF2B5EF4-FFF2-40B4-BE49-F238E27FC236}">
                <a16:creationId xmlns:a16="http://schemas.microsoft.com/office/drawing/2014/main" id="{BB4E12C1-4D3D-B1E7-6A4A-3C93A16B4DBD}"/>
              </a:ext>
            </a:extLst>
          </p:cNvPr>
          <p:cNvSpPr>
            <a:spLocks noGrp="1"/>
          </p:cNvSpPr>
          <p:nvPr>
            <p:ph type="sldNum" sz="quarter" idx="12"/>
          </p:nvPr>
        </p:nvSpPr>
        <p:spPr/>
        <p:txBody>
          <a:bodyPr/>
          <a:lstStyle/>
          <a:p>
            <a:fld id="{41F98FE8-BD50-4A8A-8F5D-96584619D781}" type="slidenum">
              <a:rPr lang="en-US" smtClean="0"/>
              <a:t>22</a:t>
            </a:fld>
            <a:endParaRPr lang="en-US"/>
          </a:p>
        </p:txBody>
      </p:sp>
    </p:spTree>
    <p:extLst>
      <p:ext uri="{BB962C8B-B14F-4D97-AF65-F5344CB8AC3E}">
        <p14:creationId xmlns:p14="http://schemas.microsoft.com/office/powerpoint/2010/main" val="2427573357"/>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67B2C-12B4-1B2F-90EF-9D18D95C2BB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3720626-6238-9E91-C909-E134973896F1}"/>
              </a:ext>
            </a:extLst>
          </p:cNvPr>
          <p:cNvSpPr txBox="1"/>
          <p:nvPr/>
        </p:nvSpPr>
        <p:spPr>
          <a:xfrm>
            <a:off x="533400" y="444558"/>
            <a:ext cx="2150806" cy="584775"/>
          </a:xfrm>
          <a:prstGeom prst="rect">
            <a:avLst/>
          </a:prstGeom>
          <a:noFill/>
        </p:spPr>
        <p:txBody>
          <a:bodyPr wrap="square" rtlCol="0">
            <a:spAutoFit/>
          </a:bodyPr>
          <a:lstStyle/>
          <a:p>
            <a:r>
              <a:rPr lang="en-US" sz="3200" b="1" dirty="0">
                <a:latin typeface="+mj-lt"/>
              </a:rPr>
              <a:t>References</a:t>
            </a:r>
          </a:p>
        </p:txBody>
      </p:sp>
      <p:sp>
        <p:nvSpPr>
          <p:cNvPr id="3" name="TextBox 2">
            <a:extLst>
              <a:ext uri="{FF2B5EF4-FFF2-40B4-BE49-F238E27FC236}">
                <a16:creationId xmlns:a16="http://schemas.microsoft.com/office/drawing/2014/main" id="{3790F785-2132-F816-82D6-C1AA583A70A0}"/>
              </a:ext>
            </a:extLst>
          </p:cNvPr>
          <p:cNvSpPr txBox="1"/>
          <p:nvPr/>
        </p:nvSpPr>
        <p:spPr>
          <a:xfrm>
            <a:off x="533401" y="1130933"/>
            <a:ext cx="11117826" cy="4613058"/>
          </a:xfrm>
          <a:prstGeom prst="rect">
            <a:avLst/>
          </a:prstGeom>
          <a:noFill/>
        </p:spPr>
        <p:txBody>
          <a:bodyPr wrap="square" rtlCol="0">
            <a:spAutoFit/>
          </a:bodyPr>
          <a:lstStyle/>
          <a:p>
            <a:pPr marL="457200" indent="-457200" algn="just">
              <a:lnSpc>
                <a:spcPct val="150000"/>
              </a:lnSpc>
              <a:buFont typeface="+mj-lt"/>
              <a:buAutoNum type="arabicPeriod" startAt="4"/>
            </a:pPr>
            <a:r>
              <a:rPr lang="en-US" dirty="0"/>
              <a:t>N. Sadeq, S. Ahmed, S. S. Shubha, M. N. Islam and M. A. Adnan, "Bangla Voice Command Recognition in end-to-end System Using Topic Modeling based Contextual Rescoring," </a:t>
            </a:r>
            <a:r>
              <a:rPr lang="en-US" i="1" dirty="0"/>
              <a:t>ICASSP 2020 - 2020 IEEE International Conference on Acoustics, Speech and Signal Processing (ICASSP)</a:t>
            </a:r>
            <a:r>
              <a:rPr lang="en-US" dirty="0"/>
              <a:t>, Barcelona, Spain, 2020, pp. 7894-7898, </a:t>
            </a:r>
            <a:r>
              <a:rPr lang="en-US" dirty="0" err="1"/>
              <a:t>doi</a:t>
            </a:r>
            <a:r>
              <a:rPr lang="en-US" dirty="0"/>
              <a:t>: 10.1109/ICASSP40776.2020.9053970.</a:t>
            </a:r>
          </a:p>
          <a:p>
            <a:pPr marL="457200" indent="-457200" algn="just">
              <a:lnSpc>
                <a:spcPct val="150000"/>
              </a:lnSpc>
              <a:buFont typeface="+mj-lt"/>
              <a:buAutoNum type="arabicPeriod" startAt="4"/>
            </a:pPr>
            <a:r>
              <a:rPr lang="en-US" dirty="0"/>
              <a:t>G. K. </a:t>
            </a:r>
            <a:r>
              <a:rPr lang="en-US" dirty="0" err="1"/>
              <a:t>Berdibayeva</a:t>
            </a:r>
            <a:r>
              <a:rPr lang="en-US" dirty="0"/>
              <a:t>, A. N. </a:t>
            </a:r>
            <a:r>
              <a:rPr lang="en-US" dirty="0" err="1"/>
              <a:t>Spirkin</a:t>
            </a:r>
            <a:r>
              <a:rPr lang="en-US" dirty="0"/>
              <a:t>, O. N. </a:t>
            </a:r>
            <a:r>
              <a:rPr lang="en-US" dirty="0" err="1"/>
              <a:t>Bodin</a:t>
            </a:r>
            <a:r>
              <a:rPr lang="en-US" dirty="0"/>
              <a:t> and O. E. </a:t>
            </a:r>
            <a:r>
              <a:rPr lang="en-US" dirty="0" err="1"/>
              <a:t>Bezborodova</a:t>
            </a:r>
            <a:r>
              <a:rPr lang="en-US" dirty="0"/>
              <a:t>, "Features of Speech Commands Recognition Using an Artificial Neural Network," </a:t>
            </a:r>
            <a:r>
              <a:rPr lang="en-US" i="1" dirty="0"/>
              <a:t>2021 Ural Symposium on Biomedical Engineering, </a:t>
            </a:r>
            <a:r>
              <a:rPr lang="en-US" i="1" dirty="0" err="1"/>
              <a:t>Radioelectronics</a:t>
            </a:r>
            <a:r>
              <a:rPr lang="en-US" i="1" dirty="0"/>
              <a:t> and Information Technology (USBEREIT)</a:t>
            </a:r>
            <a:r>
              <a:rPr lang="en-US" dirty="0"/>
              <a:t>, Yekaterinburg, Russia, 2021, pp. 0157-0160, </a:t>
            </a:r>
            <a:r>
              <a:rPr lang="en-US" dirty="0" err="1"/>
              <a:t>doi</a:t>
            </a:r>
            <a:r>
              <a:rPr lang="en-US" dirty="0"/>
              <a:t>: 10.1109/USBEREIT51232.2021.9455111.</a:t>
            </a:r>
          </a:p>
          <a:p>
            <a:pPr marL="457200" indent="-457200" algn="just">
              <a:lnSpc>
                <a:spcPct val="150000"/>
              </a:lnSpc>
              <a:buFont typeface="+mj-lt"/>
              <a:buAutoNum type="arabicPeriod" startAt="4"/>
            </a:pPr>
            <a:r>
              <a:rPr lang="en-US" dirty="0"/>
              <a:t>A. Yasmeen, F. I. Rahman, S. Ahmed and M. H. Kabir, "CSVC-Net: Code-Switched Voice Command Classification using Deep CNN-LSTM Network," </a:t>
            </a:r>
            <a:r>
              <a:rPr lang="en-US" i="1" dirty="0"/>
              <a:t>2021 10th International Conference on Informatics, Electronics &amp; Vision (ICIEV), </a:t>
            </a:r>
            <a:r>
              <a:rPr lang="en-US" dirty="0"/>
              <a:t>Kitakyushu, Japan, 2021, pp. 1-8, </a:t>
            </a:r>
            <a:r>
              <a:rPr lang="en-US" dirty="0" err="1"/>
              <a:t>doi</a:t>
            </a:r>
            <a:r>
              <a:rPr lang="en-US" dirty="0"/>
              <a:t>: 10.1109/ICIEVicIVPR52578.2021.9564183.. </a:t>
            </a:r>
            <a:endParaRPr lang="en-US" dirty="0">
              <a:latin typeface="+mj-lt"/>
            </a:endParaRPr>
          </a:p>
        </p:txBody>
      </p:sp>
      <p:sp>
        <p:nvSpPr>
          <p:cNvPr id="4" name="Slide Number Placeholder 3">
            <a:extLst>
              <a:ext uri="{FF2B5EF4-FFF2-40B4-BE49-F238E27FC236}">
                <a16:creationId xmlns:a16="http://schemas.microsoft.com/office/drawing/2014/main" id="{FAE8AF04-5CBF-5EA9-CD4A-9446003F895C}"/>
              </a:ext>
            </a:extLst>
          </p:cNvPr>
          <p:cNvSpPr>
            <a:spLocks noGrp="1"/>
          </p:cNvSpPr>
          <p:nvPr>
            <p:ph type="sldNum" sz="quarter" idx="12"/>
          </p:nvPr>
        </p:nvSpPr>
        <p:spPr/>
        <p:txBody>
          <a:bodyPr/>
          <a:lstStyle/>
          <a:p>
            <a:fld id="{41F98FE8-BD50-4A8A-8F5D-96584619D781}" type="slidenum">
              <a:rPr lang="en-US" smtClean="0"/>
              <a:t>23</a:t>
            </a:fld>
            <a:endParaRPr lang="en-US"/>
          </a:p>
        </p:txBody>
      </p:sp>
    </p:spTree>
    <p:extLst>
      <p:ext uri="{BB962C8B-B14F-4D97-AF65-F5344CB8AC3E}">
        <p14:creationId xmlns:p14="http://schemas.microsoft.com/office/powerpoint/2010/main" val="706606415"/>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2912A3-76BB-B680-D89B-8522F4355CA1}"/>
              </a:ext>
            </a:extLst>
          </p:cNvPr>
          <p:cNvSpPr>
            <a:spLocks noGrp="1"/>
          </p:cNvSpPr>
          <p:nvPr>
            <p:ph type="sldNum" sz="quarter" idx="12"/>
          </p:nvPr>
        </p:nvSpPr>
        <p:spPr/>
        <p:txBody>
          <a:bodyPr/>
          <a:lstStyle/>
          <a:p>
            <a:fld id="{41F98FE8-BD50-4A8A-8F5D-96584619D781}" type="slidenum">
              <a:rPr lang="en-US" smtClean="0"/>
              <a:t>24</a:t>
            </a:fld>
            <a:endParaRPr lang="en-US"/>
          </a:p>
        </p:txBody>
      </p:sp>
      <p:sp>
        <p:nvSpPr>
          <p:cNvPr id="3" name="TextBox 2">
            <a:extLst>
              <a:ext uri="{FF2B5EF4-FFF2-40B4-BE49-F238E27FC236}">
                <a16:creationId xmlns:a16="http://schemas.microsoft.com/office/drawing/2014/main" id="{639939D2-0FDB-7260-6E86-2C0CCFB72ED7}"/>
              </a:ext>
            </a:extLst>
          </p:cNvPr>
          <p:cNvSpPr txBox="1"/>
          <p:nvPr/>
        </p:nvSpPr>
        <p:spPr>
          <a:xfrm>
            <a:off x="4202084" y="2890391"/>
            <a:ext cx="3787832" cy="1077218"/>
          </a:xfrm>
          <a:prstGeom prst="rect">
            <a:avLst/>
          </a:prstGeom>
          <a:noFill/>
        </p:spPr>
        <p:txBody>
          <a:bodyPr wrap="none" rtlCol="0">
            <a:spAutoFit/>
          </a:bodyPr>
          <a:lstStyle/>
          <a:p>
            <a:r>
              <a:rPr lang="en-US" sz="6400" dirty="0"/>
              <a:t>Thank You</a:t>
            </a:r>
          </a:p>
        </p:txBody>
      </p:sp>
    </p:spTree>
    <p:extLst>
      <p:ext uri="{BB962C8B-B14F-4D97-AF65-F5344CB8AC3E}">
        <p14:creationId xmlns:p14="http://schemas.microsoft.com/office/powerpoint/2010/main" val="1457253889"/>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6E254-F5A1-B9D3-A379-97DEBFA8E8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B10F6F3-C481-2A87-CFDB-0AA9A9873FED}"/>
              </a:ext>
            </a:extLst>
          </p:cNvPr>
          <p:cNvSpPr txBox="1"/>
          <p:nvPr/>
        </p:nvSpPr>
        <p:spPr>
          <a:xfrm>
            <a:off x="533400" y="444558"/>
            <a:ext cx="2453640" cy="584775"/>
          </a:xfrm>
          <a:prstGeom prst="rect">
            <a:avLst/>
          </a:prstGeom>
          <a:noFill/>
        </p:spPr>
        <p:txBody>
          <a:bodyPr wrap="square" rtlCol="0">
            <a:spAutoFit/>
          </a:bodyPr>
          <a:lstStyle/>
          <a:p>
            <a:r>
              <a:rPr lang="en-US" sz="3200" b="1" dirty="0">
                <a:latin typeface="+mj-lt"/>
              </a:rPr>
              <a:t>Introduction</a:t>
            </a:r>
          </a:p>
        </p:txBody>
      </p:sp>
      <p:sp>
        <p:nvSpPr>
          <p:cNvPr id="3" name="TextBox 2">
            <a:extLst>
              <a:ext uri="{FF2B5EF4-FFF2-40B4-BE49-F238E27FC236}">
                <a16:creationId xmlns:a16="http://schemas.microsoft.com/office/drawing/2014/main" id="{A97A7552-5280-4273-66B9-B04684EE518C}"/>
              </a:ext>
            </a:extLst>
          </p:cNvPr>
          <p:cNvSpPr txBox="1"/>
          <p:nvPr/>
        </p:nvSpPr>
        <p:spPr>
          <a:xfrm>
            <a:off x="533400" y="1130933"/>
            <a:ext cx="11019503" cy="234532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000" dirty="0">
                <a:latin typeface="+mj-lt"/>
              </a:rPr>
              <a:t>Bengali speech recognition systems remain underdeveloped.</a:t>
            </a:r>
          </a:p>
          <a:p>
            <a:pPr marL="457200" indent="-457200" algn="just">
              <a:lnSpc>
                <a:spcPct val="150000"/>
              </a:lnSpc>
              <a:buFont typeface="Wingdings" panose="05000000000000000000" pitchFamily="2" charset="2"/>
              <a:buChar char="Ø"/>
            </a:pPr>
            <a:r>
              <a:rPr lang="en-US" sz="2000" dirty="0">
                <a:latin typeface="+mj-lt"/>
              </a:rPr>
              <a:t>Existing systems rely heavily on cloud-based APIs.</a:t>
            </a:r>
          </a:p>
          <a:p>
            <a:pPr marL="457200" indent="-457200" algn="just">
              <a:lnSpc>
                <a:spcPct val="150000"/>
              </a:lnSpc>
              <a:buFont typeface="Wingdings" panose="05000000000000000000" pitchFamily="2" charset="2"/>
              <a:buChar char="Ø"/>
            </a:pPr>
            <a:r>
              <a:rPr lang="en-US" sz="2000" dirty="0">
                <a:latin typeface="+mj-lt"/>
              </a:rPr>
              <a:t>This research focuses on creating an offline, Bengali-specific voice control system.</a:t>
            </a:r>
          </a:p>
          <a:p>
            <a:pPr marL="457200" indent="-457200" algn="just">
              <a:lnSpc>
                <a:spcPct val="150000"/>
              </a:lnSpc>
              <a:buFont typeface="Wingdings" panose="05000000000000000000" pitchFamily="2" charset="2"/>
              <a:buChar char="Ø"/>
            </a:pPr>
            <a:r>
              <a:rPr lang="en-US" sz="2000" dirty="0">
                <a:latin typeface="+mj-lt"/>
              </a:rPr>
              <a:t>Commands for vehicular movement are recognized in real-time.</a:t>
            </a:r>
          </a:p>
          <a:p>
            <a:pPr marL="457200" indent="-457200" algn="just">
              <a:lnSpc>
                <a:spcPct val="150000"/>
              </a:lnSpc>
              <a:buFont typeface="Wingdings" panose="05000000000000000000" pitchFamily="2" charset="2"/>
              <a:buChar char="Ø"/>
            </a:pPr>
            <a:r>
              <a:rPr lang="en-US" sz="2000" dirty="0">
                <a:latin typeface="+mj-lt"/>
              </a:rPr>
              <a:t>Attempts to accurately predict the correct command even with moderately defective inputs. </a:t>
            </a:r>
          </a:p>
        </p:txBody>
      </p:sp>
      <p:sp>
        <p:nvSpPr>
          <p:cNvPr id="4" name="Slide Number Placeholder 3">
            <a:extLst>
              <a:ext uri="{FF2B5EF4-FFF2-40B4-BE49-F238E27FC236}">
                <a16:creationId xmlns:a16="http://schemas.microsoft.com/office/drawing/2014/main" id="{33629C49-D98E-E42A-01E4-632ADB3BF8B5}"/>
              </a:ext>
            </a:extLst>
          </p:cNvPr>
          <p:cNvSpPr>
            <a:spLocks noGrp="1"/>
          </p:cNvSpPr>
          <p:nvPr>
            <p:ph type="sldNum" sz="quarter" idx="12"/>
          </p:nvPr>
        </p:nvSpPr>
        <p:spPr/>
        <p:txBody>
          <a:bodyPr/>
          <a:lstStyle/>
          <a:p>
            <a:fld id="{41F98FE8-BD50-4A8A-8F5D-96584619D781}" type="slidenum">
              <a:rPr lang="en-US" smtClean="0"/>
              <a:t>3</a:t>
            </a:fld>
            <a:endParaRPr lang="en-US"/>
          </a:p>
        </p:txBody>
      </p:sp>
    </p:spTree>
    <p:extLst>
      <p:ext uri="{BB962C8B-B14F-4D97-AF65-F5344CB8AC3E}">
        <p14:creationId xmlns:p14="http://schemas.microsoft.com/office/powerpoint/2010/main" val="2788233135"/>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3F964-A029-82F3-9E1C-A9937D5A642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D07786C-91D1-25AA-9829-4A0F57A51847}"/>
              </a:ext>
            </a:extLst>
          </p:cNvPr>
          <p:cNvSpPr txBox="1"/>
          <p:nvPr/>
        </p:nvSpPr>
        <p:spPr>
          <a:xfrm>
            <a:off x="533400" y="444558"/>
            <a:ext cx="3571240" cy="584775"/>
          </a:xfrm>
          <a:prstGeom prst="rect">
            <a:avLst/>
          </a:prstGeom>
          <a:noFill/>
        </p:spPr>
        <p:txBody>
          <a:bodyPr wrap="square" rtlCol="0">
            <a:spAutoFit/>
          </a:bodyPr>
          <a:lstStyle/>
          <a:p>
            <a:r>
              <a:rPr lang="en-US" sz="3200" b="1" dirty="0">
                <a:latin typeface="+mj-lt"/>
              </a:rPr>
              <a:t>Problem Statement</a:t>
            </a:r>
          </a:p>
        </p:txBody>
      </p:sp>
      <p:sp>
        <p:nvSpPr>
          <p:cNvPr id="3" name="TextBox 2">
            <a:extLst>
              <a:ext uri="{FF2B5EF4-FFF2-40B4-BE49-F238E27FC236}">
                <a16:creationId xmlns:a16="http://schemas.microsoft.com/office/drawing/2014/main" id="{C88E487E-5C82-7C5A-F61C-2332BD504375}"/>
              </a:ext>
            </a:extLst>
          </p:cNvPr>
          <p:cNvSpPr txBox="1"/>
          <p:nvPr/>
        </p:nvSpPr>
        <p:spPr>
          <a:xfrm>
            <a:off x="533400" y="1130933"/>
            <a:ext cx="11019503" cy="234532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000" dirty="0">
                <a:latin typeface="+mj-lt"/>
              </a:rPr>
              <a:t>Lack of efficient, offline Bengali voice recognition systems.</a:t>
            </a:r>
          </a:p>
          <a:p>
            <a:pPr marL="457200" indent="-457200" algn="just">
              <a:lnSpc>
                <a:spcPct val="150000"/>
              </a:lnSpc>
              <a:buFont typeface="Wingdings" panose="05000000000000000000" pitchFamily="2" charset="2"/>
              <a:buChar char="Ø"/>
            </a:pPr>
            <a:r>
              <a:rPr lang="en-US" sz="2000" dirty="0">
                <a:latin typeface="+mj-lt"/>
              </a:rPr>
              <a:t>Existing systems mostly focus on English or cloud-based APIs.</a:t>
            </a:r>
          </a:p>
          <a:p>
            <a:pPr marL="457200" indent="-457200" algn="just">
              <a:lnSpc>
                <a:spcPct val="150000"/>
              </a:lnSpc>
              <a:buFont typeface="Wingdings" panose="05000000000000000000" pitchFamily="2" charset="2"/>
              <a:buChar char="Ø"/>
            </a:pPr>
            <a:r>
              <a:rPr lang="en-US" sz="2000" dirty="0">
                <a:latin typeface="+mj-lt"/>
              </a:rPr>
              <a:t>Bengali-specific solutions are hard to come by in low-computational devices.</a:t>
            </a:r>
          </a:p>
          <a:p>
            <a:pPr marL="457200" indent="-457200" algn="just">
              <a:lnSpc>
                <a:spcPct val="150000"/>
              </a:lnSpc>
              <a:buFont typeface="Wingdings" panose="05000000000000000000" pitchFamily="2" charset="2"/>
              <a:buChar char="Ø"/>
            </a:pPr>
            <a:r>
              <a:rPr lang="en-US" sz="2000" dirty="0">
                <a:latin typeface="+mj-lt"/>
              </a:rPr>
              <a:t>Need for real-time performance and dependable accuracy.</a:t>
            </a:r>
          </a:p>
          <a:p>
            <a:pPr marL="457200" indent="-457200" algn="just">
              <a:lnSpc>
                <a:spcPct val="150000"/>
              </a:lnSpc>
              <a:buFont typeface="Wingdings" panose="05000000000000000000" pitchFamily="2" charset="2"/>
              <a:buChar char="Ø"/>
            </a:pPr>
            <a:r>
              <a:rPr lang="en-US" sz="2000" dirty="0">
                <a:latin typeface="+mj-lt"/>
              </a:rPr>
              <a:t>Very low adaptability for defective commands.</a:t>
            </a:r>
          </a:p>
        </p:txBody>
      </p:sp>
      <p:sp>
        <p:nvSpPr>
          <p:cNvPr id="4" name="Slide Number Placeholder 3">
            <a:extLst>
              <a:ext uri="{FF2B5EF4-FFF2-40B4-BE49-F238E27FC236}">
                <a16:creationId xmlns:a16="http://schemas.microsoft.com/office/drawing/2014/main" id="{011C6F4A-C64D-5594-C8F1-F6D5D934288F}"/>
              </a:ext>
            </a:extLst>
          </p:cNvPr>
          <p:cNvSpPr>
            <a:spLocks noGrp="1"/>
          </p:cNvSpPr>
          <p:nvPr>
            <p:ph type="sldNum" sz="quarter" idx="12"/>
          </p:nvPr>
        </p:nvSpPr>
        <p:spPr/>
        <p:txBody>
          <a:bodyPr/>
          <a:lstStyle/>
          <a:p>
            <a:fld id="{41F98FE8-BD50-4A8A-8F5D-96584619D781}" type="slidenum">
              <a:rPr lang="en-US" smtClean="0"/>
              <a:t>4</a:t>
            </a:fld>
            <a:endParaRPr lang="en-US"/>
          </a:p>
        </p:txBody>
      </p:sp>
    </p:spTree>
    <p:extLst>
      <p:ext uri="{BB962C8B-B14F-4D97-AF65-F5344CB8AC3E}">
        <p14:creationId xmlns:p14="http://schemas.microsoft.com/office/powerpoint/2010/main" val="631850285"/>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3855D-2258-25F3-A914-CD3DF332E76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3F8DB87-1284-CBD1-654D-0A69C48B1996}"/>
              </a:ext>
            </a:extLst>
          </p:cNvPr>
          <p:cNvSpPr txBox="1"/>
          <p:nvPr/>
        </p:nvSpPr>
        <p:spPr>
          <a:xfrm>
            <a:off x="533400" y="444558"/>
            <a:ext cx="3360174" cy="584775"/>
          </a:xfrm>
          <a:prstGeom prst="rect">
            <a:avLst/>
          </a:prstGeom>
          <a:noFill/>
        </p:spPr>
        <p:txBody>
          <a:bodyPr wrap="square" rtlCol="0">
            <a:spAutoFit/>
          </a:bodyPr>
          <a:lstStyle/>
          <a:p>
            <a:r>
              <a:rPr lang="en-US" sz="3200" b="1" dirty="0">
                <a:latin typeface="+mj-lt"/>
              </a:rPr>
              <a:t>Literature Review</a:t>
            </a:r>
          </a:p>
        </p:txBody>
      </p:sp>
      <p:graphicFrame>
        <p:nvGraphicFramePr>
          <p:cNvPr id="4" name="Table 3">
            <a:extLst>
              <a:ext uri="{FF2B5EF4-FFF2-40B4-BE49-F238E27FC236}">
                <a16:creationId xmlns:a16="http://schemas.microsoft.com/office/drawing/2014/main" id="{842061F0-F258-580E-75C7-B4B0C12728F7}"/>
              </a:ext>
            </a:extLst>
          </p:cNvPr>
          <p:cNvGraphicFramePr>
            <a:graphicFrameLocks noGrp="1"/>
          </p:cNvGraphicFramePr>
          <p:nvPr>
            <p:extLst>
              <p:ext uri="{D42A27DB-BD31-4B8C-83A1-F6EECF244321}">
                <p14:modId xmlns:p14="http://schemas.microsoft.com/office/powerpoint/2010/main" val="3914833281"/>
              </p:ext>
            </p:extLst>
          </p:nvPr>
        </p:nvGraphicFramePr>
        <p:xfrm>
          <a:off x="603044" y="1325880"/>
          <a:ext cx="10848260" cy="4668520"/>
        </p:xfrm>
        <a:graphic>
          <a:graphicData uri="http://schemas.openxmlformats.org/drawingml/2006/table">
            <a:tbl>
              <a:tblPr firstRow="1" bandRow="1">
                <a:tableStyleId>{BDBED569-4797-4DF1-A0F4-6AAB3CD982D8}</a:tableStyleId>
              </a:tblPr>
              <a:tblGrid>
                <a:gridCol w="699888">
                  <a:extLst>
                    <a:ext uri="{9D8B030D-6E8A-4147-A177-3AD203B41FA5}">
                      <a16:colId xmlns:a16="http://schemas.microsoft.com/office/drawing/2014/main" val="18767853"/>
                    </a:ext>
                  </a:extLst>
                </a:gridCol>
                <a:gridCol w="4422415">
                  <a:extLst>
                    <a:ext uri="{9D8B030D-6E8A-4147-A177-3AD203B41FA5}">
                      <a16:colId xmlns:a16="http://schemas.microsoft.com/office/drawing/2014/main" val="110062725"/>
                    </a:ext>
                  </a:extLst>
                </a:gridCol>
                <a:gridCol w="1386653">
                  <a:extLst>
                    <a:ext uri="{9D8B030D-6E8A-4147-A177-3AD203B41FA5}">
                      <a16:colId xmlns:a16="http://schemas.microsoft.com/office/drawing/2014/main" val="1013814859"/>
                    </a:ext>
                  </a:extLst>
                </a:gridCol>
                <a:gridCol w="2169652">
                  <a:extLst>
                    <a:ext uri="{9D8B030D-6E8A-4147-A177-3AD203B41FA5}">
                      <a16:colId xmlns:a16="http://schemas.microsoft.com/office/drawing/2014/main" val="4232790077"/>
                    </a:ext>
                  </a:extLst>
                </a:gridCol>
                <a:gridCol w="2169652">
                  <a:extLst>
                    <a:ext uri="{9D8B030D-6E8A-4147-A177-3AD203B41FA5}">
                      <a16:colId xmlns:a16="http://schemas.microsoft.com/office/drawing/2014/main" val="2787034604"/>
                    </a:ext>
                  </a:extLst>
                </a:gridCol>
              </a:tblGrid>
              <a:tr h="370840">
                <a:tc>
                  <a:txBody>
                    <a:bodyPr/>
                    <a:lstStyle/>
                    <a:p>
                      <a:pPr algn="ctr"/>
                      <a:r>
                        <a:rPr lang="en-US" dirty="0"/>
                        <a:t>No.</a:t>
                      </a:r>
                    </a:p>
                  </a:txBody>
                  <a:tcPr anchor="ctr"/>
                </a:tc>
                <a:tc>
                  <a:txBody>
                    <a:bodyPr/>
                    <a:lstStyle/>
                    <a:p>
                      <a:pPr algn="ctr"/>
                      <a:r>
                        <a:rPr lang="en-US" dirty="0"/>
                        <a:t>Paper</a:t>
                      </a:r>
                    </a:p>
                  </a:txBody>
                  <a:tcPr anchor="ctr"/>
                </a:tc>
                <a:tc>
                  <a:txBody>
                    <a:bodyPr/>
                    <a:lstStyle/>
                    <a:p>
                      <a:pPr algn="ctr"/>
                      <a:r>
                        <a:rPr lang="en-US" dirty="0"/>
                        <a:t>Language</a:t>
                      </a:r>
                    </a:p>
                  </a:txBody>
                  <a:tcPr anchor="ctr"/>
                </a:tc>
                <a:tc>
                  <a:txBody>
                    <a:bodyPr/>
                    <a:lstStyle/>
                    <a:p>
                      <a:pPr algn="ctr"/>
                      <a:r>
                        <a:rPr lang="en-US" dirty="0"/>
                        <a:t>Method</a:t>
                      </a:r>
                    </a:p>
                  </a:txBody>
                  <a:tcPr anchor="ctr"/>
                </a:tc>
                <a:tc>
                  <a:txBody>
                    <a:bodyPr/>
                    <a:lstStyle/>
                    <a:p>
                      <a:pPr algn="ctr"/>
                      <a:r>
                        <a:rPr lang="en-US" dirty="0"/>
                        <a:t>Accuracy</a:t>
                      </a:r>
                    </a:p>
                  </a:txBody>
                  <a:tcPr anchor="ctr"/>
                </a:tc>
                <a:extLst>
                  <a:ext uri="{0D108BD9-81ED-4DB2-BD59-A6C34878D82A}">
                    <a16:rowId xmlns:a16="http://schemas.microsoft.com/office/drawing/2014/main" val="1665265897"/>
                  </a:ext>
                </a:extLst>
              </a:tr>
              <a:tr h="370840">
                <a:tc>
                  <a:txBody>
                    <a:bodyPr/>
                    <a:lstStyle/>
                    <a:p>
                      <a:pPr algn="ctr"/>
                      <a:r>
                        <a:rPr lang="en-US" dirty="0"/>
                        <a:t>1</a:t>
                      </a:r>
                    </a:p>
                  </a:txBody>
                  <a:tcPr anchor="ctr"/>
                </a:tc>
                <a:tc>
                  <a:txBody>
                    <a:bodyPr/>
                    <a:lstStyle/>
                    <a:p>
                      <a:pPr algn="ctr"/>
                      <a:r>
                        <a:rPr lang="en-US" dirty="0" err="1"/>
                        <a:t>Adrisya</a:t>
                      </a:r>
                      <a:r>
                        <a:rPr lang="en-US" dirty="0"/>
                        <a:t> </a:t>
                      </a:r>
                      <a:r>
                        <a:rPr lang="en-US" dirty="0" err="1"/>
                        <a:t>Sahayak</a:t>
                      </a:r>
                      <a:r>
                        <a:rPr lang="en-US" dirty="0"/>
                        <a:t>: A Bangla Virtual </a:t>
                      </a:r>
                    </a:p>
                    <a:p>
                      <a:pPr algn="ctr"/>
                      <a:r>
                        <a:rPr lang="en-US" dirty="0"/>
                        <a:t>Assistant for Visually Impaired [1]</a:t>
                      </a:r>
                    </a:p>
                  </a:txBody>
                  <a:tcPr anchor="ctr"/>
                </a:tc>
                <a:tc>
                  <a:txBody>
                    <a:bodyPr/>
                    <a:lstStyle/>
                    <a:p>
                      <a:pPr algn="ctr"/>
                      <a:r>
                        <a:rPr lang="en-US" dirty="0"/>
                        <a:t>Bengali</a:t>
                      </a:r>
                    </a:p>
                  </a:txBody>
                  <a:tcPr anchor="ctr"/>
                </a:tc>
                <a:tc>
                  <a:txBody>
                    <a:bodyPr/>
                    <a:lstStyle/>
                    <a:p>
                      <a:pPr algn="ctr"/>
                      <a:r>
                        <a:rPr lang="en-US" dirty="0"/>
                        <a:t>Google API</a:t>
                      </a:r>
                    </a:p>
                  </a:txBody>
                  <a:tcPr anchor="ctr"/>
                </a:tc>
                <a:tc>
                  <a:txBody>
                    <a:bodyPr/>
                    <a:lstStyle/>
                    <a:p>
                      <a:pPr algn="ctr"/>
                      <a:r>
                        <a:rPr lang="en-US" dirty="0"/>
                        <a:t>94.07%</a:t>
                      </a:r>
                    </a:p>
                  </a:txBody>
                  <a:tcPr anchor="ctr"/>
                </a:tc>
                <a:extLst>
                  <a:ext uri="{0D108BD9-81ED-4DB2-BD59-A6C34878D82A}">
                    <a16:rowId xmlns:a16="http://schemas.microsoft.com/office/drawing/2014/main" val="2780474859"/>
                  </a:ext>
                </a:extLst>
              </a:tr>
              <a:tr h="370840">
                <a:tc>
                  <a:txBody>
                    <a:bodyPr/>
                    <a:lstStyle/>
                    <a:p>
                      <a:pPr algn="ctr"/>
                      <a:r>
                        <a:rPr lang="en-US" dirty="0"/>
                        <a:t>2</a:t>
                      </a:r>
                    </a:p>
                  </a:txBody>
                  <a:tcPr anchor="ctr"/>
                </a:tc>
                <a:tc>
                  <a:txBody>
                    <a:bodyPr/>
                    <a:lstStyle/>
                    <a:p>
                      <a:pPr algn="ctr"/>
                      <a:r>
                        <a:rPr lang="en-US" dirty="0"/>
                        <a:t>A Digital Personal Assistant using Bangla </a:t>
                      </a:r>
                    </a:p>
                    <a:p>
                      <a:pPr algn="ctr"/>
                      <a:r>
                        <a:rPr lang="en-US" dirty="0"/>
                        <a:t>Voice Command Recognition and Face </a:t>
                      </a:r>
                    </a:p>
                    <a:p>
                      <a:pPr algn="ctr"/>
                      <a:r>
                        <a:rPr lang="en-US" dirty="0"/>
                        <a:t>Detection [2]</a:t>
                      </a:r>
                    </a:p>
                  </a:txBody>
                  <a:tcPr anchor="ctr"/>
                </a:tc>
                <a:tc>
                  <a:txBody>
                    <a:bodyPr/>
                    <a:lstStyle/>
                    <a:p>
                      <a:pPr algn="ctr"/>
                      <a:r>
                        <a:rPr lang="en-US" dirty="0"/>
                        <a:t>Bengali</a:t>
                      </a:r>
                    </a:p>
                  </a:txBody>
                  <a:tcPr anchor="ctr"/>
                </a:tc>
                <a:tc>
                  <a:txBody>
                    <a:bodyPr/>
                    <a:lstStyle/>
                    <a:p>
                      <a:pPr algn="ctr"/>
                      <a:r>
                        <a:rPr lang="en-US" dirty="0"/>
                        <a:t>Cross Correlation</a:t>
                      </a:r>
                    </a:p>
                  </a:txBody>
                  <a:tcPr anchor="ctr"/>
                </a:tc>
                <a:tc>
                  <a:txBody>
                    <a:bodyPr/>
                    <a:lstStyle/>
                    <a:p>
                      <a:pPr algn="ctr"/>
                      <a:r>
                        <a:rPr lang="en-US" dirty="0"/>
                        <a:t>79.50%</a:t>
                      </a:r>
                    </a:p>
                  </a:txBody>
                  <a:tcPr anchor="ctr"/>
                </a:tc>
                <a:extLst>
                  <a:ext uri="{0D108BD9-81ED-4DB2-BD59-A6C34878D82A}">
                    <a16:rowId xmlns:a16="http://schemas.microsoft.com/office/drawing/2014/main" val="294078349"/>
                  </a:ext>
                </a:extLst>
              </a:tr>
              <a:tr h="370840">
                <a:tc>
                  <a:txBody>
                    <a:bodyPr/>
                    <a:lstStyle/>
                    <a:p>
                      <a:pPr algn="ctr"/>
                      <a:r>
                        <a:rPr lang="en-US" dirty="0"/>
                        <a:t>3</a:t>
                      </a:r>
                    </a:p>
                  </a:txBody>
                  <a:tcPr anchor="ctr"/>
                </a:tc>
                <a:tc>
                  <a:txBody>
                    <a:bodyPr/>
                    <a:lstStyle/>
                    <a:p>
                      <a:pPr algn="ctr"/>
                      <a:r>
                        <a:rPr lang="en-US" dirty="0"/>
                        <a:t>Bangla Short Speech Commands </a:t>
                      </a:r>
                    </a:p>
                    <a:p>
                      <a:pPr algn="ctr"/>
                      <a:r>
                        <a:rPr lang="en-US" dirty="0"/>
                        <a:t>Recognition Using Convolutional Neural </a:t>
                      </a:r>
                    </a:p>
                    <a:p>
                      <a:pPr algn="ctr"/>
                      <a:r>
                        <a:rPr lang="en-US" dirty="0"/>
                        <a:t>Networks [3]</a:t>
                      </a:r>
                    </a:p>
                  </a:txBody>
                  <a:tcPr anchor="ctr"/>
                </a:tc>
                <a:tc>
                  <a:txBody>
                    <a:bodyPr/>
                    <a:lstStyle/>
                    <a:p>
                      <a:pPr algn="ctr"/>
                      <a:r>
                        <a:rPr lang="en-US" dirty="0"/>
                        <a:t>Bengali</a:t>
                      </a:r>
                    </a:p>
                  </a:txBody>
                  <a:tcPr anchor="ctr"/>
                </a:tc>
                <a:tc>
                  <a:txBody>
                    <a:bodyPr/>
                    <a:lstStyle/>
                    <a:p>
                      <a:pPr algn="ctr"/>
                      <a:r>
                        <a:rPr lang="en-US" dirty="0"/>
                        <a:t>MFCC Features</a:t>
                      </a:r>
                    </a:p>
                  </a:txBody>
                  <a:tcPr anchor="ctr"/>
                </a:tc>
                <a:tc>
                  <a:txBody>
                    <a:bodyPr/>
                    <a:lstStyle/>
                    <a:p>
                      <a:pPr algn="ctr"/>
                      <a:r>
                        <a:rPr lang="en-US" dirty="0"/>
                        <a:t>74.01%</a:t>
                      </a:r>
                    </a:p>
                  </a:txBody>
                  <a:tcPr anchor="ctr"/>
                </a:tc>
                <a:extLst>
                  <a:ext uri="{0D108BD9-81ED-4DB2-BD59-A6C34878D82A}">
                    <a16:rowId xmlns:a16="http://schemas.microsoft.com/office/drawing/2014/main" val="733704398"/>
                  </a:ext>
                </a:extLst>
              </a:tr>
              <a:tr h="370840">
                <a:tc>
                  <a:txBody>
                    <a:bodyPr/>
                    <a:lstStyle/>
                    <a:p>
                      <a:pPr algn="ctr"/>
                      <a:r>
                        <a:rPr lang="en-US" dirty="0"/>
                        <a:t>4</a:t>
                      </a:r>
                    </a:p>
                  </a:txBody>
                  <a:tcPr anchor="ctr"/>
                </a:tc>
                <a:tc>
                  <a:txBody>
                    <a:bodyPr/>
                    <a:lstStyle/>
                    <a:p>
                      <a:pPr algn="ctr"/>
                      <a:r>
                        <a:rPr lang="en-US" dirty="0"/>
                        <a:t>Bangla Voice Command Recognition in </a:t>
                      </a:r>
                    </a:p>
                    <a:p>
                      <a:pPr algn="ctr"/>
                      <a:r>
                        <a:rPr lang="en-US" dirty="0"/>
                        <a:t>End-to-End System Using Topic </a:t>
                      </a:r>
                    </a:p>
                    <a:p>
                      <a:pPr algn="ctr"/>
                      <a:r>
                        <a:rPr lang="en-US" dirty="0"/>
                        <a:t>Modeling Based Contextual Rescoring [4]</a:t>
                      </a:r>
                    </a:p>
                  </a:txBody>
                  <a:tcPr anchor="ctr"/>
                </a:tc>
                <a:tc>
                  <a:txBody>
                    <a:bodyPr/>
                    <a:lstStyle/>
                    <a:p>
                      <a:pPr algn="ctr"/>
                      <a:r>
                        <a:rPr lang="en-US" dirty="0"/>
                        <a:t>Bengali</a:t>
                      </a:r>
                    </a:p>
                  </a:txBody>
                  <a:tcPr anchor="ctr"/>
                </a:tc>
                <a:tc>
                  <a:txBody>
                    <a:bodyPr/>
                    <a:lstStyle/>
                    <a:p>
                      <a:pPr algn="ctr"/>
                      <a:r>
                        <a:rPr lang="en-US" dirty="0"/>
                        <a:t>Recurrent Neural Network</a:t>
                      </a:r>
                    </a:p>
                  </a:txBody>
                  <a:tcPr anchor="ctr"/>
                </a:tc>
                <a:tc>
                  <a:txBody>
                    <a:bodyPr/>
                    <a:lstStyle/>
                    <a:p>
                      <a:pPr algn="ctr"/>
                      <a:r>
                        <a:rPr lang="en-US" dirty="0"/>
                        <a:t>74.20%</a:t>
                      </a:r>
                    </a:p>
                  </a:txBody>
                  <a:tcPr anchor="ctr"/>
                </a:tc>
                <a:extLst>
                  <a:ext uri="{0D108BD9-81ED-4DB2-BD59-A6C34878D82A}">
                    <a16:rowId xmlns:a16="http://schemas.microsoft.com/office/drawing/2014/main" val="663908288"/>
                  </a:ext>
                </a:extLst>
              </a:tr>
              <a:tr h="370840">
                <a:tc>
                  <a:txBody>
                    <a:bodyPr/>
                    <a:lstStyle/>
                    <a:p>
                      <a:pPr algn="ctr"/>
                      <a:r>
                        <a:rPr lang="en-US" dirty="0"/>
                        <a:t>5</a:t>
                      </a:r>
                    </a:p>
                  </a:txBody>
                  <a:tcPr anchor="ctr"/>
                </a:tc>
                <a:tc>
                  <a:txBody>
                    <a:bodyPr/>
                    <a:lstStyle/>
                    <a:p>
                      <a:pPr algn="ctr"/>
                      <a:r>
                        <a:rPr lang="en-US" dirty="0"/>
                        <a:t>Features of Speech Commands </a:t>
                      </a:r>
                    </a:p>
                    <a:p>
                      <a:pPr algn="ctr"/>
                      <a:r>
                        <a:rPr lang="en-US" dirty="0"/>
                        <a:t>Recognition Using an Artificial Neural </a:t>
                      </a:r>
                    </a:p>
                    <a:p>
                      <a:pPr algn="ctr"/>
                      <a:r>
                        <a:rPr lang="en-US" dirty="0"/>
                        <a:t>Network [5]</a:t>
                      </a:r>
                    </a:p>
                  </a:txBody>
                  <a:tcPr anchor="ctr"/>
                </a:tc>
                <a:tc>
                  <a:txBody>
                    <a:bodyPr/>
                    <a:lstStyle/>
                    <a:p>
                      <a:pPr algn="ctr"/>
                      <a:r>
                        <a:rPr lang="en-US" dirty="0"/>
                        <a:t>English</a:t>
                      </a:r>
                    </a:p>
                  </a:txBody>
                  <a:tcPr anchor="ctr"/>
                </a:tc>
                <a:tc>
                  <a:txBody>
                    <a:bodyPr/>
                    <a:lstStyle/>
                    <a:p>
                      <a:pPr algn="ctr"/>
                      <a:r>
                        <a:rPr lang="en-US" dirty="0" err="1"/>
                        <a:t>BiLSTM</a:t>
                      </a:r>
                      <a:endParaRPr lang="en-US" dirty="0"/>
                    </a:p>
                  </a:txBody>
                  <a:tcPr anchor="ctr"/>
                </a:tc>
                <a:tc>
                  <a:txBody>
                    <a:bodyPr/>
                    <a:lstStyle/>
                    <a:p>
                      <a:pPr algn="ctr"/>
                      <a:r>
                        <a:rPr lang="en-US" dirty="0"/>
                        <a:t>91.05%</a:t>
                      </a:r>
                    </a:p>
                  </a:txBody>
                  <a:tcPr anchor="ctr"/>
                </a:tc>
                <a:extLst>
                  <a:ext uri="{0D108BD9-81ED-4DB2-BD59-A6C34878D82A}">
                    <a16:rowId xmlns:a16="http://schemas.microsoft.com/office/drawing/2014/main" val="439463280"/>
                  </a:ext>
                </a:extLst>
              </a:tr>
            </a:tbl>
          </a:graphicData>
        </a:graphic>
      </p:graphicFrame>
      <p:sp>
        <p:nvSpPr>
          <p:cNvPr id="3" name="Slide Number Placeholder 2">
            <a:extLst>
              <a:ext uri="{FF2B5EF4-FFF2-40B4-BE49-F238E27FC236}">
                <a16:creationId xmlns:a16="http://schemas.microsoft.com/office/drawing/2014/main" id="{7ADFC0E9-E949-2097-477F-010EF2E1C661}"/>
              </a:ext>
            </a:extLst>
          </p:cNvPr>
          <p:cNvSpPr>
            <a:spLocks noGrp="1"/>
          </p:cNvSpPr>
          <p:nvPr>
            <p:ph type="sldNum" sz="quarter" idx="12"/>
          </p:nvPr>
        </p:nvSpPr>
        <p:spPr/>
        <p:txBody>
          <a:bodyPr/>
          <a:lstStyle/>
          <a:p>
            <a:fld id="{41F98FE8-BD50-4A8A-8F5D-96584619D781}" type="slidenum">
              <a:rPr lang="en-US" smtClean="0"/>
              <a:t>5</a:t>
            </a:fld>
            <a:endParaRPr lang="en-US"/>
          </a:p>
        </p:txBody>
      </p:sp>
    </p:spTree>
    <p:extLst>
      <p:ext uri="{BB962C8B-B14F-4D97-AF65-F5344CB8AC3E}">
        <p14:creationId xmlns:p14="http://schemas.microsoft.com/office/powerpoint/2010/main" val="864729316"/>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7C34E-3F17-2B5D-08BD-1B727438786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B3586B9-DAE0-2770-BA00-58249FE1BA15}"/>
              </a:ext>
            </a:extLst>
          </p:cNvPr>
          <p:cNvSpPr txBox="1"/>
          <p:nvPr/>
        </p:nvSpPr>
        <p:spPr>
          <a:xfrm>
            <a:off x="533400" y="444558"/>
            <a:ext cx="2037080" cy="584775"/>
          </a:xfrm>
          <a:prstGeom prst="rect">
            <a:avLst/>
          </a:prstGeom>
          <a:noFill/>
        </p:spPr>
        <p:txBody>
          <a:bodyPr wrap="square" rtlCol="0">
            <a:spAutoFit/>
          </a:bodyPr>
          <a:lstStyle/>
          <a:p>
            <a:r>
              <a:rPr lang="en-US" sz="3200" b="1" dirty="0">
                <a:latin typeface="+mj-lt"/>
              </a:rPr>
              <a:t>Objectives</a:t>
            </a:r>
          </a:p>
        </p:txBody>
      </p:sp>
      <p:sp>
        <p:nvSpPr>
          <p:cNvPr id="3" name="TextBox 2">
            <a:extLst>
              <a:ext uri="{FF2B5EF4-FFF2-40B4-BE49-F238E27FC236}">
                <a16:creationId xmlns:a16="http://schemas.microsoft.com/office/drawing/2014/main" id="{2E3EDC63-E515-9405-7CC5-470DEFEF237A}"/>
              </a:ext>
            </a:extLst>
          </p:cNvPr>
          <p:cNvSpPr txBox="1"/>
          <p:nvPr/>
        </p:nvSpPr>
        <p:spPr>
          <a:xfrm>
            <a:off x="533401" y="1130933"/>
            <a:ext cx="11117826" cy="234532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000" dirty="0">
                <a:latin typeface="+mj-lt"/>
              </a:rPr>
              <a:t>To develop an offline voice recognition system for Bengali vehicular commands.</a:t>
            </a:r>
          </a:p>
          <a:p>
            <a:pPr marL="457200" indent="-457200" algn="just">
              <a:lnSpc>
                <a:spcPct val="150000"/>
              </a:lnSpc>
              <a:buFont typeface="Wingdings" panose="05000000000000000000" pitchFamily="2" charset="2"/>
              <a:buChar char="Ø"/>
            </a:pPr>
            <a:r>
              <a:rPr lang="en-US" sz="2000" dirty="0">
                <a:latin typeface="+mj-lt"/>
              </a:rPr>
              <a:t>To recognize several specific Bengali commands for movement.</a:t>
            </a:r>
          </a:p>
          <a:p>
            <a:pPr marL="457200" indent="-457200" algn="just">
              <a:lnSpc>
                <a:spcPct val="150000"/>
              </a:lnSpc>
              <a:buFont typeface="Wingdings" panose="05000000000000000000" pitchFamily="2" charset="2"/>
              <a:buChar char="Ø"/>
            </a:pPr>
            <a:r>
              <a:rPr lang="en-US" sz="2000" dirty="0">
                <a:latin typeface="+mj-lt"/>
              </a:rPr>
              <a:t>To achieve dependable accuracy with a CNN-LSTM model.</a:t>
            </a:r>
          </a:p>
          <a:p>
            <a:pPr marL="457200" indent="-457200" algn="just">
              <a:lnSpc>
                <a:spcPct val="150000"/>
              </a:lnSpc>
              <a:buFont typeface="Wingdings" panose="05000000000000000000" pitchFamily="2" charset="2"/>
              <a:buChar char="Ø"/>
            </a:pPr>
            <a:r>
              <a:rPr lang="en-US" sz="2000" dirty="0">
                <a:latin typeface="+mj-lt"/>
              </a:rPr>
              <a:t>To evaluate real-time system performance.</a:t>
            </a:r>
          </a:p>
          <a:p>
            <a:pPr marL="457200" indent="-457200" algn="just">
              <a:lnSpc>
                <a:spcPct val="150000"/>
              </a:lnSpc>
              <a:buFont typeface="Wingdings" panose="05000000000000000000" pitchFamily="2" charset="2"/>
              <a:buChar char="Ø"/>
            </a:pPr>
            <a:r>
              <a:rPr lang="en-US" sz="2000" dirty="0">
                <a:latin typeface="+mj-lt"/>
              </a:rPr>
              <a:t>To use data augmentation for robust model generalization and defect adaption.</a:t>
            </a:r>
          </a:p>
        </p:txBody>
      </p:sp>
      <p:sp>
        <p:nvSpPr>
          <p:cNvPr id="4" name="Slide Number Placeholder 3">
            <a:extLst>
              <a:ext uri="{FF2B5EF4-FFF2-40B4-BE49-F238E27FC236}">
                <a16:creationId xmlns:a16="http://schemas.microsoft.com/office/drawing/2014/main" id="{03B88479-F4AD-2C3D-8E5B-63E0B15882C9}"/>
              </a:ext>
            </a:extLst>
          </p:cNvPr>
          <p:cNvSpPr>
            <a:spLocks noGrp="1"/>
          </p:cNvSpPr>
          <p:nvPr>
            <p:ph type="sldNum" sz="quarter" idx="12"/>
          </p:nvPr>
        </p:nvSpPr>
        <p:spPr/>
        <p:txBody>
          <a:bodyPr/>
          <a:lstStyle/>
          <a:p>
            <a:fld id="{41F98FE8-BD50-4A8A-8F5D-96584619D781}" type="slidenum">
              <a:rPr lang="en-US" smtClean="0"/>
              <a:t>6</a:t>
            </a:fld>
            <a:endParaRPr lang="en-US"/>
          </a:p>
        </p:txBody>
      </p:sp>
    </p:spTree>
    <p:extLst>
      <p:ext uri="{BB962C8B-B14F-4D97-AF65-F5344CB8AC3E}">
        <p14:creationId xmlns:p14="http://schemas.microsoft.com/office/powerpoint/2010/main" val="155399421"/>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ABD30-73ED-6BDC-88E9-5BC2E8607CD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D6AF9E-5E7F-DC96-197A-F1629F8EFA51}"/>
              </a:ext>
            </a:extLst>
          </p:cNvPr>
          <p:cNvSpPr txBox="1"/>
          <p:nvPr/>
        </p:nvSpPr>
        <p:spPr>
          <a:xfrm>
            <a:off x="533399" y="444558"/>
            <a:ext cx="2494935" cy="584775"/>
          </a:xfrm>
          <a:prstGeom prst="rect">
            <a:avLst/>
          </a:prstGeom>
          <a:noFill/>
        </p:spPr>
        <p:txBody>
          <a:bodyPr wrap="square" rtlCol="0">
            <a:spAutoFit/>
          </a:bodyPr>
          <a:lstStyle/>
          <a:p>
            <a:r>
              <a:rPr lang="en-US" sz="3200" b="1" dirty="0">
                <a:latin typeface="+mj-lt"/>
              </a:rPr>
              <a:t>Methodology</a:t>
            </a:r>
          </a:p>
        </p:txBody>
      </p:sp>
      <p:sp>
        <p:nvSpPr>
          <p:cNvPr id="3" name="TextBox 2">
            <a:extLst>
              <a:ext uri="{FF2B5EF4-FFF2-40B4-BE49-F238E27FC236}">
                <a16:creationId xmlns:a16="http://schemas.microsoft.com/office/drawing/2014/main" id="{A62847F0-51AD-0A54-F62B-9E1FF8FACEFD}"/>
              </a:ext>
            </a:extLst>
          </p:cNvPr>
          <p:cNvSpPr txBox="1"/>
          <p:nvPr/>
        </p:nvSpPr>
        <p:spPr>
          <a:xfrm>
            <a:off x="533399" y="1527857"/>
            <a:ext cx="11117826" cy="419198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000" dirty="0">
                <a:latin typeface="+mj-lt"/>
              </a:rPr>
              <a:t>Very small dataset that is custom made.</a:t>
            </a:r>
          </a:p>
          <a:p>
            <a:pPr marL="457200" indent="-457200" algn="just">
              <a:lnSpc>
                <a:spcPct val="150000"/>
              </a:lnSpc>
              <a:buFont typeface="Wingdings" panose="05000000000000000000" pitchFamily="2" charset="2"/>
              <a:buChar char="Ø"/>
            </a:pPr>
            <a:r>
              <a:rPr lang="en-US" sz="2000" dirty="0">
                <a:latin typeface="+mj-lt"/>
              </a:rPr>
              <a:t>Raw dataset is made for 5 different Bengali commands.</a:t>
            </a:r>
          </a:p>
          <a:p>
            <a:pPr marL="914400" lvl="1" indent="-457200" algn="just">
              <a:lnSpc>
                <a:spcPct val="150000"/>
              </a:lnSpc>
              <a:buFont typeface="Courier New" panose="02070309020205020404" pitchFamily="49" charset="0"/>
              <a:buChar char="o"/>
            </a:pPr>
            <a:r>
              <a:rPr lang="en-US" sz="2000" dirty="0">
                <a:latin typeface="+mj-lt"/>
              </a:rPr>
              <a:t>“</a:t>
            </a:r>
            <a:r>
              <a:rPr lang="en-US" sz="2000" dirty="0" err="1">
                <a:latin typeface="+mj-lt"/>
              </a:rPr>
              <a:t>Samne</a:t>
            </a:r>
            <a:r>
              <a:rPr lang="en-US" sz="2000" dirty="0">
                <a:latin typeface="+mj-lt"/>
              </a:rPr>
              <a:t> Jao” (Move Forward)</a:t>
            </a:r>
          </a:p>
          <a:p>
            <a:pPr marL="914400" lvl="1" indent="-457200" algn="just">
              <a:lnSpc>
                <a:spcPct val="150000"/>
              </a:lnSpc>
              <a:buFont typeface="Courier New" panose="02070309020205020404" pitchFamily="49" charset="0"/>
              <a:buChar char="o"/>
            </a:pPr>
            <a:r>
              <a:rPr lang="en-US" sz="2000" dirty="0">
                <a:latin typeface="+mj-lt"/>
              </a:rPr>
              <a:t>“</a:t>
            </a:r>
            <a:r>
              <a:rPr lang="en-US" sz="2000" dirty="0" err="1">
                <a:latin typeface="+mj-lt"/>
              </a:rPr>
              <a:t>Pichone</a:t>
            </a:r>
            <a:r>
              <a:rPr lang="en-US" sz="2000" dirty="0">
                <a:latin typeface="+mj-lt"/>
              </a:rPr>
              <a:t> Jao” (Move Backward)</a:t>
            </a:r>
          </a:p>
          <a:p>
            <a:pPr marL="914400" lvl="1" indent="-457200" algn="just">
              <a:lnSpc>
                <a:spcPct val="150000"/>
              </a:lnSpc>
              <a:buFont typeface="Courier New" panose="02070309020205020404" pitchFamily="49" charset="0"/>
              <a:buChar char="o"/>
            </a:pPr>
            <a:r>
              <a:rPr lang="en-US" sz="2000" dirty="0">
                <a:latin typeface="+mj-lt"/>
              </a:rPr>
              <a:t>“Dane Jao” (Move Right)</a:t>
            </a:r>
          </a:p>
          <a:p>
            <a:pPr marL="914400" lvl="1" indent="-457200" algn="just">
              <a:lnSpc>
                <a:spcPct val="150000"/>
              </a:lnSpc>
              <a:buFont typeface="Courier New" panose="02070309020205020404" pitchFamily="49" charset="0"/>
              <a:buChar char="o"/>
            </a:pPr>
            <a:r>
              <a:rPr lang="en-US" sz="2000" dirty="0">
                <a:latin typeface="+mj-lt"/>
              </a:rPr>
              <a:t>“</a:t>
            </a:r>
            <a:r>
              <a:rPr lang="en-US" sz="2000" dirty="0" err="1">
                <a:latin typeface="+mj-lt"/>
              </a:rPr>
              <a:t>Bame</a:t>
            </a:r>
            <a:r>
              <a:rPr lang="en-US" sz="2000" dirty="0">
                <a:latin typeface="+mj-lt"/>
              </a:rPr>
              <a:t> Jao” (Move Left)</a:t>
            </a:r>
          </a:p>
          <a:p>
            <a:pPr marL="914400" lvl="1" indent="-457200" algn="just">
              <a:lnSpc>
                <a:spcPct val="150000"/>
              </a:lnSpc>
              <a:buFont typeface="Courier New" panose="02070309020205020404" pitchFamily="49" charset="0"/>
              <a:buChar char="o"/>
            </a:pPr>
            <a:r>
              <a:rPr lang="en-US" sz="2000" dirty="0">
                <a:latin typeface="+mj-lt"/>
              </a:rPr>
              <a:t>“Theme Jao” (Stop)</a:t>
            </a:r>
          </a:p>
          <a:p>
            <a:pPr marL="342900" indent="-342900" algn="just">
              <a:lnSpc>
                <a:spcPct val="150000"/>
              </a:lnSpc>
              <a:buFont typeface="Wingdings" panose="05000000000000000000" pitchFamily="2" charset="2"/>
              <a:buChar char="Ø"/>
            </a:pPr>
            <a:r>
              <a:rPr lang="en-US" sz="2000" dirty="0">
                <a:latin typeface="+mj-lt"/>
              </a:rPr>
              <a:t>Each set contains 50 different entities.</a:t>
            </a:r>
          </a:p>
          <a:p>
            <a:pPr marL="342900" indent="-342900" algn="just">
              <a:lnSpc>
                <a:spcPct val="150000"/>
              </a:lnSpc>
              <a:buFont typeface="Wingdings" panose="05000000000000000000" pitchFamily="2" charset="2"/>
              <a:buChar char="Ø"/>
            </a:pPr>
            <a:r>
              <a:rPr lang="en-US" sz="2000" dirty="0">
                <a:latin typeface="+mj-lt"/>
              </a:rPr>
              <a:t>So, a total number of 250 entities in the dataset.</a:t>
            </a:r>
          </a:p>
        </p:txBody>
      </p:sp>
      <p:sp>
        <p:nvSpPr>
          <p:cNvPr id="4" name="Slide Number Placeholder 3">
            <a:extLst>
              <a:ext uri="{FF2B5EF4-FFF2-40B4-BE49-F238E27FC236}">
                <a16:creationId xmlns:a16="http://schemas.microsoft.com/office/drawing/2014/main" id="{D1553AA4-699B-09F0-3FB7-45F07ACB952B}"/>
              </a:ext>
            </a:extLst>
          </p:cNvPr>
          <p:cNvSpPr>
            <a:spLocks noGrp="1"/>
          </p:cNvSpPr>
          <p:nvPr>
            <p:ph type="sldNum" sz="quarter" idx="12"/>
          </p:nvPr>
        </p:nvSpPr>
        <p:spPr/>
        <p:txBody>
          <a:bodyPr/>
          <a:lstStyle/>
          <a:p>
            <a:fld id="{41F98FE8-BD50-4A8A-8F5D-96584619D781}" type="slidenum">
              <a:rPr lang="en-US" smtClean="0"/>
              <a:t>7</a:t>
            </a:fld>
            <a:endParaRPr lang="en-US"/>
          </a:p>
        </p:txBody>
      </p:sp>
      <p:sp>
        <p:nvSpPr>
          <p:cNvPr id="5" name="TextBox 4">
            <a:extLst>
              <a:ext uri="{FF2B5EF4-FFF2-40B4-BE49-F238E27FC236}">
                <a16:creationId xmlns:a16="http://schemas.microsoft.com/office/drawing/2014/main" id="{375BE585-F9A0-3E24-3F9C-25F101A1ABB0}"/>
              </a:ext>
            </a:extLst>
          </p:cNvPr>
          <p:cNvSpPr txBox="1"/>
          <p:nvPr/>
        </p:nvSpPr>
        <p:spPr>
          <a:xfrm>
            <a:off x="533399" y="1035414"/>
            <a:ext cx="2494935" cy="492443"/>
          </a:xfrm>
          <a:prstGeom prst="rect">
            <a:avLst/>
          </a:prstGeom>
          <a:noFill/>
        </p:spPr>
        <p:txBody>
          <a:bodyPr wrap="square" rtlCol="0">
            <a:spAutoFit/>
          </a:bodyPr>
          <a:lstStyle/>
          <a:p>
            <a:r>
              <a:rPr lang="en-US" sz="2600" b="1" dirty="0">
                <a:latin typeface="+mj-lt"/>
              </a:rPr>
              <a:t>Dataset</a:t>
            </a:r>
          </a:p>
        </p:txBody>
      </p:sp>
    </p:spTree>
    <p:extLst>
      <p:ext uri="{BB962C8B-B14F-4D97-AF65-F5344CB8AC3E}">
        <p14:creationId xmlns:p14="http://schemas.microsoft.com/office/powerpoint/2010/main" val="2220335285"/>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B1FB2-CF9E-EC15-B62F-8E9FB69B995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B27C5DB-A24A-4E32-7A3D-B21F268DA442}"/>
              </a:ext>
            </a:extLst>
          </p:cNvPr>
          <p:cNvSpPr txBox="1"/>
          <p:nvPr/>
        </p:nvSpPr>
        <p:spPr>
          <a:xfrm>
            <a:off x="531304" y="1657708"/>
            <a:ext cx="7296148" cy="373031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000" dirty="0">
                <a:latin typeface="+mj-lt"/>
              </a:rPr>
              <a:t>Firstly, data is cleaned using a noise reduction process.</a:t>
            </a:r>
          </a:p>
          <a:p>
            <a:pPr marL="457200" indent="-457200" algn="just">
              <a:lnSpc>
                <a:spcPct val="150000"/>
              </a:lnSpc>
              <a:buFont typeface="Wingdings" panose="05000000000000000000" pitchFamily="2" charset="2"/>
              <a:buChar char="Ø"/>
            </a:pPr>
            <a:r>
              <a:rPr lang="en-US" sz="2000" dirty="0">
                <a:latin typeface="+mj-lt"/>
              </a:rPr>
              <a:t>This cancels out the low powered areas of a signal for better feature extraction.</a:t>
            </a:r>
          </a:p>
          <a:p>
            <a:pPr marL="457200" indent="-457200" algn="just">
              <a:lnSpc>
                <a:spcPct val="150000"/>
              </a:lnSpc>
              <a:buFont typeface="Wingdings" panose="05000000000000000000" pitchFamily="2" charset="2"/>
              <a:buChar char="Ø"/>
            </a:pPr>
            <a:r>
              <a:rPr lang="en-US" sz="2000" dirty="0">
                <a:latin typeface="+mj-lt"/>
              </a:rPr>
              <a:t>Then the data is standardized with following settings for processing.</a:t>
            </a:r>
          </a:p>
          <a:p>
            <a:pPr marL="800100" lvl="1" indent="-342900" algn="just">
              <a:lnSpc>
                <a:spcPct val="150000"/>
              </a:lnSpc>
              <a:buFont typeface="Courier New" panose="02070309020205020404" pitchFamily="49" charset="0"/>
              <a:buChar char="o"/>
            </a:pPr>
            <a:r>
              <a:rPr lang="en-US" sz="2000" dirty="0">
                <a:latin typeface="+mj-lt"/>
              </a:rPr>
              <a:t>Sampling rate: 16 kHz</a:t>
            </a:r>
          </a:p>
          <a:p>
            <a:pPr marL="800100" lvl="1" indent="-342900" algn="just">
              <a:lnSpc>
                <a:spcPct val="150000"/>
              </a:lnSpc>
              <a:buFont typeface="Courier New" panose="02070309020205020404" pitchFamily="49" charset="0"/>
              <a:buChar char="o"/>
            </a:pPr>
            <a:r>
              <a:rPr lang="en-US" sz="2000" dirty="0">
                <a:latin typeface="+mj-lt"/>
              </a:rPr>
              <a:t>Bit depth: 16-bit PCM</a:t>
            </a:r>
          </a:p>
          <a:p>
            <a:pPr marL="800100" lvl="1" indent="-342900" algn="just">
              <a:lnSpc>
                <a:spcPct val="150000"/>
              </a:lnSpc>
              <a:buFont typeface="Courier New" panose="02070309020205020404" pitchFamily="49" charset="0"/>
              <a:buChar char="o"/>
            </a:pPr>
            <a:r>
              <a:rPr lang="en-US" sz="2000" dirty="0">
                <a:latin typeface="+mj-lt"/>
              </a:rPr>
              <a:t>File format: WAV </a:t>
            </a:r>
          </a:p>
        </p:txBody>
      </p:sp>
      <p:sp>
        <p:nvSpPr>
          <p:cNvPr id="9" name="TextBox 8">
            <a:extLst>
              <a:ext uri="{FF2B5EF4-FFF2-40B4-BE49-F238E27FC236}">
                <a16:creationId xmlns:a16="http://schemas.microsoft.com/office/drawing/2014/main" id="{2DEE9872-3A7C-750E-892D-E532C3FD8649}"/>
              </a:ext>
            </a:extLst>
          </p:cNvPr>
          <p:cNvSpPr txBox="1"/>
          <p:nvPr/>
        </p:nvSpPr>
        <p:spPr>
          <a:xfrm>
            <a:off x="8732326" y="1047605"/>
            <a:ext cx="2057400" cy="369332"/>
          </a:xfrm>
          <a:prstGeom prst="rect">
            <a:avLst/>
          </a:prstGeom>
          <a:ln w="381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Raw Audio Signal</a:t>
            </a:r>
          </a:p>
        </p:txBody>
      </p:sp>
      <p:sp>
        <p:nvSpPr>
          <p:cNvPr id="10" name="TextBox 9">
            <a:extLst>
              <a:ext uri="{FF2B5EF4-FFF2-40B4-BE49-F238E27FC236}">
                <a16:creationId xmlns:a16="http://schemas.microsoft.com/office/drawing/2014/main" id="{703989E2-558A-DD85-97B7-D732F2AD1E67}"/>
              </a:ext>
            </a:extLst>
          </p:cNvPr>
          <p:cNvSpPr txBox="1"/>
          <p:nvPr/>
        </p:nvSpPr>
        <p:spPr>
          <a:xfrm>
            <a:off x="8732326" y="1844274"/>
            <a:ext cx="2057400" cy="369332"/>
          </a:xfrm>
          <a:prstGeom prst="rect">
            <a:avLst/>
          </a:prstGeom>
          <a:ln w="381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Absolute Signal</a:t>
            </a:r>
          </a:p>
        </p:txBody>
      </p:sp>
      <p:sp>
        <p:nvSpPr>
          <p:cNvPr id="11" name="TextBox 10">
            <a:extLst>
              <a:ext uri="{FF2B5EF4-FFF2-40B4-BE49-F238E27FC236}">
                <a16:creationId xmlns:a16="http://schemas.microsoft.com/office/drawing/2014/main" id="{F4D35C8A-1048-789F-CC2F-9B6F86E3953C}"/>
              </a:ext>
            </a:extLst>
          </p:cNvPr>
          <p:cNvSpPr txBox="1"/>
          <p:nvPr/>
        </p:nvSpPr>
        <p:spPr>
          <a:xfrm>
            <a:off x="8618026" y="2658883"/>
            <a:ext cx="2286000" cy="646331"/>
          </a:xfrm>
          <a:prstGeom prst="rect">
            <a:avLst/>
          </a:prstGeom>
          <a:ln w="381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Smoothing Using A Moving Average Filter</a:t>
            </a:r>
          </a:p>
        </p:txBody>
      </p:sp>
      <p:sp>
        <p:nvSpPr>
          <p:cNvPr id="12" name="TextBox 11">
            <a:extLst>
              <a:ext uri="{FF2B5EF4-FFF2-40B4-BE49-F238E27FC236}">
                <a16:creationId xmlns:a16="http://schemas.microsoft.com/office/drawing/2014/main" id="{ADB10424-4E24-EBBE-ED5C-C4CA59180DFA}"/>
              </a:ext>
            </a:extLst>
          </p:cNvPr>
          <p:cNvSpPr txBox="1"/>
          <p:nvPr/>
        </p:nvSpPr>
        <p:spPr>
          <a:xfrm>
            <a:off x="8960925" y="3771961"/>
            <a:ext cx="1600200" cy="369332"/>
          </a:xfrm>
          <a:prstGeom prst="rect">
            <a:avLst/>
          </a:prstGeom>
          <a:ln w="381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Thresholding</a:t>
            </a:r>
          </a:p>
        </p:txBody>
      </p:sp>
      <p:sp>
        <p:nvSpPr>
          <p:cNvPr id="13" name="TextBox 12">
            <a:extLst>
              <a:ext uri="{FF2B5EF4-FFF2-40B4-BE49-F238E27FC236}">
                <a16:creationId xmlns:a16="http://schemas.microsoft.com/office/drawing/2014/main" id="{BB4CB8FB-BA00-39E4-3995-20AF1415ED45}"/>
              </a:ext>
            </a:extLst>
          </p:cNvPr>
          <p:cNvSpPr txBox="1"/>
          <p:nvPr/>
        </p:nvSpPr>
        <p:spPr>
          <a:xfrm>
            <a:off x="8960925" y="4594550"/>
            <a:ext cx="1600200" cy="369332"/>
          </a:xfrm>
          <a:prstGeom prst="rect">
            <a:avLst/>
          </a:prstGeom>
          <a:ln w="381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Masking</a:t>
            </a:r>
          </a:p>
        </p:txBody>
      </p:sp>
      <p:cxnSp>
        <p:nvCxnSpPr>
          <p:cNvPr id="14" name="Straight Arrow Connector 13">
            <a:extLst>
              <a:ext uri="{FF2B5EF4-FFF2-40B4-BE49-F238E27FC236}">
                <a16:creationId xmlns:a16="http://schemas.microsoft.com/office/drawing/2014/main" id="{016A86E5-81EB-CE9C-F00C-7790875F88B3}"/>
              </a:ext>
            </a:extLst>
          </p:cNvPr>
          <p:cNvCxnSpPr>
            <a:cxnSpLocks/>
            <a:stCxn id="9" idx="2"/>
            <a:endCxn id="10" idx="0"/>
          </p:cNvCxnSpPr>
          <p:nvPr/>
        </p:nvCxnSpPr>
        <p:spPr>
          <a:xfrm>
            <a:off x="9761026" y="1416937"/>
            <a:ext cx="0" cy="427337"/>
          </a:xfrm>
          <a:prstGeom prst="straightConnector1">
            <a:avLst/>
          </a:prstGeom>
          <a:ln w="38100">
            <a:tailEnd type="triangle"/>
          </a:ln>
        </p:spPr>
        <p:style>
          <a:lnRef idx="2">
            <a:schemeClr val="accent4"/>
          </a:lnRef>
          <a:fillRef idx="1">
            <a:schemeClr val="lt1"/>
          </a:fillRef>
          <a:effectRef idx="0">
            <a:schemeClr val="accent4"/>
          </a:effectRef>
          <a:fontRef idx="minor">
            <a:schemeClr val="dk1"/>
          </a:fontRef>
        </p:style>
      </p:cxnSp>
      <p:cxnSp>
        <p:nvCxnSpPr>
          <p:cNvPr id="15" name="Straight Arrow Connector 14">
            <a:extLst>
              <a:ext uri="{FF2B5EF4-FFF2-40B4-BE49-F238E27FC236}">
                <a16:creationId xmlns:a16="http://schemas.microsoft.com/office/drawing/2014/main" id="{DAB35F8D-5BA1-4827-7F65-1FA155779E43}"/>
              </a:ext>
            </a:extLst>
          </p:cNvPr>
          <p:cNvCxnSpPr>
            <a:cxnSpLocks/>
            <a:stCxn id="10" idx="2"/>
          </p:cNvCxnSpPr>
          <p:nvPr/>
        </p:nvCxnSpPr>
        <p:spPr>
          <a:xfrm>
            <a:off x="9761026" y="2213606"/>
            <a:ext cx="0" cy="426458"/>
          </a:xfrm>
          <a:prstGeom prst="straightConnector1">
            <a:avLst/>
          </a:prstGeom>
          <a:ln w="38100">
            <a:tailEnd type="triangle"/>
          </a:ln>
        </p:spPr>
        <p:style>
          <a:lnRef idx="2">
            <a:schemeClr val="accent4"/>
          </a:lnRef>
          <a:fillRef idx="1">
            <a:schemeClr val="lt1"/>
          </a:fillRef>
          <a:effectRef idx="0">
            <a:schemeClr val="accent4"/>
          </a:effectRef>
          <a:fontRef idx="minor">
            <a:schemeClr val="dk1"/>
          </a:fontRef>
        </p:style>
      </p:cxnSp>
      <p:cxnSp>
        <p:nvCxnSpPr>
          <p:cNvPr id="16" name="Straight Arrow Connector 15">
            <a:extLst>
              <a:ext uri="{FF2B5EF4-FFF2-40B4-BE49-F238E27FC236}">
                <a16:creationId xmlns:a16="http://schemas.microsoft.com/office/drawing/2014/main" id="{AFFB7F0E-4F96-FB7B-109F-0E8759C44D0D}"/>
              </a:ext>
            </a:extLst>
          </p:cNvPr>
          <p:cNvCxnSpPr>
            <a:cxnSpLocks/>
            <a:stCxn id="11" idx="2"/>
            <a:endCxn id="12" idx="0"/>
          </p:cNvCxnSpPr>
          <p:nvPr/>
        </p:nvCxnSpPr>
        <p:spPr>
          <a:xfrm flipH="1">
            <a:off x="9761025" y="3305214"/>
            <a:ext cx="1" cy="466747"/>
          </a:xfrm>
          <a:prstGeom prst="straightConnector1">
            <a:avLst/>
          </a:prstGeom>
          <a:ln w="38100">
            <a:tailEnd type="triangle"/>
          </a:ln>
        </p:spPr>
        <p:style>
          <a:lnRef idx="2">
            <a:schemeClr val="accent4"/>
          </a:lnRef>
          <a:fillRef idx="1">
            <a:schemeClr val="lt1"/>
          </a:fillRef>
          <a:effectRef idx="0">
            <a:schemeClr val="accent4"/>
          </a:effectRef>
          <a:fontRef idx="minor">
            <a:schemeClr val="dk1"/>
          </a:fontRef>
        </p:style>
      </p:cxnSp>
      <p:cxnSp>
        <p:nvCxnSpPr>
          <p:cNvPr id="17" name="Straight Arrow Connector 16">
            <a:extLst>
              <a:ext uri="{FF2B5EF4-FFF2-40B4-BE49-F238E27FC236}">
                <a16:creationId xmlns:a16="http://schemas.microsoft.com/office/drawing/2014/main" id="{10EEB2E6-D643-BB0A-6B0C-9ADD6C7B38A2}"/>
              </a:ext>
            </a:extLst>
          </p:cNvPr>
          <p:cNvCxnSpPr>
            <a:cxnSpLocks/>
            <a:stCxn id="12" idx="2"/>
            <a:endCxn id="13" idx="0"/>
          </p:cNvCxnSpPr>
          <p:nvPr/>
        </p:nvCxnSpPr>
        <p:spPr>
          <a:xfrm>
            <a:off x="9761025" y="4141293"/>
            <a:ext cx="0" cy="453257"/>
          </a:xfrm>
          <a:prstGeom prst="straightConnector1">
            <a:avLst/>
          </a:prstGeom>
          <a:ln w="38100">
            <a:tailEnd type="triangle"/>
          </a:ln>
        </p:spPr>
        <p:style>
          <a:lnRef idx="2">
            <a:schemeClr val="accent4"/>
          </a:lnRef>
          <a:fillRef idx="1">
            <a:schemeClr val="lt1"/>
          </a:fillRef>
          <a:effectRef idx="0">
            <a:schemeClr val="accent4"/>
          </a:effectRef>
          <a:fontRef idx="minor">
            <a:schemeClr val="dk1"/>
          </a:fontRef>
        </p:style>
      </p:cxnSp>
      <p:sp>
        <p:nvSpPr>
          <p:cNvPr id="34" name="TextBox 33">
            <a:extLst>
              <a:ext uri="{FF2B5EF4-FFF2-40B4-BE49-F238E27FC236}">
                <a16:creationId xmlns:a16="http://schemas.microsoft.com/office/drawing/2014/main" id="{52ECA6FD-8A82-C43E-CAFE-C4F0469695D8}"/>
              </a:ext>
            </a:extLst>
          </p:cNvPr>
          <p:cNvSpPr txBox="1"/>
          <p:nvPr/>
        </p:nvSpPr>
        <p:spPr>
          <a:xfrm>
            <a:off x="8705288" y="5423415"/>
            <a:ext cx="2111475" cy="307777"/>
          </a:xfrm>
          <a:prstGeom prst="rect">
            <a:avLst/>
          </a:prstGeom>
          <a:noFill/>
        </p:spPr>
        <p:txBody>
          <a:bodyPr wrap="none" rtlCol="0">
            <a:spAutoFit/>
          </a:bodyPr>
          <a:lstStyle/>
          <a:p>
            <a:r>
              <a:rPr lang="en-US" sz="1400" dirty="0"/>
              <a:t>Fig. 1: Preprocessing steps</a:t>
            </a:r>
          </a:p>
        </p:txBody>
      </p:sp>
      <p:sp>
        <p:nvSpPr>
          <p:cNvPr id="3" name="Slide Number Placeholder 2">
            <a:extLst>
              <a:ext uri="{FF2B5EF4-FFF2-40B4-BE49-F238E27FC236}">
                <a16:creationId xmlns:a16="http://schemas.microsoft.com/office/drawing/2014/main" id="{69F76CE8-20CC-06D7-1FD0-56F5C5BD84DB}"/>
              </a:ext>
            </a:extLst>
          </p:cNvPr>
          <p:cNvSpPr>
            <a:spLocks noGrp="1"/>
          </p:cNvSpPr>
          <p:nvPr>
            <p:ph type="sldNum" sz="quarter" idx="12"/>
          </p:nvPr>
        </p:nvSpPr>
        <p:spPr/>
        <p:txBody>
          <a:bodyPr/>
          <a:lstStyle/>
          <a:p>
            <a:fld id="{41F98FE8-BD50-4A8A-8F5D-96584619D781}" type="slidenum">
              <a:rPr lang="en-US" smtClean="0"/>
              <a:t>8</a:t>
            </a:fld>
            <a:endParaRPr lang="en-US"/>
          </a:p>
        </p:txBody>
      </p:sp>
      <p:sp>
        <p:nvSpPr>
          <p:cNvPr id="5" name="TextBox 4">
            <a:extLst>
              <a:ext uri="{FF2B5EF4-FFF2-40B4-BE49-F238E27FC236}">
                <a16:creationId xmlns:a16="http://schemas.microsoft.com/office/drawing/2014/main" id="{D454C0D1-D47C-76C2-87E8-8D899A8ACFB1}"/>
              </a:ext>
            </a:extLst>
          </p:cNvPr>
          <p:cNvSpPr txBox="1"/>
          <p:nvPr/>
        </p:nvSpPr>
        <p:spPr>
          <a:xfrm>
            <a:off x="533399" y="444558"/>
            <a:ext cx="3851788" cy="584775"/>
          </a:xfrm>
          <a:prstGeom prst="rect">
            <a:avLst/>
          </a:prstGeom>
          <a:noFill/>
        </p:spPr>
        <p:txBody>
          <a:bodyPr wrap="square" rtlCol="0">
            <a:spAutoFit/>
          </a:bodyPr>
          <a:lstStyle/>
          <a:p>
            <a:r>
              <a:rPr lang="en-US" sz="3200" b="1" dirty="0">
                <a:latin typeface="+mj-lt"/>
              </a:rPr>
              <a:t>Methodology (Cont.)</a:t>
            </a:r>
          </a:p>
        </p:txBody>
      </p:sp>
      <p:sp>
        <p:nvSpPr>
          <p:cNvPr id="6" name="TextBox 5">
            <a:extLst>
              <a:ext uri="{FF2B5EF4-FFF2-40B4-BE49-F238E27FC236}">
                <a16:creationId xmlns:a16="http://schemas.microsoft.com/office/drawing/2014/main" id="{97A21859-6875-83C5-65BE-6AEB3D6671D7}"/>
              </a:ext>
            </a:extLst>
          </p:cNvPr>
          <p:cNvSpPr txBox="1"/>
          <p:nvPr/>
        </p:nvSpPr>
        <p:spPr>
          <a:xfrm>
            <a:off x="533399" y="1035414"/>
            <a:ext cx="2494935" cy="492443"/>
          </a:xfrm>
          <a:prstGeom prst="rect">
            <a:avLst/>
          </a:prstGeom>
          <a:noFill/>
        </p:spPr>
        <p:txBody>
          <a:bodyPr wrap="square" rtlCol="0">
            <a:spAutoFit/>
          </a:bodyPr>
          <a:lstStyle/>
          <a:p>
            <a:r>
              <a:rPr lang="en-US" sz="2600" b="1" dirty="0">
                <a:latin typeface="+mj-lt"/>
              </a:rPr>
              <a:t>Preprocessing</a:t>
            </a:r>
          </a:p>
        </p:txBody>
      </p:sp>
    </p:spTree>
    <p:extLst>
      <p:ext uri="{BB962C8B-B14F-4D97-AF65-F5344CB8AC3E}">
        <p14:creationId xmlns:p14="http://schemas.microsoft.com/office/powerpoint/2010/main" val="3728886541"/>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CE4E2-11F9-B6B6-8640-D8A7F569C7C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3E673FB-2DD3-5851-6E23-19828C0CDAB2}"/>
              </a:ext>
            </a:extLst>
          </p:cNvPr>
          <p:cNvSpPr txBox="1"/>
          <p:nvPr/>
        </p:nvSpPr>
        <p:spPr>
          <a:xfrm>
            <a:off x="533399" y="1527857"/>
            <a:ext cx="10858498" cy="326865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000" dirty="0">
                <a:latin typeface="+mj-lt"/>
              </a:rPr>
              <a:t>3 different techniques are used.</a:t>
            </a:r>
          </a:p>
          <a:p>
            <a:pPr marL="457200" indent="-457200" algn="just">
              <a:lnSpc>
                <a:spcPct val="150000"/>
              </a:lnSpc>
              <a:buFont typeface="Wingdings" panose="05000000000000000000" pitchFamily="2" charset="2"/>
              <a:buChar char="Ø"/>
            </a:pPr>
            <a:r>
              <a:rPr lang="en-US" sz="2000" dirty="0">
                <a:latin typeface="+mj-lt"/>
              </a:rPr>
              <a:t>Firstly, both high and low pitch shifting techniques are used by +5 and -5 semitones.</a:t>
            </a:r>
          </a:p>
          <a:p>
            <a:pPr marL="914400" lvl="1" indent="-457200" algn="just">
              <a:lnSpc>
                <a:spcPct val="150000"/>
              </a:lnSpc>
              <a:buFont typeface="Courier New" panose="02070309020205020404" pitchFamily="49" charset="0"/>
              <a:buChar char="o"/>
            </a:pPr>
            <a:r>
              <a:rPr lang="en-US" sz="2000" dirty="0">
                <a:latin typeface="+mj-lt"/>
              </a:rPr>
              <a:t>Effective for adaption to female and male voice characteristics.</a:t>
            </a:r>
          </a:p>
          <a:p>
            <a:pPr marL="457200" indent="-457200" algn="just">
              <a:lnSpc>
                <a:spcPct val="150000"/>
              </a:lnSpc>
              <a:buFont typeface="Wingdings" panose="05000000000000000000" pitchFamily="2" charset="2"/>
              <a:buChar char="Ø"/>
            </a:pPr>
            <a:r>
              <a:rPr lang="en-US" sz="2000" dirty="0">
                <a:latin typeface="+mj-lt"/>
              </a:rPr>
              <a:t>Then, both fast and slow time stretching is used by 1.2x and 0.6x.</a:t>
            </a:r>
          </a:p>
          <a:p>
            <a:pPr marL="914400" lvl="1" indent="-457200" algn="just">
              <a:lnSpc>
                <a:spcPct val="150000"/>
              </a:lnSpc>
              <a:buFont typeface="Courier New" panose="02070309020205020404" pitchFamily="49" charset="0"/>
              <a:buChar char="o"/>
            </a:pPr>
            <a:r>
              <a:rPr lang="en-US" sz="2000" dirty="0">
                <a:latin typeface="+mj-lt"/>
              </a:rPr>
              <a:t>Every person has different talking speed variations. </a:t>
            </a:r>
          </a:p>
          <a:p>
            <a:pPr marL="457200" indent="-457200" algn="just">
              <a:lnSpc>
                <a:spcPct val="150000"/>
              </a:lnSpc>
              <a:buFont typeface="Wingdings" panose="05000000000000000000" pitchFamily="2" charset="2"/>
              <a:buChar char="Ø"/>
            </a:pPr>
            <a:r>
              <a:rPr lang="en-US" sz="2000" dirty="0">
                <a:latin typeface="+mj-lt"/>
              </a:rPr>
              <a:t>Finally, non-uniform random noise is used.</a:t>
            </a:r>
          </a:p>
          <a:p>
            <a:pPr marL="914400" lvl="1" indent="-457200" algn="just">
              <a:lnSpc>
                <a:spcPct val="150000"/>
              </a:lnSpc>
              <a:buFont typeface="Courier New" panose="02070309020205020404" pitchFamily="49" charset="0"/>
              <a:buChar char="o"/>
            </a:pPr>
            <a:r>
              <a:rPr lang="en-US" sz="2000" dirty="0">
                <a:latin typeface="+mj-lt"/>
              </a:rPr>
              <a:t>Needed for adaption to slightly noisy environments.</a:t>
            </a:r>
          </a:p>
        </p:txBody>
      </p:sp>
      <p:sp>
        <p:nvSpPr>
          <p:cNvPr id="3" name="Slide Number Placeholder 2">
            <a:extLst>
              <a:ext uri="{FF2B5EF4-FFF2-40B4-BE49-F238E27FC236}">
                <a16:creationId xmlns:a16="http://schemas.microsoft.com/office/drawing/2014/main" id="{5B3F1955-566E-D287-45CC-B72AD529D366}"/>
              </a:ext>
            </a:extLst>
          </p:cNvPr>
          <p:cNvSpPr>
            <a:spLocks noGrp="1"/>
          </p:cNvSpPr>
          <p:nvPr>
            <p:ph type="sldNum" sz="quarter" idx="12"/>
          </p:nvPr>
        </p:nvSpPr>
        <p:spPr/>
        <p:txBody>
          <a:bodyPr/>
          <a:lstStyle/>
          <a:p>
            <a:fld id="{41F98FE8-BD50-4A8A-8F5D-96584619D781}" type="slidenum">
              <a:rPr lang="en-US" smtClean="0"/>
              <a:t>9</a:t>
            </a:fld>
            <a:endParaRPr lang="en-US"/>
          </a:p>
        </p:txBody>
      </p:sp>
      <p:sp>
        <p:nvSpPr>
          <p:cNvPr id="5" name="TextBox 4">
            <a:extLst>
              <a:ext uri="{FF2B5EF4-FFF2-40B4-BE49-F238E27FC236}">
                <a16:creationId xmlns:a16="http://schemas.microsoft.com/office/drawing/2014/main" id="{77B9FC11-D4EC-B04C-D971-6EB10DADB173}"/>
              </a:ext>
            </a:extLst>
          </p:cNvPr>
          <p:cNvSpPr txBox="1"/>
          <p:nvPr/>
        </p:nvSpPr>
        <p:spPr>
          <a:xfrm>
            <a:off x="533399" y="450639"/>
            <a:ext cx="3851788" cy="584775"/>
          </a:xfrm>
          <a:prstGeom prst="rect">
            <a:avLst/>
          </a:prstGeom>
          <a:noFill/>
        </p:spPr>
        <p:txBody>
          <a:bodyPr wrap="square" rtlCol="0">
            <a:spAutoFit/>
          </a:bodyPr>
          <a:lstStyle/>
          <a:p>
            <a:r>
              <a:rPr lang="en-US" sz="3200" b="1" dirty="0">
                <a:latin typeface="+mj-lt"/>
              </a:rPr>
              <a:t>Methodology (Cont.)</a:t>
            </a:r>
          </a:p>
        </p:txBody>
      </p:sp>
      <p:sp>
        <p:nvSpPr>
          <p:cNvPr id="6" name="TextBox 5">
            <a:extLst>
              <a:ext uri="{FF2B5EF4-FFF2-40B4-BE49-F238E27FC236}">
                <a16:creationId xmlns:a16="http://schemas.microsoft.com/office/drawing/2014/main" id="{8C531E95-9145-1B7C-C7B0-CDE2BFDC9C41}"/>
              </a:ext>
            </a:extLst>
          </p:cNvPr>
          <p:cNvSpPr txBox="1"/>
          <p:nvPr/>
        </p:nvSpPr>
        <p:spPr>
          <a:xfrm>
            <a:off x="533399" y="1035414"/>
            <a:ext cx="2976717" cy="492443"/>
          </a:xfrm>
          <a:prstGeom prst="rect">
            <a:avLst/>
          </a:prstGeom>
          <a:noFill/>
        </p:spPr>
        <p:txBody>
          <a:bodyPr wrap="square" rtlCol="0">
            <a:spAutoFit/>
          </a:bodyPr>
          <a:lstStyle/>
          <a:p>
            <a:r>
              <a:rPr lang="en-US" sz="2600" b="1" dirty="0">
                <a:latin typeface="+mj-lt"/>
              </a:rPr>
              <a:t>Data Augmentation</a:t>
            </a:r>
          </a:p>
        </p:txBody>
      </p:sp>
    </p:spTree>
    <p:extLst>
      <p:ext uri="{BB962C8B-B14F-4D97-AF65-F5344CB8AC3E}">
        <p14:creationId xmlns:p14="http://schemas.microsoft.com/office/powerpoint/2010/main" val="1261800623"/>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NR">
      <a:majorFont>
        <a:latin typeface="Times New Roman"/>
        <a:ea typeface=""/>
        <a:cs typeface=""/>
      </a:majorFont>
      <a:minorFont>
        <a:latin typeface="Times New Roman"/>
        <a:ea typeface=""/>
        <a:cs typeface=""/>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353</TotalTime>
  <Words>1813</Words>
  <Application>Microsoft Office PowerPoint</Application>
  <PresentationFormat>Widescreen</PresentationFormat>
  <Paragraphs>273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Courier New</vt:lpstr>
      <vt:lpstr>Garamond</vt:lpstr>
      <vt:lpstr>Times New Roman</vt:lpstr>
      <vt:lpstr>Wingdings</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Naimur Rahman</dc:creator>
  <cp:lastModifiedBy>Naimur Rahman</cp:lastModifiedBy>
  <cp:revision>102</cp:revision>
  <dcterms:created xsi:type="dcterms:W3CDTF">2024-10-24T16:38:57Z</dcterms:created>
  <dcterms:modified xsi:type="dcterms:W3CDTF">2024-10-25T17:05:29Z</dcterms:modified>
</cp:coreProperties>
</file>