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na nazir" userId="9a5d79aa35d9e695" providerId="LiveId" clId="{A32EA438-C020-4C0E-8921-63429E5AADB9}"/>
    <pc:docChg chg="undo custSel modSld">
      <pc:chgData name="najna nazir" userId="9a5d79aa35d9e695" providerId="LiveId" clId="{A32EA438-C020-4C0E-8921-63429E5AADB9}" dt="2024-08-22T16:05:50.481" v="130" actId="207"/>
      <pc:docMkLst>
        <pc:docMk/>
      </pc:docMkLst>
      <pc:sldChg chg="modSp mod">
        <pc:chgData name="najna nazir" userId="9a5d79aa35d9e695" providerId="LiveId" clId="{A32EA438-C020-4C0E-8921-63429E5AADB9}" dt="2024-08-22T15:49:31.268" v="15" actId="122"/>
        <pc:sldMkLst>
          <pc:docMk/>
          <pc:sldMk cId="1656062943" sldId="257"/>
        </pc:sldMkLst>
        <pc:spChg chg="mod">
          <ac:chgData name="najna nazir" userId="9a5d79aa35d9e695" providerId="LiveId" clId="{A32EA438-C020-4C0E-8921-63429E5AADB9}" dt="2024-08-22T15:49:31.268" v="15" actId="122"/>
          <ac:spMkLst>
            <pc:docMk/>
            <pc:sldMk cId="1656062943" sldId="257"/>
            <ac:spMk id="2" creationId="{5349A681-F104-4B1C-BDC5-80FE8C458AD6}"/>
          </ac:spMkLst>
        </pc:spChg>
      </pc:sldChg>
      <pc:sldChg chg="modSp mod">
        <pc:chgData name="najna nazir" userId="9a5d79aa35d9e695" providerId="LiveId" clId="{A32EA438-C020-4C0E-8921-63429E5AADB9}" dt="2024-08-22T15:49:25.435" v="14" actId="122"/>
        <pc:sldMkLst>
          <pc:docMk/>
          <pc:sldMk cId="4072885832" sldId="258"/>
        </pc:sldMkLst>
        <pc:spChg chg="mod">
          <ac:chgData name="najna nazir" userId="9a5d79aa35d9e695" providerId="LiveId" clId="{A32EA438-C020-4C0E-8921-63429E5AADB9}" dt="2024-08-22T15:49:25.435" v="14" actId="122"/>
          <ac:spMkLst>
            <pc:docMk/>
            <pc:sldMk cId="4072885832" sldId="258"/>
            <ac:spMk id="2" creationId="{5349A681-F104-4B1C-BDC5-80FE8C458AD6}"/>
          </ac:spMkLst>
        </pc:spChg>
      </pc:sldChg>
      <pc:sldChg chg="modSp mod">
        <pc:chgData name="najna nazir" userId="9a5d79aa35d9e695" providerId="LiveId" clId="{A32EA438-C020-4C0E-8921-63429E5AADB9}" dt="2024-08-22T15:49:18.158" v="13" actId="122"/>
        <pc:sldMkLst>
          <pc:docMk/>
          <pc:sldMk cId="3460534983" sldId="260"/>
        </pc:sldMkLst>
        <pc:spChg chg="mod">
          <ac:chgData name="najna nazir" userId="9a5d79aa35d9e695" providerId="LiveId" clId="{A32EA438-C020-4C0E-8921-63429E5AADB9}" dt="2024-08-22T15:49:18.158" v="13" actId="122"/>
          <ac:spMkLst>
            <pc:docMk/>
            <pc:sldMk cId="3460534983" sldId="260"/>
            <ac:spMk id="2" creationId="{DB622517-6FF3-4830-B528-A90F60066C5D}"/>
          </ac:spMkLst>
        </pc:spChg>
      </pc:sldChg>
      <pc:sldChg chg="mod">
        <pc:chgData name="najna nazir" userId="9a5d79aa35d9e695" providerId="LiveId" clId="{A32EA438-C020-4C0E-8921-63429E5AADB9}" dt="2024-08-22T15:47:05.273" v="8" actId="27918"/>
        <pc:sldMkLst>
          <pc:docMk/>
          <pc:sldMk cId="3373013264" sldId="271"/>
        </pc:sldMkLst>
      </pc:sldChg>
      <pc:sldChg chg="modSp mod">
        <pc:chgData name="najna nazir" userId="9a5d79aa35d9e695" providerId="LiveId" clId="{A32EA438-C020-4C0E-8921-63429E5AADB9}" dt="2024-08-22T15:52:04.179" v="21" actId="255"/>
        <pc:sldMkLst>
          <pc:docMk/>
          <pc:sldMk cId="2750174215" sldId="275"/>
        </pc:sldMkLst>
        <pc:spChg chg="mod">
          <ac:chgData name="najna nazir" userId="9a5d79aa35d9e695" providerId="LiveId" clId="{A32EA438-C020-4C0E-8921-63429E5AADB9}" dt="2024-08-22T15:52:04.179" v="21" actId="255"/>
          <ac:spMkLst>
            <pc:docMk/>
            <pc:sldMk cId="2750174215" sldId="275"/>
            <ac:spMk id="2" creationId="{EB0EAFD6-0CBF-4063-93C1-D88DE151C9D4}"/>
          </ac:spMkLst>
        </pc:spChg>
      </pc:sldChg>
      <pc:sldChg chg="addSp modSp mod">
        <pc:chgData name="najna nazir" userId="9a5d79aa35d9e695" providerId="LiveId" clId="{A32EA438-C020-4C0E-8921-63429E5AADB9}" dt="2024-08-22T15:55:09.523" v="44" actId="255"/>
        <pc:sldMkLst>
          <pc:docMk/>
          <pc:sldMk cId="2053691520" sldId="276"/>
        </pc:sldMkLst>
        <pc:spChg chg="add mod">
          <ac:chgData name="najna nazir" userId="9a5d79aa35d9e695" providerId="LiveId" clId="{A32EA438-C020-4C0E-8921-63429E5AADB9}" dt="2024-08-22T15:55:09.523" v="44" actId="255"/>
          <ac:spMkLst>
            <pc:docMk/>
            <pc:sldMk cId="2053691520" sldId="276"/>
            <ac:spMk id="2" creationId="{0A07B831-8D12-6F4F-6F36-8A1C500732FE}"/>
          </ac:spMkLst>
        </pc:spChg>
        <pc:graphicFrameChg chg="mod modGraphic">
          <ac:chgData name="najna nazir" userId="9a5d79aa35d9e695" providerId="LiveId" clId="{A32EA438-C020-4C0E-8921-63429E5AADB9}" dt="2024-08-22T15:53:14.090" v="25" actId="14100"/>
          <ac:graphicFrameMkLst>
            <pc:docMk/>
            <pc:sldMk cId="2053691520" sldId="276"/>
            <ac:graphicFrameMk id="4" creationId="{E18404B5-A323-5FDE-37A6-AC44F44DED7E}"/>
          </ac:graphicFrameMkLst>
        </pc:graphicFrameChg>
      </pc:sldChg>
      <pc:sldChg chg="modSp mod">
        <pc:chgData name="najna nazir" userId="9a5d79aa35d9e695" providerId="LiveId" clId="{A32EA438-C020-4C0E-8921-63429E5AADB9}" dt="2024-08-22T15:55:46.972" v="49" actId="20577"/>
        <pc:sldMkLst>
          <pc:docMk/>
          <pc:sldMk cId="3439689263" sldId="278"/>
        </pc:sldMkLst>
        <pc:spChg chg="mod">
          <ac:chgData name="najna nazir" userId="9a5d79aa35d9e695" providerId="LiveId" clId="{A32EA438-C020-4C0E-8921-63429E5AADB9}" dt="2024-08-22T15:55:46.972" v="49" actId="20577"/>
          <ac:spMkLst>
            <pc:docMk/>
            <pc:sldMk cId="3439689263" sldId="278"/>
            <ac:spMk id="2" creationId="{EB0EAFD6-0CBF-4063-93C1-D88DE151C9D4}"/>
          </ac:spMkLst>
        </pc:spChg>
      </pc:sldChg>
      <pc:sldChg chg="modSp mod">
        <pc:chgData name="najna nazir" userId="9a5d79aa35d9e695" providerId="LiveId" clId="{A32EA438-C020-4C0E-8921-63429E5AADB9}" dt="2024-08-22T15:56:15.947" v="57" actId="20577"/>
        <pc:sldMkLst>
          <pc:docMk/>
          <pc:sldMk cId="1672190465" sldId="279"/>
        </pc:sldMkLst>
        <pc:spChg chg="mod">
          <ac:chgData name="najna nazir" userId="9a5d79aa35d9e695" providerId="LiveId" clId="{A32EA438-C020-4C0E-8921-63429E5AADB9}" dt="2024-08-22T15:56:15.947" v="57" actId="20577"/>
          <ac:spMkLst>
            <pc:docMk/>
            <pc:sldMk cId="1672190465" sldId="279"/>
            <ac:spMk id="11" creationId="{8840C03C-DD9D-4B71-9A7C-842DD2A6413F}"/>
          </ac:spMkLst>
        </pc:spChg>
      </pc:sldChg>
      <pc:sldChg chg="modSp mod">
        <pc:chgData name="najna nazir" userId="9a5d79aa35d9e695" providerId="LiveId" clId="{A32EA438-C020-4C0E-8921-63429E5AADB9}" dt="2024-08-22T16:04:47.454" v="127" actId="20577"/>
        <pc:sldMkLst>
          <pc:docMk/>
          <pc:sldMk cId="1231822542" sldId="281"/>
        </pc:sldMkLst>
        <pc:spChg chg="mod">
          <ac:chgData name="najna nazir" userId="9a5d79aa35d9e695" providerId="LiveId" clId="{A32EA438-C020-4C0E-8921-63429E5AADB9}" dt="2024-08-22T16:04:47.454" v="127" actId="20577"/>
          <ac:spMkLst>
            <pc:docMk/>
            <pc:sldMk cId="1231822542" sldId="281"/>
            <ac:spMk id="3" creationId="{108C0862-6125-4D5C-9B36-2256354460FB}"/>
          </ac:spMkLst>
        </pc:spChg>
      </pc:sldChg>
      <pc:sldChg chg="modSp mod">
        <pc:chgData name="najna nazir" userId="9a5d79aa35d9e695" providerId="LiveId" clId="{A32EA438-C020-4C0E-8921-63429E5AADB9}" dt="2024-08-22T16:05:50.481" v="130" actId="207"/>
        <pc:sldMkLst>
          <pc:docMk/>
          <pc:sldMk cId="639433315" sldId="283"/>
        </pc:sldMkLst>
        <pc:spChg chg="mod">
          <ac:chgData name="najna nazir" userId="9a5d79aa35d9e695" providerId="LiveId" clId="{A32EA438-C020-4C0E-8921-63429E5AADB9}" dt="2024-08-22T16:05:18.770" v="128" actId="1076"/>
          <ac:spMkLst>
            <pc:docMk/>
            <pc:sldMk cId="639433315" sldId="283"/>
            <ac:spMk id="2" creationId="{EB0EAFD6-0CBF-4063-93C1-D88DE151C9D4}"/>
          </ac:spMkLst>
        </pc:spChg>
        <pc:spChg chg="mod">
          <ac:chgData name="najna nazir" userId="9a5d79aa35d9e695" providerId="LiveId" clId="{A32EA438-C020-4C0E-8921-63429E5AADB9}" dt="2024-08-22T16:05:50.481" v="130" actId="207"/>
          <ac:spMkLst>
            <pc:docMk/>
            <pc:sldMk cId="639433315" sldId="283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Retail Stores(%)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6350"/>
            </a:sp3d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>
              <c:ext xmlns:c16="http://schemas.microsoft.com/office/drawing/2014/chart" uri="{C3380CC4-5D6E-409C-BE32-E72D297353CC}">
                <c16:uniqueId val="{00000002-9BCD-4226-B7B0-866BDE72B87D}"/>
              </c:ext>
            </c:extLst>
          </c:dPt>
          <c:dPt>
            <c:idx val="1"/>
            <c:bubble3D val="0"/>
            <c:spPr>
              <a:solidFill>
                <a:srgbClr val="F0A62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>
              <c:ext xmlns:c16="http://schemas.microsoft.com/office/drawing/2014/chart" uri="{C3380CC4-5D6E-409C-BE32-E72D297353CC}">
                <c16:uniqueId val="{00000003-9BCD-4226-B7B0-866BDE72B87D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>
              <c:ext xmlns:c16="http://schemas.microsoft.com/office/drawing/2014/chart" uri="{C3380CC4-5D6E-409C-BE32-E72D297353CC}">
                <c16:uniqueId val="{00000004-9BCD-4226-B7B0-866BDE72B87D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>
              <c:ext xmlns:c16="http://schemas.microsoft.com/office/drawing/2014/chart" uri="{C3380CC4-5D6E-409C-BE32-E72D297353CC}">
                <c16:uniqueId val="{00000005-9BCD-4226-B7B0-866BDE72B8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>
              <c:ext xmlns:c16="http://schemas.microsoft.com/office/drawing/2014/chart" uri="{C3380CC4-5D6E-409C-BE32-E72D297353CC}">
                <c16:uniqueId val="{00000006-9BCD-4226-B7B0-866BDE72B87D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>
              <c:ext xmlns:c16="http://schemas.microsoft.com/office/drawing/2014/chart" uri="{C3380CC4-5D6E-409C-BE32-E72D297353CC}">
                <c16:uniqueId val="{00000007-9BCD-4226-B7B0-866BDE72B87D}"/>
              </c:ext>
            </c:extLst>
          </c:dPt>
          <c:dPt>
            <c:idx val="6"/>
            <c:bubble3D val="0"/>
            <c:spPr>
              <a:solidFill>
                <a:srgbClr val="5E913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>
              <c:ext xmlns:c16="http://schemas.microsoft.com/office/drawing/2014/chart" uri="{C3380CC4-5D6E-409C-BE32-E72D297353CC}">
                <c16:uniqueId val="{00000008-9BCD-4226-B7B0-866BDE72B87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Fooday
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BCD-4226-B7B0-866BDE72B87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Eastern
23%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BCD-4226-B7B0-866BDE72B87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>
                        <a:solidFill>
                          <a:schemeClr val="tx1"/>
                        </a:solidFill>
                      </a:rPr>
                      <a:t>Nirapara
9%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BCD-4226-B7B0-866BDE72B87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Double Horse
13%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BCD-4226-B7B0-866BDE72B87D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>
                        <a:solidFill>
                          <a:schemeClr val="tx1"/>
                        </a:solidFill>
                      </a:rPr>
                      <a:t>Melam
15%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BCD-4226-B7B0-866BDE72B87D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Kitchen Treasures
22%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BCD-4226-B7B0-866BDE72B87D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Brahmins
10%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BCD-4226-B7B0-866BDE72B87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</c:v>
                </c:pt>
                <c:pt idx="2">
                  <c:v>Nirapara</c:v>
                </c:pt>
                <c:pt idx="3">
                  <c:v>Double Horse</c:v>
                </c:pt>
                <c:pt idx="4">
                  <c:v>Melam</c:v>
                </c:pt>
                <c:pt idx="5">
                  <c:v>Kitchen Treasures</c:v>
                </c:pt>
                <c:pt idx="6">
                  <c:v>Brahmins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96</c:v>
                </c:pt>
                <c:pt idx="2">
                  <c:v>38</c:v>
                </c:pt>
                <c:pt idx="3">
                  <c:v>56</c:v>
                </c:pt>
                <c:pt idx="4">
                  <c:v>64</c:v>
                </c:pt>
                <c:pt idx="5">
                  <c:v>92</c:v>
                </c:pt>
                <c:pt idx="6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D-4226-B7B0-866BDE72B87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12616491909767"/>
          <c:y val="0.24572059625191514"/>
          <c:w val="0.1229103649699072"/>
          <c:h val="0.55387034012708702"/>
        </c:manualLayout>
      </c:layout>
      <c:overlay val="0"/>
      <c:spPr>
        <a:noFill/>
        <a:ln>
          <a:noFill/>
        </a:ln>
        <a:effectLst>
          <a:glow>
            <a:schemeClr val="accent1">
              <a:alpha val="40000"/>
            </a:schemeClr>
          </a:glow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Advertisment()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56-40EE-9C09-7A590294A97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56-40EE-9C09-7A590294A97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56-40EE-9C09-7A590294A97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56-40EE-9C09-7A590294A97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56-40EE-9C09-7A590294A972}"/>
              </c:ext>
            </c:extLst>
          </c:dPt>
          <c:cat>
            <c:strRef>
              <c:f>Sheet1!$A$2:$A$6</c:f>
              <c:strCache>
                <c:ptCount val="5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12</c:v>
                </c:pt>
                <c:pt idx="2">
                  <c:v>12</c:v>
                </c:pt>
                <c:pt idx="3">
                  <c:v>4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0-409F-99DF-3A64A3DB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5757696"/>
        <c:axId val="145759616"/>
      </c:barChart>
      <c:catAx>
        <c:axId val="14575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59616"/>
        <c:crosses val="autoZero"/>
        <c:auto val="1"/>
        <c:lblAlgn val="ctr"/>
        <c:lblOffset val="100"/>
        <c:noMultiLvlLbl val="0"/>
      </c:catAx>
      <c:valAx>
        <c:axId val="145759616"/>
        <c:scaling>
          <c:orientation val="minMax"/>
        </c:scaling>
        <c:delete val="0"/>
        <c:axPos val="l"/>
        <c:majorGridlines>
          <c:spPr>
            <a:ln w="9525" cap="flat" cmpd="tri" algn="ctr">
              <a:solidFill>
                <a:schemeClr val="bg2">
                  <a:lumMod val="7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5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63627550352928"/>
          <c:y val="0.2150165524261905"/>
          <c:w val="0.13678856640232478"/>
          <c:h val="0.53067890932999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</c:v>
                </c:pt>
                <c:pt idx="1">
                  <c:v>24</c:v>
                </c:pt>
                <c:pt idx="2">
                  <c:v>18</c:v>
                </c:pt>
                <c:pt idx="3">
                  <c:v>20</c:v>
                </c:pt>
                <c:pt idx="4">
                  <c:v>23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0-409F-99DF-3A64A3DB5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Price(Rank)</c:v>
                </c:pt>
              </c:strCache>
            </c:strRef>
          </c:tx>
          <c:spPr>
            <a:solidFill>
              <a:srgbClr val="5E913E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0-409F-99DF-3A64A3DB5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Packaging(Rating)</c:v>
                </c:pt>
              </c:strCache>
            </c:strRef>
          </c:tx>
          <c:spPr>
            <a:solidFill>
              <a:srgbClr val="214EF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10</c:v>
                </c:pt>
                <c:pt idx="1">
                  <c:v>12</c:v>
                </c:pt>
                <c:pt idx="2">
                  <c:v>7</c:v>
                </c:pt>
                <c:pt idx="3">
                  <c:v>6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20-409F-99DF-3A64A3DB54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Advertisment()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</c:v>
                </c:pt>
                <c:pt idx="1">
                  <c:v>12</c:v>
                </c:pt>
                <c:pt idx="2">
                  <c:v>12</c:v>
                </c:pt>
                <c:pt idx="3">
                  <c:v>4</c:v>
                </c:pt>
                <c:pt idx="4">
                  <c:v>18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20-409F-99DF-3A64A3DB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6612224"/>
        <c:axId val="146614528"/>
      </c:barChart>
      <c:catAx>
        <c:axId val="14661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14528"/>
        <c:crosses val="autoZero"/>
        <c:auto val="1"/>
        <c:lblAlgn val="ctr"/>
        <c:lblOffset val="100"/>
        <c:noMultiLvlLbl val="0"/>
      </c:catAx>
      <c:valAx>
        <c:axId val="146614528"/>
        <c:scaling>
          <c:orientation val="minMax"/>
        </c:scaling>
        <c:delete val="0"/>
        <c:axPos val="l"/>
        <c:majorGridlines>
          <c:spPr>
            <a:ln w="9525" cap="flat" cmpd="tri" algn="ctr">
              <a:solidFill>
                <a:schemeClr val="bg2">
                  <a:lumMod val="7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1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98358431472409"/>
          <c:y val="0.32685684254268565"/>
          <c:w val="0.14385697289169688"/>
          <c:h val="0.354047348415404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Revenue in Cr</a:t>
            </a: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4713507437832186E-2"/>
          <c:y val="0.13089624932530428"/>
          <c:w val="0.80718691111671226"/>
          <c:h val="0.535918730735800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Revenue(Cr)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1-B34D-4491-BE2F-9AC9E505C04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</c:spPr>
            <c:extLst>
              <c:ext xmlns:c16="http://schemas.microsoft.com/office/drawing/2014/chart" uri="{C3380CC4-5D6E-409C-BE32-E72D297353CC}">
                <c16:uniqueId val="{00000003-B34D-4491-BE2F-9AC9E505C04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4D-4491-BE2F-9AC9E505C04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7-B34D-4491-BE2F-9AC9E505C04B}"/>
              </c:ext>
            </c:extLst>
          </c:dPt>
          <c:dPt>
            <c:idx val="4"/>
            <c:invertIfNegative val="0"/>
            <c:bubble3D val="0"/>
            <c:spPr>
              <a:solidFill>
                <a:srgbClr val="5E913E"/>
              </a:solidFill>
            </c:spPr>
            <c:extLst>
              <c:ext xmlns:c16="http://schemas.microsoft.com/office/drawing/2014/chart" uri="{C3380CC4-5D6E-409C-BE32-E72D297353CC}">
                <c16:uniqueId val="{00000009-B34D-4491-BE2F-9AC9E505C04B}"/>
              </c:ext>
            </c:extLst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B-B34D-4491-BE2F-9AC9E505C04B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D-B34D-4491-BE2F-9AC9E505C04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300</c:v>
                </c:pt>
                <c:pt idx="2">
                  <c:v>23</c:v>
                </c:pt>
                <c:pt idx="3">
                  <c:v>580</c:v>
                </c:pt>
                <c:pt idx="4">
                  <c:v>105</c:v>
                </c:pt>
                <c:pt idx="5">
                  <c:v>325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34D-4491-BE2F-9AC9E505C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1168512"/>
        <c:axId val="171170048"/>
        <c:axId val="0"/>
      </c:bar3DChart>
      <c:catAx>
        <c:axId val="171168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1170048"/>
        <c:crosses val="autoZero"/>
        <c:auto val="1"/>
        <c:lblAlgn val="ctr"/>
        <c:lblOffset val="100"/>
        <c:noMultiLvlLbl val="0"/>
      </c:catAx>
      <c:valAx>
        <c:axId val="1711700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1168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143899099181236"/>
          <c:y val="0.18580444424922735"/>
          <c:w val="0.20080717235995346"/>
          <c:h val="0.636007676537989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Employee</c:v>
                </c:pt>
              </c:strCache>
            </c:strRef>
          </c:tx>
          <c:dPt>
            <c:idx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1-8614-4D1E-B6B1-5B85721F452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</c:spPr>
            <c:extLst>
              <c:ext xmlns:c16="http://schemas.microsoft.com/office/drawing/2014/chart" uri="{C3380CC4-5D6E-409C-BE32-E72D297353CC}">
                <c16:uniqueId val="{00000003-8614-4D1E-B6B1-5B85721F452E}"/>
              </c:ext>
            </c:extLst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614-4D1E-B6B1-5B85721F452E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7-8614-4D1E-B6B1-5B85721F452E}"/>
              </c:ext>
            </c:extLst>
          </c:dPt>
          <c:dPt>
            <c:idx val="4"/>
            <c:bubble3D val="0"/>
            <c:spPr>
              <a:solidFill>
                <a:srgbClr val="5E913E"/>
              </a:solidFill>
            </c:spPr>
            <c:extLst>
              <c:ext xmlns:c16="http://schemas.microsoft.com/office/drawing/2014/chart" uri="{C3380CC4-5D6E-409C-BE32-E72D297353CC}">
                <c16:uniqueId val="{00000009-8614-4D1E-B6B1-5B85721F452E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B-8614-4D1E-B6B1-5B85721F452E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D-8614-4D1E-B6B1-5B85721F452E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3000</c:v>
                </c:pt>
                <c:pt idx="1">
                  <c:v>476</c:v>
                </c:pt>
                <c:pt idx="2">
                  <c:v>450</c:v>
                </c:pt>
                <c:pt idx="3">
                  <c:v>226</c:v>
                </c:pt>
                <c:pt idx="4">
                  <c:v>157</c:v>
                </c:pt>
                <c:pt idx="5">
                  <c:v>1000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614-4D1E-B6B1-5B85721F4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655341739488728"/>
          <c:y val="0.16181436685788567"/>
          <c:w val="0.19588288900934772"/>
          <c:h val="0.6759490440989462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Countries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1-7B7C-4A52-AE38-EF70463B7D0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</c:spPr>
            <c:extLst>
              <c:ext xmlns:c16="http://schemas.microsoft.com/office/drawing/2014/chart" uri="{C3380CC4-5D6E-409C-BE32-E72D297353CC}">
                <c16:uniqueId val="{00000003-7B7C-4A52-AE38-EF70463B7D0D}"/>
              </c:ext>
            </c:extLst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B7C-4A52-AE38-EF70463B7D0D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7-7B7C-4A52-AE38-EF70463B7D0D}"/>
              </c:ext>
            </c:extLst>
          </c:dPt>
          <c:dPt>
            <c:idx val="4"/>
            <c:bubble3D val="0"/>
            <c:spPr>
              <a:solidFill>
                <a:srgbClr val="CC1704"/>
              </a:solidFill>
            </c:spPr>
            <c:extLst>
              <c:ext xmlns:c16="http://schemas.microsoft.com/office/drawing/2014/chart" uri="{C3380CC4-5D6E-409C-BE32-E72D297353CC}">
                <c16:uniqueId val="{00000009-7B7C-4A52-AE38-EF70463B7D0D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Double Horse</c:v>
                </c:pt>
                <c:pt idx="2">
                  <c:v>Kitchen Treasures</c:v>
                </c:pt>
                <c:pt idx="3">
                  <c:v>Melam</c:v>
                </c:pt>
                <c:pt idx="4">
                  <c:v>Fooday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11</c:v>
                </c:pt>
                <c:pt idx="2">
                  <c:v>12</c:v>
                </c:pt>
                <c:pt idx="3">
                  <c:v>15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B7C-4A52-AE38-EF70463B7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445869801275038"/>
          <c:y val="0.21754122452596722"/>
          <c:w val="0.19789973136168776"/>
          <c:h val="0.62181625874298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44B-425C-908D-F94F05674F7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44B-425C-908D-F94F05674F7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44B-425C-908D-F94F05674F7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44B-425C-908D-F94F05674F7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44B-425C-908D-F94F05674F7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44B-425C-908D-F94F05674F7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44B-425C-908D-F94F05674F7C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3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4B-425C-908D-F94F05674F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4B-425C-908D-F94F05674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2433408"/>
        <c:axId val="172434944"/>
      </c:barChart>
      <c:catAx>
        <c:axId val="172433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2434944"/>
        <c:crosses val="autoZero"/>
        <c:auto val="1"/>
        <c:lblAlgn val="ctr"/>
        <c:lblOffset val="100"/>
        <c:noMultiLvlLbl val="0"/>
      </c:catAx>
      <c:valAx>
        <c:axId val="1724349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2433408"/>
        <c:crosses val="autoZero"/>
        <c:crossBetween val="between"/>
      </c:valAx>
      <c:spPr>
        <a:noFill/>
      </c:spPr>
    </c:plotArea>
    <c:legend>
      <c:legendPos val="r"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Local Grocery Store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867-4B7D-8DC5-0E4426278CB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867-4B7D-8DC5-0E4426278CB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867-4B7D-8DC5-0E4426278CB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867-4B7D-8DC5-0E4426278CB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867-4B7D-8DC5-0E4426278CB9}"/>
              </c:ext>
            </c:extLst>
          </c:dPt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Fooday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67-4B7D-8DC5-0E4426278C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SuperMarket</c:v>
                </c:pt>
              </c:strCache>
            </c:strRef>
          </c:tx>
          <c:spPr>
            <a:solidFill>
              <a:srgbClr val="CC99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Fooday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67-4B7D-8DC5-0E4426278C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Local Grocery Store / SuperMarket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Fooday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67-4B7D-8DC5-0E4426278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171820544"/>
        <c:axId val="171822080"/>
        <c:axId val="0"/>
      </c:bar3DChart>
      <c:catAx>
        <c:axId val="17182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1822080"/>
        <c:crosses val="autoZero"/>
        <c:auto val="1"/>
        <c:lblAlgn val="ctr"/>
        <c:lblOffset val="100"/>
        <c:noMultiLvlLbl val="0"/>
      </c:catAx>
      <c:valAx>
        <c:axId val="1718220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1820544"/>
        <c:crosses val="autoZero"/>
        <c:crossBetween val="between"/>
      </c:valAx>
      <c:spPr>
        <a:noFill/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18-25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0-409F-99DF-3A64A3DB5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26-35</c:v>
                </c:pt>
              </c:strCache>
            </c:strRef>
          </c:tx>
          <c:spPr>
            <a:solidFill>
              <a:srgbClr val="5E913E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0-409F-99DF-3A64A3DB5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36-45</c:v>
                </c:pt>
              </c:strCache>
            </c:strRef>
          </c:tx>
          <c:spPr>
            <a:solidFill>
              <a:srgbClr val="214EF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20-409F-99DF-3A64A3DB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8915712"/>
        <c:axId val="172189952"/>
      </c:barChart>
      <c:catAx>
        <c:axId val="168915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9952"/>
        <c:crosses val="autoZero"/>
        <c:auto val="1"/>
        <c:lblAlgn val="ctr"/>
        <c:lblOffset val="100"/>
        <c:noMultiLvlLbl val="0"/>
      </c:catAx>
      <c:valAx>
        <c:axId val="172189952"/>
        <c:scaling>
          <c:orientation val="minMax"/>
        </c:scaling>
        <c:delete val="0"/>
        <c:axPos val="l"/>
        <c:majorGridlines>
          <c:spPr>
            <a:ln w="9525" cap="flat" cmpd="tri" algn="ctr">
              <a:solidFill>
                <a:schemeClr val="bg2">
                  <a:lumMod val="7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1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378501587605862"/>
          <c:y val="0.31899924023002635"/>
          <c:w val="9.9105206046453662E-2"/>
          <c:h val="0.42214626355686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1-A6B6-4BCB-8113-4C2B7CC532BB}"/>
              </c:ext>
            </c:extLst>
          </c:dPt>
          <c:dPt>
            <c:idx val="1"/>
            <c:invertIfNegative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3-A6B6-4BCB-8113-4C2B7CC532BB}"/>
              </c:ext>
            </c:extLst>
          </c:dPt>
          <c:dPt>
            <c:idx val="2"/>
            <c:invertIfNegative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5-A6B6-4BCB-8113-4C2B7CC532BB}"/>
              </c:ext>
            </c:extLst>
          </c:dPt>
          <c:dPt>
            <c:idx val="3"/>
            <c:invertIfNegative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7-A6B6-4BCB-8113-4C2B7CC532BB}"/>
              </c:ext>
            </c:extLst>
          </c:dPt>
          <c:dPt>
            <c:idx val="4"/>
            <c:invertIfNegative val="0"/>
            <c:bubble3D val="0"/>
            <c:spPr>
              <a:solidFill>
                <a:srgbClr val="F0A622"/>
              </a:solidFill>
            </c:spPr>
            <c:extLst>
              <c:ext xmlns:c16="http://schemas.microsoft.com/office/drawing/2014/chart" uri="{C3380CC4-5D6E-409C-BE32-E72D297353CC}">
                <c16:uniqueId val="{00000009-A6B6-4BCB-8113-4C2B7CC532B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Creating Brand Awarness</c:v>
                </c:pt>
                <c:pt idx="1">
                  <c:v>Actual Sale of the Product</c:v>
                </c:pt>
                <c:pt idx="2">
                  <c:v>Focus on Product Quality</c:v>
                </c:pt>
                <c:pt idx="3">
                  <c:v>Focus on Affordable Price</c:v>
                </c:pt>
                <c:pt idx="4">
                  <c:v>All of the above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0.66</c:v>
                </c:pt>
                <c:pt idx="1">
                  <c:v>0.32</c:v>
                </c:pt>
                <c:pt idx="2">
                  <c:v>0.51</c:v>
                </c:pt>
                <c:pt idx="3">
                  <c:v>0.11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6B6-4BCB-8113-4C2B7CC53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589760"/>
        <c:axId val="145591296"/>
      </c:barChart>
      <c:catAx>
        <c:axId val="145589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5591296"/>
        <c:crosses val="autoZero"/>
        <c:auto val="1"/>
        <c:lblAlgn val="ctr"/>
        <c:lblOffset val="100"/>
        <c:noMultiLvlLbl val="0"/>
      </c:catAx>
      <c:valAx>
        <c:axId val="1455912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455897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969D-4324-41B7-8659-C9BDEB9610B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0C837-1E99-45E0-88A9-16210797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3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0C837-1E99-45E0-88A9-16210797739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3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0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381E756-E947-FD4A-8A23-D2C983A1A8B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astern.in/" TargetMode="External"/><Relationship Id="rId2" Type="http://schemas.openxmlformats.org/officeDocument/2006/relationships/hyperlink" Target="https://www.brahminsfood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rapara.com/abou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0686" y="1861045"/>
            <a:ext cx="902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COMPETITIVE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BD962-CCAC-40B0-B0C3-D5B233AC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316" y="3348877"/>
            <a:ext cx="2020688" cy="215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75015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44" y="136765"/>
            <a:ext cx="10111912" cy="88820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CRITERIA FOR RETAILERS WHEN STOCKING CURRY POWDERS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335C362-65C8-F59B-2C32-CBAED7448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474870"/>
              </p:ext>
            </p:extLst>
          </p:nvPr>
        </p:nvGraphicFramePr>
        <p:xfrm>
          <a:off x="1233181" y="1325461"/>
          <a:ext cx="9899009" cy="3978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7120">
                  <a:extLst>
                    <a:ext uri="{9D8B030D-6E8A-4147-A177-3AD203B41FA5}">
                      <a16:colId xmlns:a16="http://schemas.microsoft.com/office/drawing/2014/main" val="3075320622"/>
                    </a:ext>
                  </a:extLst>
                </a:gridCol>
                <a:gridCol w="7441889">
                  <a:extLst>
                    <a:ext uri="{9D8B030D-6E8A-4147-A177-3AD203B41FA5}">
                      <a16:colId xmlns:a16="http://schemas.microsoft.com/office/drawing/2014/main" val="3106924940"/>
                    </a:ext>
                  </a:extLst>
                </a:gridCol>
              </a:tblGrid>
              <a:tr h="4972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63744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1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Quality of Product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27152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7989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3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Brand Recognition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65007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Packaging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15151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5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The shelf life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17190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76138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7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Margin and Price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3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350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855A8F6-356E-4622-907E-A2E5EB2B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272514"/>
              </p:ext>
            </p:extLst>
          </p:nvPr>
        </p:nvGraphicFramePr>
        <p:xfrm>
          <a:off x="1115735" y="1149292"/>
          <a:ext cx="9932566" cy="484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840C03C-DD9D-4B71-9A7C-842DD2A6413F}"/>
              </a:ext>
            </a:extLst>
          </p:cNvPr>
          <p:cNvSpPr txBox="1"/>
          <p:nvPr/>
        </p:nvSpPr>
        <p:spPr>
          <a:xfrm>
            <a:off x="534145" y="347170"/>
            <a:ext cx="1083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CURRY POWDERS BY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PRICING, PACKAGING, AND ADVERTISING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9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236993F-B7EE-BB11-65D3-B84A03AB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503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primarily consider the quality of the product and customer demand when stocking curry powders.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recognition and packaging are also important criteria.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like shelf life, margin, price, and availability are of lesser importance.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and advertising are the main factors contributing to the popularity of curry powder brands</a:t>
            </a:r>
          </a:p>
        </p:txBody>
      </p:sp>
    </p:spTree>
    <p:extLst>
      <p:ext uri="{BB962C8B-B14F-4D97-AF65-F5344CB8AC3E}">
        <p14:creationId xmlns:p14="http://schemas.microsoft.com/office/powerpoint/2010/main" val="85749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A2D008C6-0C3B-46A1-A6C5-7AF346AC1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88249"/>
              </p:ext>
            </p:extLst>
          </p:nvPr>
        </p:nvGraphicFramePr>
        <p:xfrm>
          <a:off x="1070516" y="1242907"/>
          <a:ext cx="9991495" cy="4679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221">
                  <a:extLst>
                    <a:ext uri="{9D8B030D-6E8A-4147-A177-3AD203B41FA5}">
                      <a16:colId xmlns:a16="http://schemas.microsoft.com/office/drawing/2014/main" val="1186296142"/>
                    </a:ext>
                  </a:extLst>
                </a:gridCol>
                <a:gridCol w="2559758">
                  <a:extLst>
                    <a:ext uri="{9D8B030D-6E8A-4147-A177-3AD203B41FA5}">
                      <a16:colId xmlns:a16="http://schemas.microsoft.com/office/drawing/2014/main" val="3156757269"/>
                    </a:ext>
                  </a:extLst>
                </a:gridCol>
                <a:gridCol w="2559758">
                  <a:extLst>
                    <a:ext uri="{9D8B030D-6E8A-4147-A177-3AD203B41FA5}">
                      <a16:colId xmlns:a16="http://schemas.microsoft.com/office/drawing/2014/main" val="2750118337"/>
                    </a:ext>
                  </a:extLst>
                </a:gridCol>
                <a:gridCol w="2559758">
                  <a:extLst>
                    <a:ext uri="{9D8B030D-6E8A-4147-A177-3AD203B41FA5}">
                      <a16:colId xmlns:a16="http://schemas.microsoft.com/office/drawing/2014/main" val="4276813227"/>
                    </a:ext>
                  </a:extLst>
                </a:gridCol>
              </a:tblGrid>
              <a:tr h="429188">
                <a:tc>
                  <a:txBody>
                    <a:bodyPr/>
                    <a:lstStyle/>
                    <a:p>
                      <a:r>
                        <a:rPr lang="en-US" dirty="0"/>
                        <a:t>Brands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Revenue/Turn Over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80915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r>
                        <a:rPr lang="en-US" dirty="0"/>
                        <a:t>Fooday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3797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Eastern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Cr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704721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Double Horse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01209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Melam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Cr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32971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Kitchen Treasures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92178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Brahmins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 Cr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52430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r>
                        <a:rPr lang="en-IN" sz="1800" dirty="0"/>
                        <a:t>Nirapara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2138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5DAEFDC-40E2-4CCF-96B9-EF8009466500}"/>
              </a:ext>
            </a:extLst>
          </p:cNvPr>
          <p:cNvSpPr txBox="1"/>
          <p:nvPr/>
        </p:nvSpPr>
        <p:spPr>
          <a:xfrm>
            <a:off x="1070516" y="321916"/>
            <a:ext cx="1012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PERFORMANCE AND REVENUE</a:t>
            </a:r>
          </a:p>
        </p:txBody>
      </p:sp>
    </p:spTree>
    <p:extLst>
      <p:ext uri="{BB962C8B-B14F-4D97-AF65-F5344CB8AC3E}">
        <p14:creationId xmlns:p14="http://schemas.microsoft.com/office/powerpoint/2010/main" val="329270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70" y="-138215"/>
            <a:ext cx="1014131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POSITION BY REVENUE</a:t>
            </a: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780429170"/>
              </p:ext>
            </p:extLst>
          </p:nvPr>
        </p:nvGraphicFramePr>
        <p:xfrm>
          <a:off x="1212784" y="1187349"/>
          <a:ext cx="9827393" cy="473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717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88" y="-129500"/>
            <a:ext cx="9991023" cy="113052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BY EMPLOYEES</a:t>
            </a:r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952642178"/>
              </p:ext>
            </p:extLst>
          </p:nvPr>
        </p:nvGraphicFramePr>
        <p:xfrm>
          <a:off x="1100488" y="1251284"/>
          <a:ext cx="10074443" cy="481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658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1D8F82D-44BC-63A5-7FF0-403A4C7C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9" y="-427844"/>
            <a:ext cx="10053053" cy="160020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COUNTRIES</a:t>
            </a: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624045943"/>
              </p:ext>
            </p:extLst>
          </p:nvPr>
        </p:nvGraphicFramePr>
        <p:xfrm>
          <a:off x="1232034" y="1141021"/>
          <a:ext cx="9971772" cy="487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01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95623"/>
            <a:ext cx="10515600" cy="972787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PREFERENCE BY GENDER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873043433"/>
              </p:ext>
            </p:extLst>
          </p:nvPr>
        </p:nvGraphicFramePr>
        <p:xfrm>
          <a:off x="1145405" y="1141021"/>
          <a:ext cx="9914021" cy="483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33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00" y="-427840"/>
            <a:ext cx="9987177" cy="160020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 PURCHASE LOCATION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921718374"/>
              </p:ext>
            </p:extLst>
          </p:nvPr>
        </p:nvGraphicFramePr>
        <p:xfrm>
          <a:off x="1091500" y="1100598"/>
          <a:ext cx="10093056" cy="492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7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855A8F6-356E-4622-907E-A2E5EB2B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825182"/>
              </p:ext>
            </p:extLst>
          </p:nvPr>
        </p:nvGraphicFramePr>
        <p:xfrm>
          <a:off x="1115735" y="1149292"/>
          <a:ext cx="9932566" cy="484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DB9FAFD4-E793-83BB-EED1-41A36D9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89" y="312490"/>
            <a:ext cx="10121666" cy="736134"/>
          </a:xfrm>
        </p:spPr>
        <p:txBody>
          <a:bodyPr>
            <a:normAutofit/>
          </a:bodyPr>
          <a:lstStyle/>
          <a:p>
            <a:pPr algn="ctr"/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 BY AGE GROUP</a:t>
            </a:r>
          </a:p>
        </p:txBody>
      </p:sp>
    </p:spTree>
    <p:extLst>
      <p:ext uri="{BB962C8B-B14F-4D97-AF65-F5344CB8AC3E}">
        <p14:creationId xmlns:p14="http://schemas.microsoft.com/office/powerpoint/2010/main" val="34541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681-F104-4B1C-BDC5-80FE8C45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365125"/>
            <a:ext cx="10116152" cy="9240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8B62-C29D-4E43-8458-B8EA0C3F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09" y="157079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Channels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00F969C-83A3-4A0F-812C-F59C4CB66831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65606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154" y="136766"/>
            <a:ext cx="10087276" cy="88820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71" y="416841"/>
            <a:ext cx="10689657" cy="45892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 are crucial for shaping customer perception, influencing buying decisions, and driving market success..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quality, authenticity, and cultural significance of Kerala's spices and curry powders, making them a standout choice for consumers.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underscores the significance of attractive and informative packaging.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loyalty is strongly linked to repeat purchases, indicating that loyal customers tend to consistently choose the same curry powder brand.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75017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8404B5-A323-5FDE-37A6-AC44F44DE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322148"/>
              </p:ext>
            </p:extLst>
          </p:nvPr>
        </p:nvGraphicFramePr>
        <p:xfrm>
          <a:off x="167781" y="565079"/>
          <a:ext cx="11897260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6897">
                  <a:extLst>
                    <a:ext uri="{9D8B030D-6E8A-4147-A177-3AD203B41FA5}">
                      <a16:colId xmlns:a16="http://schemas.microsoft.com/office/drawing/2014/main" val="1820405323"/>
                    </a:ext>
                  </a:extLst>
                </a:gridCol>
                <a:gridCol w="1751798">
                  <a:extLst>
                    <a:ext uri="{9D8B030D-6E8A-4147-A177-3AD203B41FA5}">
                      <a16:colId xmlns:a16="http://schemas.microsoft.com/office/drawing/2014/main" val="2197975779"/>
                    </a:ext>
                  </a:extLst>
                </a:gridCol>
                <a:gridCol w="1722922">
                  <a:extLst>
                    <a:ext uri="{9D8B030D-6E8A-4147-A177-3AD203B41FA5}">
                      <a16:colId xmlns:a16="http://schemas.microsoft.com/office/drawing/2014/main" val="2239840307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3627852672"/>
                    </a:ext>
                  </a:extLst>
                </a:gridCol>
                <a:gridCol w="1771048">
                  <a:extLst>
                    <a:ext uri="{9D8B030D-6E8A-4147-A177-3AD203B41FA5}">
                      <a16:colId xmlns:a16="http://schemas.microsoft.com/office/drawing/2014/main" val="1813391963"/>
                    </a:ext>
                  </a:extLst>
                </a:gridCol>
                <a:gridCol w="1742173">
                  <a:extLst>
                    <a:ext uri="{9D8B030D-6E8A-4147-A177-3AD203B41FA5}">
                      <a16:colId xmlns:a16="http://schemas.microsoft.com/office/drawing/2014/main" val="3990725861"/>
                    </a:ext>
                  </a:extLst>
                </a:gridCol>
                <a:gridCol w="1380999">
                  <a:extLst>
                    <a:ext uri="{9D8B030D-6E8A-4147-A177-3AD203B41FA5}">
                      <a16:colId xmlns:a16="http://schemas.microsoft.com/office/drawing/2014/main" val="3364456879"/>
                    </a:ext>
                  </a:extLst>
                </a:gridCol>
              </a:tblGrid>
              <a:tr h="6323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KITCHEN TREASURES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DOUBLE HARSE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BRAHMINS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NIRAPARA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49207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03858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48920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48467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23707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59942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12789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Ready to Cook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Ready to Cook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00414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Culinary 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Culinary 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Culinary 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7957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Straight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Straight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61805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Cereals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20306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Varieties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88713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6411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Coconut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Product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19358"/>
                  </a:ext>
                </a:extLst>
              </a:tr>
              <a:tr h="36136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Diary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263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7B831-8D12-6F4F-6F36-8A1C500732FE}"/>
              </a:ext>
            </a:extLst>
          </p:cNvPr>
          <p:cNvSpPr txBox="1"/>
          <p:nvPr/>
        </p:nvSpPr>
        <p:spPr>
          <a:xfrm>
            <a:off x="1304818" y="0"/>
            <a:ext cx="685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PRODUCT RANGE</a:t>
            </a:r>
          </a:p>
        </p:txBody>
      </p:sp>
    </p:spTree>
    <p:extLst>
      <p:ext uri="{BB962C8B-B14F-4D97-AF65-F5344CB8AC3E}">
        <p14:creationId xmlns:p14="http://schemas.microsoft.com/office/powerpoint/2010/main" val="2053691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27" y="136766"/>
            <a:ext cx="10125777" cy="88820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03" y="935182"/>
            <a:ext cx="10689657" cy="528273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 involves the strategic promotion and selling of a product to its target audience.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companies highlight features, meet customer needs, and gain an edge is key to comparing product marketing strategies.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activities by curry powder brands significantly boost store sales, highlighting the importance of effective marketing strategies.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marketing channels include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copy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ads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releases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05626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07" y="136766"/>
            <a:ext cx="10130986" cy="888206"/>
          </a:xfrm>
        </p:spPr>
        <p:txBody>
          <a:bodyPr>
            <a:noAutofit/>
          </a:bodyPr>
          <a:lstStyle/>
          <a:p>
            <a:pPr algn="ctr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COMMUNICATING THROUGH ADVERTISEMENTS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81648664"/>
              </p:ext>
            </p:extLst>
          </p:nvPr>
        </p:nvGraphicFramePr>
        <p:xfrm>
          <a:off x="1126155" y="1208015"/>
          <a:ext cx="10035337" cy="478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43968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23748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55A8F6-356E-4622-907E-A2E5EB2B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007266"/>
              </p:ext>
            </p:extLst>
          </p:nvPr>
        </p:nvGraphicFramePr>
        <p:xfrm>
          <a:off x="1115735" y="1149292"/>
          <a:ext cx="10059196" cy="484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40C03C-DD9D-4B71-9A7C-842DD2A6413F}"/>
              </a:ext>
            </a:extLst>
          </p:cNvPr>
          <p:cNvSpPr txBox="1"/>
          <p:nvPr/>
        </p:nvSpPr>
        <p:spPr>
          <a:xfrm>
            <a:off x="976728" y="414547"/>
            <a:ext cx="1023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CURRY POWDER BRANDS BY ADVERTISING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67219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9" y="136766"/>
            <a:ext cx="10087276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1C6F04-B2BB-6BBB-8EE8-F9655D376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398324"/>
              </p:ext>
            </p:extLst>
          </p:nvPr>
        </p:nvGraphicFramePr>
        <p:xfrm>
          <a:off x="969149" y="1144908"/>
          <a:ext cx="10535653" cy="46727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29520">
                  <a:extLst>
                    <a:ext uri="{9D8B030D-6E8A-4147-A177-3AD203B41FA5}">
                      <a16:colId xmlns:a16="http://schemas.microsoft.com/office/drawing/2014/main" val="335751745"/>
                    </a:ext>
                  </a:extLst>
                </a:gridCol>
                <a:gridCol w="5306133">
                  <a:extLst>
                    <a:ext uri="{9D8B030D-6E8A-4147-A177-3AD203B41FA5}">
                      <a16:colId xmlns:a16="http://schemas.microsoft.com/office/drawing/2014/main" val="2684363779"/>
                    </a:ext>
                  </a:extLst>
                </a:gridCol>
              </a:tblGrid>
              <a:tr h="23363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STRENGTHS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Employee-Employer Relationships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Wholesale Marketing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Potential to grow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Location Benefit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Logistics Accessibility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Distribution Efficiency 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WEAKNESS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Branding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Online Market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Own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Promotional activities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Employee expansion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Lack of corporate structure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24307"/>
                  </a:ext>
                </a:extLst>
              </a:tr>
              <a:tr h="233636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OPP0RTUNITIES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High demand in foreign and local Markets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Expansion to online markets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Meal-Kit 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Fast- paced Lifestyle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THREATS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Cutthroat competition from local companies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Changing consumer menus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Culinary Diversity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994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96783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53" y="187100"/>
            <a:ext cx="10125776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" y="1253447"/>
            <a:ext cx="10689657" cy="595640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Establish a structured team to strategize and meet objectives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high-performing marketing team to enhance brand visibility</a:t>
            </a:r>
          </a:p>
          <a:p>
            <a:pPr algn="just"/>
            <a:r>
              <a:rPr lang="en-US" dirty="0"/>
              <a:t>Enhance product diversity with advanced machinery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additional production units in strategic locations.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Diversify the product range in line with current market trends.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user-friendly, mobile-responsive website that clearly communicates your brand’s value proposition.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digital marketing efforts by leveraging social media, SEO, email marketing, and online advertising.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23182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52" y="244058"/>
            <a:ext cx="10111295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71" y="1291928"/>
            <a:ext cx="10689657" cy="24791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Fooday is an emerging brand in the global market; based on our analysis, the current growth trends and turnover indicate a promising direction.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clear strategic plan and continued investment in brand development, Fooday has the potential to become a leading player in the global food industry, achieving sustained success in the years to 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88865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07" y="525394"/>
            <a:ext cx="10107586" cy="8882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864" y="1413600"/>
            <a:ext cx="10141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https://www.indiamart.com/fooday-spices-india-private-limited/</a:t>
            </a:r>
          </a:p>
          <a:p>
            <a:r>
              <a:rPr lang="en-IN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https://eastern.in/</a:t>
            </a:r>
            <a:endParaRPr lang="en-IN" sz="2800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https://melom.com/</a:t>
            </a:r>
          </a:p>
          <a:p>
            <a:r>
              <a:rPr lang="en-IN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https://doublehorse.in/</a:t>
            </a:r>
          </a:p>
          <a:p>
            <a:r>
              <a:rPr lang="en-IN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https://www.kitchentreasures.in/</a:t>
            </a:r>
          </a:p>
          <a:p>
            <a:r>
              <a:rPr lang="en-IN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https://www.brahminsfoods.com/</a:t>
            </a:r>
            <a:endParaRPr lang="en-IN" sz="2800" dirty="0">
              <a:solidFill>
                <a:srgbClr val="0070C0"/>
              </a:solidFill>
            </a:endParaRPr>
          </a:p>
          <a:p>
            <a:r>
              <a:rPr lang="en-IN" sz="2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https://www.nirapara.com/about</a:t>
            </a:r>
            <a:endParaRPr lang="en-IN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Journal of Management Research and Analysis</a:t>
            </a:r>
            <a:r>
              <a:rPr lang="en-IN" sz="2800" dirty="0">
                <a:solidFill>
                  <a:srgbClr val="0070C0"/>
                </a:solidFill>
              </a:rPr>
              <a:t> 2023;10(3):186–190</a:t>
            </a:r>
          </a:p>
          <a:p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639433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584CDC-7C96-5942-8C67-6D8559F73DB7}"/>
              </a:ext>
            </a:extLst>
          </p:cNvPr>
          <p:cNvSpPr txBox="1">
            <a:spLocks/>
          </p:cNvSpPr>
          <p:nvPr/>
        </p:nvSpPr>
        <p:spPr>
          <a:xfrm>
            <a:off x="507177" y="524151"/>
            <a:ext cx="11177646" cy="5238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66FC8-7A59-4A68-A3A0-C68A713A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3" y="187149"/>
            <a:ext cx="11679827" cy="5891586"/>
          </a:xfrm>
          <a:prstGeom prst="rect">
            <a:avLst/>
          </a:prstGeom>
          <a:effectLst>
            <a:outerShdw blurRad="50800" dist="50800" sx="1000" sy="1000" algn="ctr" rotWithShape="0">
              <a:schemeClr val="bg2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41019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681-F104-4B1C-BDC5-80FE8C45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4" y="323584"/>
            <a:ext cx="10067319" cy="6515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8B62-C29D-4E43-8458-B8EA0C3F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1429240"/>
            <a:ext cx="10846965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Kerala  is celebrated for its rich culinary traditions, particularly its use of spices and curry powders.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state’s tropical climate and fertile soil make it an ideal environment for cultivating a wide variety of spices.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black pepper, cardamom, clove, cinnamon, nutmeg, and ginger.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Kerala curry powders are blends of these locally grown spices, often mixed with ingredients like coriander, turmeric, and chilly powder.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Kerala remains a key producer of spices and curry powders, with many prominent brands originating from the region..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curry powders are not only popular in Kerala but are also exported globally, allowing people around the world to experience the unique flavors of Kerala cuisine.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00F969C-83A3-4A0F-812C-F59C4CB66831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72885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4C33469-B164-4AC9-AE13-7DBA58D11317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70ED9-A457-4B97-8701-3B006E03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3" y="269823"/>
            <a:ext cx="11677337" cy="5786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23375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1E48-C470-4ECD-95F6-0B4FBF00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790" y="431056"/>
            <a:ext cx="10884188" cy="4885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FOODAY SPICES INDIA PVT LTD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 May 2019</a:t>
            </a:r>
          </a:p>
          <a:p>
            <a:pPr marL="0" indent="0">
              <a:buNone/>
            </a:pP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4/202-11,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Ambalapuram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Snehanagar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Kalpetta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Wayanad, India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- 673121.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culinary experiences with high-quality, authentic food products.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global leader in the food industry, known for quality and sustainability.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39E0CB-2229-4927-9553-0AECFAE38616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77183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2517-6FF3-4830-B528-A90F6006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56" y="215225"/>
            <a:ext cx="10074472" cy="8420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OBJECTIVES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4664-D398-4563-90F9-6C2B0FB0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6" y="1065664"/>
            <a:ext cx="10833763" cy="5119688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Market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Market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Market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Product Offerings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Strengths &amp; Weaknesses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Innovation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1F0DE2-7D2A-4681-AE37-97F4D4E34D5F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46053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5" y="136766"/>
            <a:ext cx="10048068" cy="8882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34" y="1253331"/>
            <a:ext cx="10313565" cy="38723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Eastern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Horse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 Treasures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Brahmins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Nirapara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76381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8475E1F-4BB5-BA54-EF1A-2722499B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51" y="462787"/>
            <a:ext cx="2277657" cy="21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Kitchen Treasures (KTofficial) - Profile | Pinterest">
            <a:extLst>
              <a:ext uri="{FF2B5EF4-FFF2-40B4-BE49-F238E27FC236}">
                <a16:creationId xmlns:a16="http://schemas.microsoft.com/office/drawing/2014/main" id="{264A6397-8B08-C009-2060-EBC186B7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52" y="3515439"/>
            <a:ext cx="2275722" cy="21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MELAM">
            <a:extLst>
              <a:ext uri="{FF2B5EF4-FFF2-40B4-BE49-F238E27FC236}">
                <a16:creationId xmlns:a16="http://schemas.microsoft.com/office/drawing/2014/main" id="{762DC3AF-21D3-1BEA-C5BE-0DE35A41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15" y="5078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Double Horse | Thrissur">
            <a:extLst>
              <a:ext uri="{FF2B5EF4-FFF2-40B4-BE49-F238E27FC236}">
                <a16:creationId xmlns:a16="http://schemas.microsoft.com/office/drawing/2014/main" id="{91064A02-3AF5-A018-A869-39A3F1B0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14" y="3529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rahmins Food">
            <a:extLst>
              <a:ext uri="{FF2B5EF4-FFF2-40B4-BE49-F238E27FC236}">
                <a16:creationId xmlns:a16="http://schemas.microsoft.com/office/drawing/2014/main" id="{D1664259-D29E-6567-B085-38E35B5E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72" y="466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Nirapara">
            <a:extLst>
              <a:ext uri="{FF2B5EF4-FFF2-40B4-BE49-F238E27FC236}">
                <a16:creationId xmlns:a16="http://schemas.microsoft.com/office/drawing/2014/main" id="{A3124918-1471-130A-4430-B16B9B9D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72" y="3529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oodayFoods | Wayanad">
            <a:extLst>
              <a:ext uri="{FF2B5EF4-FFF2-40B4-BE49-F238E27FC236}">
                <a16:creationId xmlns:a16="http://schemas.microsoft.com/office/drawing/2014/main" id="{AFB5D030-7B6F-DFE4-E718-41DD2D90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2" y="2226213"/>
            <a:ext cx="2088004" cy="20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5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46" y="136766"/>
            <a:ext cx="10133459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46" y="1253331"/>
            <a:ext cx="10321954" cy="458920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customer and retail preferences and market trends, companies can design products and services that are more likely to succeed.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at the heart of market research.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their needs, preferences, satisfaction and retention are crucial for any business looking to succeed.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Retailers, as key intermediaries between manufacturers and consumers, play a crucial role in the distribution and promotion of curry powder brands.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Retailers' views, preferences, and attitudes toward curry powder brands significantly influence what consumers buy and which brands they prefer.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perceptions shape customer choices and brand loyalty, impacting overall market trends.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6183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B9EA4D-1A3D-4C4C-B5E7-523542EBE26B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393988F-6432-425E-AB84-DEE896937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729300"/>
              </p:ext>
            </p:extLst>
          </p:nvPr>
        </p:nvGraphicFramePr>
        <p:xfrm>
          <a:off x="795189" y="1443789"/>
          <a:ext cx="10778086" cy="448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53B2CB1-05E6-49FE-9DE3-E899218E3D4D}"/>
              </a:ext>
            </a:extLst>
          </p:cNvPr>
          <p:cNvSpPr txBox="1"/>
          <p:nvPr/>
        </p:nvSpPr>
        <p:spPr>
          <a:xfrm>
            <a:off x="972152" y="423833"/>
            <a:ext cx="1042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POPULAR CURRY POWDER BRANDS STOCKED IN RETAIL STORES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77571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1205</Words>
  <Application>Microsoft Office PowerPoint</Application>
  <PresentationFormat>Widescreen</PresentationFormat>
  <Paragraphs>348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Impact</vt:lpstr>
      <vt:lpstr>Times New Roman</vt:lpstr>
      <vt:lpstr>NewsPrint</vt:lpstr>
      <vt:lpstr>PowerPoint Presentation</vt:lpstr>
      <vt:lpstr>OVERVIEW</vt:lpstr>
      <vt:lpstr>INTRODUCTION</vt:lpstr>
      <vt:lpstr>PowerPoint Presentation</vt:lpstr>
      <vt:lpstr> OBJECTIVES</vt:lpstr>
      <vt:lpstr>KEY COMPETITORS</vt:lpstr>
      <vt:lpstr>PowerPoint Presentation</vt:lpstr>
      <vt:lpstr>MARKET RESEARCH</vt:lpstr>
      <vt:lpstr>PowerPoint Presentation</vt:lpstr>
      <vt:lpstr>KEY CRITERIA FOR RETAILERS WHEN STOCKING CURRY POWDERS</vt:lpstr>
      <vt:lpstr>PowerPoint Presentation</vt:lpstr>
      <vt:lpstr>PowerPoint Presentation</vt:lpstr>
      <vt:lpstr>PowerPoint Presentation</vt:lpstr>
      <vt:lpstr>BRAND POSITION BY REVENUE</vt:lpstr>
      <vt:lpstr>BRAND BY EMPLOYEES</vt:lpstr>
      <vt:lpstr>BRAND BY COUNTRIES</vt:lpstr>
      <vt:lpstr>BRAND PREFERENCE BY GENDER</vt:lpstr>
      <vt:lpstr>USUAL PURCHASE LOCATION</vt:lpstr>
      <vt:lpstr>CUSTOMER PREFERENCE BY AGE GROUP</vt:lpstr>
      <vt:lpstr>PRODUCT FEATURES</vt:lpstr>
      <vt:lpstr>PowerPoint Presentation</vt:lpstr>
      <vt:lpstr>PRODUCT MARKETING</vt:lpstr>
      <vt:lpstr>FACTORS COMMUNICATING THROUGH ADVERTISEMENTS</vt:lpstr>
      <vt:lpstr>PowerPoint Presentation</vt:lpstr>
      <vt:lpstr>SWOT ANALYSIS</vt:lpstr>
      <vt:lpstr>FINDINGS AND SUGGESTIONS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najna nazir</cp:lastModifiedBy>
  <cp:revision>1</cp:revision>
  <dcterms:modified xsi:type="dcterms:W3CDTF">2024-08-22T16:07:07Z</dcterms:modified>
</cp:coreProperties>
</file>