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a76d49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a76d4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bc6aaa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bc6aaa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c6aaaf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bc6aaaf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bc6aaaf7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bc6aaaf7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c8d4e5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c8d4e5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b9d88b8ea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b9d88b8e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b930fdaff_3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b930fdaff_3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b930fdaff_3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b930fdaff_3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b930fdaff_3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b930fdaff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bd1e327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bd1e327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b930fdaff_3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b930fdaff_3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9d88b8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9d88b8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9d88b8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9d88b8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d1e327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d1e327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swXGiumAhKc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99625"/>
            <a:ext cx="8520600" cy="23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 </a:t>
            </a:r>
            <a:r>
              <a:rPr lang="en"/>
              <a:t>Case Study——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Michelin: Building a Digital Service Platform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Haocong Ding, Harry Horowitz, Jing Dai, Mingxin Li,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Naina Grover, Weiwen Qi</a:t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387" y="3626720"/>
            <a:ext cx="3726925" cy="13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300" y="3626725"/>
            <a:ext cx="2134300" cy="13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340025" y="1029700"/>
            <a:ext cx="44901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 u="sng">
                <a:solidFill>
                  <a:srgbClr val="FFFFFF"/>
                </a:solidFill>
              </a:rPr>
              <a:t>Benefit of DSP</a:t>
            </a:r>
            <a:endParaRPr u="sng"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Improved mechanical-tech productivity</a:t>
            </a:r>
            <a:endParaRPr>
              <a:solidFill>
                <a:schemeClr val="lt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Administrative time savings</a:t>
            </a:r>
            <a:endParaRPr>
              <a:solidFill>
                <a:schemeClr val="lt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Incremental revenue</a:t>
            </a:r>
            <a:endParaRPr>
              <a:solidFill>
                <a:schemeClr val="lt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Improved audit and reduced legal liability</a:t>
            </a:r>
            <a:endParaRPr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08675" y="2699350"/>
            <a:ext cx="44463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 u="sng">
                <a:solidFill>
                  <a:srgbClr val="FFFFFF"/>
                </a:solidFill>
              </a:rPr>
              <a:t>C</a:t>
            </a:r>
            <a:r>
              <a:rPr i="1" lang="en" sz="2400" u="sng">
                <a:solidFill>
                  <a:srgbClr val="FFFFFF"/>
                </a:solidFill>
              </a:rPr>
              <a:t>hallenge to DSP</a:t>
            </a:r>
            <a:endParaRPr u="sng"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Increasing cost</a:t>
            </a:r>
            <a:endParaRPr>
              <a:solidFill>
                <a:schemeClr val="lt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Unwilling to change</a:t>
            </a:r>
            <a:endParaRPr>
              <a:solidFill>
                <a:schemeClr val="lt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Establishing mechanical care network</a:t>
            </a:r>
            <a:endParaRPr>
              <a:solidFill>
                <a:schemeClr val="lt2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Integrating DSP with POS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93725" y="290400"/>
            <a:ext cx="4229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Value Proposition</a:t>
            </a:r>
            <a:endParaRPr b="1" sz="3100">
              <a:solidFill>
                <a:srgbClr val="FFFFFF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075" y="486550"/>
            <a:ext cx="3799501" cy="397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Fleet Customers and Service Providers (Dealers)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Fleet Customers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Contribute 60% of sales in NA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Tend to be more comfortable with 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robust platform &amp; full coverage across NA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Service Providers (Dealers)</a:t>
            </a:r>
            <a:endParaRPr b="1" sz="13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Franchised dealers &amp; small independent dealers</a:t>
            </a:r>
            <a:endParaRPr sz="10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Medium sized &amp; Traditional business model</a:t>
            </a:r>
            <a:endParaRPr sz="10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Revenues came from selling new &amp; retreading tires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Sales Force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mall sales force (</a:t>
            </a:r>
            <a:r>
              <a:rPr lang="en"/>
              <a:t>10%–15% of the sales people)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sales strategy - transactional to consultative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attention from sales person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potential revenue</a:t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57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Gearing to Accelerate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32881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 </a:t>
            </a:r>
            <a:r>
              <a:rPr lang="en"/>
              <a:t>trial</a:t>
            </a:r>
            <a:r>
              <a:rPr lang="en"/>
              <a:t> for six </a:t>
            </a:r>
            <a:r>
              <a:rPr lang="en"/>
              <a:t>month &amp; Free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Monthly subscription or per transaction basis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75" y="4104150"/>
            <a:ext cx="6022951" cy="1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284975" y="284750"/>
            <a:ext cx="8520600" cy="15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Recommendations</a:t>
            </a:r>
            <a:endParaRPr b="1" sz="3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231475" y="1508475"/>
            <a:ext cx="70641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Free Training and installation of </a:t>
            </a:r>
            <a:r>
              <a:rPr lang="en"/>
              <a:t>DSP</a:t>
            </a:r>
            <a:r>
              <a:rPr lang="en"/>
              <a:t>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Equipment and subscription services paid for only once certain number of transactions have occurred through the DSP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Enhance value proposition of DSP by focusing on mobility services instead of tires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Changing the sales culture from a simple product based one to services as well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550" y="1352450"/>
            <a:ext cx="1803749" cy="316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ctrTitle"/>
          </p:nvPr>
        </p:nvSpPr>
        <p:spPr>
          <a:xfrm>
            <a:off x="238558" y="222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301250" y="1651975"/>
            <a:ext cx="8678700" cy="27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Digital Disruption is not </a:t>
            </a:r>
            <a:r>
              <a:rPr lang="en"/>
              <a:t>necessarily</a:t>
            </a:r>
            <a:r>
              <a:rPr lang="en"/>
              <a:t> easy to implement.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Michelin can </a:t>
            </a:r>
            <a:r>
              <a:rPr lang="en"/>
              <a:t>definitely</a:t>
            </a:r>
            <a:r>
              <a:rPr lang="en"/>
              <a:t> add value through their DSP but they must first improve its rollout.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Digital transformation has the ability to greatly improve business models.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50" y="209000"/>
            <a:ext cx="7749301" cy="45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50" y="1295000"/>
            <a:ext cx="2309775" cy="32244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96525" y="271750"/>
            <a:ext cx="21345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20">
                <a:solidFill>
                  <a:schemeClr val="dk1"/>
                </a:solidFill>
              </a:rPr>
              <a:t>Content</a:t>
            </a:r>
            <a:endParaRPr b="1" sz="322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350" y="429013"/>
            <a:ext cx="6408176" cy="428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98"/>
              <a:t>The Global Tire Industry</a:t>
            </a:r>
            <a:endParaRPr b="1" sz="2898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66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Automotive, commercial </a:t>
            </a:r>
            <a:r>
              <a:rPr lang="en"/>
              <a:t>vehicle</a:t>
            </a:r>
            <a:r>
              <a:rPr lang="en"/>
              <a:t>, agriculture, mining, aircraft tires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Dominated</a:t>
            </a:r>
            <a:r>
              <a:rPr lang="en"/>
              <a:t> by 5 tire manufacturers ➡️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 3 producers and consumers: China, the US and India (China’s production 5 times greater than the 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3799" l="1653" r="6485" t="0"/>
          <a:stretch/>
        </p:blipFill>
        <p:spPr>
          <a:xfrm>
            <a:off x="3822325" y="1033050"/>
            <a:ext cx="5169275" cy="307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06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6"/>
              <a:t>Mobility Strategy--Services &amp; Solutions</a:t>
            </a:r>
            <a:endParaRPr b="1" sz="3016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(2017) 4 areas</a:t>
            </a:r>
            <a:endParaRPr sz="1500" u="sng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Core: Tires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Services &amp; Solutions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Experiences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High-tech Materials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/>
              <a:t>(2019) 14 product lines</a:t>
            </a:r>
            <a:endParaRPr sz="15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“The company was founded as a mobility company, not a tire company.”</a:t>
            </a:r>
            <a:endParaRPr sz="1500"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(2019) S&amp;S </a:t>
            </a:r>
            <a:endParaRPr sz="1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Have $600 million in revenue globally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4 business units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Tires-as-a-service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Fleet Management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Connected Mobility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Digital Service Platform (DSP)</a:t>
            </a:r>
            <a:endParaRPr sz="1500"/>
          </a:p>
        </p:txBody>
      </p:sp>
      <p:sp>
        <p:nvSpPr>
          <p:cNvPr id="85" name="Google Shape;85;p17"/>
          <p:cNvSpPr/>
          <p:nvPr/>
        </p:nvSpPr>
        <p:spPr>
          <a:xfrm>
            <a:off x="754550" y="1913425"/>
            <a:ext cx="2306100" cy="9999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150675" y="2094600"/>
            <a:ext cx="1080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10</a:t>
            </a:r>
            <a:r>
              <a:rPr lang="en" sz="1200">
                <a:solidFill>
                  <a:schemeClr val="lt2"/>
                </a:solidFill>
              </a:rPr>
              <a:t>% today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25% in 5 or 7 years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109063" y="-1949988"/>
            <a:ext cx="4896499" cy="89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16425"/>
            <a:ext cx="85206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D</a:t>
            </a:r>
            <a:r>
              <a:rPr b="1" lang="en" sz="3000"/>
              <a:t>igital Service Platform (DSP)</a:t>
            </a:r>
            <a:endParaRPr b="1"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943325"/>
            <a:ext cx="8520600" cy="4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750" u="sng">
                <a:solidFill>
                  <a:schemeClr val="dk1"/>
                </a:solidFill>
              </a:rPr>
              <a:t>Truck Care: The First Attempt</a:t>
            </a:r>
            <a:endParaRPr i="1" sz="3750" u="sng">
              <a:solidFill>
                <a:schemeClr val="dk1"/>
              </a:solidFill>
            </a:endParaRPr>
          </a:p>
          <a:p>
            <a:pPr indent="-307861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 sz="3120">
                <a:solidFill>
                  <a:srgbClr val="B7B7B7"/>
                </a:solidFill>
              </a:rPr>
              <a:t>Light mechanical offering</a:t>
            </a:r>
            <a:endParaRPr sz="3120">
              <a:solidFill>
                <a:srgbClr val="B7B7B7"/>
              </a:solidFill>
            </a:endParaRPr>
          </a:p>
          <a:p>
            <a:pPr indent="-3078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 sz="3120">
                <a:solidFill>
                  <a:srgbClr val="B7B7B7"/>
                </a:solidFill>
              </a:rPr>
              <a:t>R.Kukanis recalled first attempt</a:t>
            </a:r>
            <a:endParaRPr sz="3120">
              <a:solidFill>
                <a:srgbClr val="B7B7B7"/>
              </a:solidFill>
            </a:endParaRPr>
          </a:p>
          <a:p>
            <a:pPr indent="-3078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 sz="3120">
                <a:solidFill>
                  <a:srgbClr val="B7B7B7"/>
                </a:solidFill>
              </a:rPr>
              <a:t>Growth opportunity: 8 SP using in 60 locations</a:t>
            </a:r>
            <a:endParaRPr sz="3120">
              <a:solidFill>
                <a:srgbClr val="B7B7B7"/>
              </a:solidFill>
            </a:endParaRPr>
          </a:p>
          <a:p>
            <a:pPr indent="-3078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 sz="3120">
                <a:solidFill>
                  <a:srgbClr val="B7B7B7"/>
                </a:solidFill>
              </a:rPr>
              <a:t>Software not architected well &amp; outsourced</a:t>
            </a:r>
            <a:endParaRPr sz="312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3781" u="sng">
                <a:solidFill>
                  <a:schemeClr val="dk1"/>
                </a:solidFill>
              </a:rPr>
              <a:t>Michelin ONCall 2.0</a:t>
            </a:r>
            <a:endParaRPr i="1" sz="3781" u="sng">
              <a:solidFill>
                <a:schemeClr val="dk1"/>
              </a:solidFill>
            </a:endParaRPr>
          </a:p>
          <a:p>
            <a:pPr indent="-30758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 sz="3109">
                <a:solidFill>
                  <a:srgbClr val="B7B7B7"/>
                </a:solidFill>
              </a:rPr>
              <a:t>Emergency Roadside Services product</a:t>
            </a:r>
            <a:endParaRPr sz="3109">
              <a:solidFill>
                <a:srgbClr val="B7B7B7"/>
              </a:solidFill>
            </a:endParaRPr>
          </a:p>
          <a:p>
            <a:pPr indent="-3075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 sz="3109">
                <a:solidFill>
                  <a:srgbClr val="B7B7B7"/>
                </a:solidFill>
              </a:rPr>
              <a:t>2019: Became largest service provider</a:t>
            </a:r>
            <a:endParaRPr sz="3109">
              <a:solidFill>
                <a:srgbClr val="B7B7B7"/>
              </a:solidFill>
            </a:endParaRPr>
          </a:p>
          <a:p>
            <a:pPr indent="-3075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 sz="3109">
                <a:solidFill>
                  <a:srgbClr val="B7B7B7"/>
                </a:solidFill>
              </a:rPr>
              <a:t>Fundamental pain-point for dealers</a:t>
            </a:r>
            <a:endParaRPr sz="3109">
              <a:solidFill>
                <a:srgbClr val="B7B7B7"/>
              </a:solidFill>
            </a:endParaRPr>
          </a:p>
          <a:p>
            <a:pPr indent="-3075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 sz="3109">
                <a:solidFill>
                  <a:srgbClr val="B7B7B7"/>
                </a:solidFill>
              </a:rPr>
              <a:t>Opaque, non-transparent process</a:t>
            </a:r>
            <a:endParaRPr sz="3109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425" y="1181500"/>
            <a:ext cx="4404874" cy="37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8"/>
              <a:t>Beginning and Evolution  of DSP</a:t>
            </a:r>
            <a:endParaRPr i="1" sz="192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 sz="301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18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i="1" lang="en" sz="1667" u="sng">
                <a:solidFill>
                  <a:schemeClr val="dk1"/>
                </a:solidFill>
              </a:rPr>
              <a:t>Beginning of DSP</a:t>
            </a:r>
            <a:endParaRPr i="1" sz="1667" u="sng">
              <a:solidFill>
                <a:schemeClr val="dk1"/>
              </a:solidFill>
            </a:endParaRPr>
          </a:p>
          <a:p>
            <a:pPr indent="-312415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1320"/>
              <a:buChar char="●"/>
            </a:pPr>
            <a:r>
              <a:rPr lang="en" sz="1319">
                <a:solidFill>
                  <a:srgbClr val="B7B7B7"/>
                </a:solidFill>
              </a:rPr>
              <a:t>Paper-based record keeping process </a:t>
            </a:r>
            <a:endParaRPr sz="1319">
              <a:solidFill>
                <a:srgbClr val="B7B7B7"/>
              </a:solidFill>
            </a:endParaRPr>
          </a:p>
          <a:p>
            <a:pPr indent="-31241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20"/>
              <a:buChar char="●"/>
            </a:pPr>
            <a:r>
              <a:rPr lang="en" sz="1319">
                <a:solidFill>
                  <a:srgbClr val="B7B7B7"/>
                </a:solidFill>
              </a:rPr>
              <a:t>Need for digital intervention</a:t>
            </a:r>
            <a:endParaRPr sz="1319">
              <a:solidFill>
                <a:srgbClr val="B7B7B7"/>
              </a:solidFill>
            </a:endParaRPr>
          </a:p>
          <a:p>
            <a:pPr indent="-31241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20"/>
              <a:buChar char="●"/>
            </a:pPr>
            <a:r>
              <a:rPr lang="en" sz="1319">
                <a:solidFill>
                  <a:srgbClr val="B7B7B7"/>
                </a:solidFill>
              </a:rPr>
              <a:t>System different for Services</a:t>
            </a:r>
            <a:endParaRPr sz="1319">
              <a:solidFill>
                <a:srgbClr val="B7B7B7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1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i="1" lang="en" sz="1775" u="sng">
                <a:solidFill>
                  <a:schemeClr val="dk1"/>
                </a:solidFill>
              </a:rPr>
              <a:t>Evolution of DSP</a:t>
            </a:r>
            <a:endParaRPr i="1" sz="1775" u="sng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1275"/>
              <a:buChar char="●"/>
            </a:pPr>
            <a:r>
              <a:rPr lang="en" sz="1275">
                <a:solidFill>
                  <a:srgbClr val="B7B7B7"/>
                </a:solidFill>
              </a:rPr>
              <a:t>Mechanical service- only 5% market needed</a:t>
            </a:r>
            <a:endParaRPr sz="1275">
              <a:solidFill>
                <a:srgbClr val="B7B7B7"/>
              </a:solidFill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75"/>
              <a:buChar char="●"/>
            </a:pPr>
            <a:r>
              <a:rPr lang="en" sz="1275">
                <a:solidFill>
                  <a:srgbClr val="B7B7B7"/>
                </a:solidFill>
              </a:rPr>
              <a:t>Development of DSP in 2016</a:t>
            </a:r>
            <a:endParaRPr sz="1275">
              <a:solidFill>
                <a:srgbClr val="B7B7B7"/>
              </a:solidFill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75"/>
              <a:buChar char="●"/>
            </a:pPr>
            <a:r>
              <a:rPr lang="en" sz="1275">
                <a:solidFill>
                  <a:srgbClr val="B7B7B7"/>
                </a:solidFill>
              </a:rPr>
              <a:t>Tested Software Integration-POS</a:t>
            </a:r>
            <a:endParaRPr sz="1275">
              <a:solidFill>
                <a:srgbClr val="B7B7B7"/>
              </a:solidFill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75"/>
              <a:buChar char="●"/>
            </a:pPr>
            <a:r>
              <a:rPr lang="en" sz="1275">
                <a:solidFill>
                  <a:srgbClr val="B7B7B7"/>
                </a:solidFill>
              </a:rPr>
              <a:t>Revenue model unclear</a:t>
            </a:r>
            <a:endParaRPr sz="1275">
              <a:solidFill>
                <a:srgbClr val="B7B7B7"/>
              </a:solidFill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75"/>
              <a:buChar char="●"/>
            </a:pPr>
            <a:r>
              <a:rPr lang="en" sz="1275">
                <a:solidFill>
                  <a:srgbClr val="B7B7B7"/>
                </a:solidFill>
              </a:rPr>
              <a:t>DSP’s value proposition</a:t>
            </a:r>
            <a:endParaRPr sz="1275">
              <a:solidFill>
                <a:srgbClr val="B7B7B7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825" y="1059925"/>
            <a:ext cx="4699150" cy="3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ve money[3] and do your bit for the environment with an energy saving tyre made to last[3][5][6]. In its category[4], the MICHELIN e.PRIMACY eco-responsible tyre delivers the lowest fuel consumption, CO2 emissions[1][2] and extended electric vehicle battery range[2][4]. It features a safety orientated tread pattern with optimised sculpture for a high level of water clearance, delivering wet braking performance from the first kilometer to the last[5][6]. Maximised road contact ensures longer treadwear for excellent longevity[7]. Made in Europe, MICHELIN e.PRIMACY is the first CO2 neutral MICHELIN tyre at the time of purchase[0].&#10;Legal mentions and more information available on: http://social.michel.in/6056pIP1y" id="110" name="Google Shape;110;p21" title="MICHELIN e.PRIMACY Trailer - from March 20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50" y="160175"/>
            <a:ext cx="8462750" cy="43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774200" y="4440500"/>
            <a:ext cx="709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</a:rPr>
              <a:t>Do you want to know the Michelin’s strategy in March 2021?</a:t>
            </a:r>
            <a:endParaRPr i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