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AB TESTING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IN" sz="1400" b="0" i="0" dirty="0">
                <a:effectLst/>
                <a:latin typeface="Arial" panose="020B0604020202020204" pitchFamily="34" charset="0"/>
              </a:rPr>
              <a:t>AISHWARYA PARTHASARATHI</a:t>
            </a:r>
          </a:p>
          <a:p>
            <a:r>
              <a:rPr lang="en-IN" sz="1400" b="0" i="0" dirty="0">
                <a:effectLst/>
                <a:latin typeface="Arial" panose="020B0604020202020204" pitchFamily="34" charset="0"/>
              </a:rPr>
              <a:t>ARPITA KADAGAD</a:t>
            </a:r>
          </a:p>
          <a:p>
            <a:r>
              <a:rPr lang="en-IN" sz="1400" dirty="0">
                <a:latin typeface="Arial" panose="020B0604020202020204" pitchFamily="34" charset="0"/>
              </a:rPr>
              <a:t>NAYANA D RAJ </a:t>
            </a:r>
            <a:endParaRPr lang="en-US" sz="1400"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E5CF034-313D-1D12-F1A8-828E4F0327F7}"/>
              </a:ext>
            </a:extLst>
          </p:cNvPr>
          <p:cNvPicPr>
            <a:picLocks noChangeAspect="1"/>
          </p:cNvPicPr>
          <p:nvPr/>
        </p:nvPicPr>
        <p:blipFill>
          <a:blip r:embed="rId4"/>
          <a:stretch>
            <a:fillRect/>
          </a:stretch>
        </p:blipFill>
        <p:spPr>
          <a:xfrm>
            <a:off x="10641519" y="180453"/>
            <a:ext cx="1435247" cy="1409845"/>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What is A/B test?</a:t>
            </a:r>
          </a:p>
        </p:txBody>
      </p:sp>
      <p:sp>
        <p:nvSpPr>
          <p:cNvPr id="5" name="Content Placeholder 4">
            <a:extLst>
              <a:ext uri="{FF2B5EF4-FFF2-40B4-BE49-F238E27FC236}">
                <a16:creationId xmlns:a16="http://schemas.microsoft.com/office/drawing/2014/main" id="{23910673-BA7E-EC75-1199-D047AB58BFBB}"/>
              </a:ext>
            </a:extLst>
          </p:cNvPr>
          <p:cNvSpPr>
            <a:spLocks noGrp="1"/>
          </p:cNvSpPr>
          <p:nvPr>
            <p:ph idx="1"/>
          </p:nvPr>
        </p:nvSpPr>
        <p:spPr/>
        <p:txBody>
          <a:bodyPr/>
          <a:lstStyle/>
          <a:p>
            <a:r>
              <a:rPr lang="en-US" b="0" i="0" dirty="0">
                <a:effectLst/>
                <a:latin typeface="Arial" panose="020B0604020202020204" pitchFamily="34" charset="0"/>
              </a:rPr>
              <a:t>A/B test, or a controlled experiment, is a technique widely</a:t>
            </a:r>
            <a:br>
              <a:rPr lang="en-US" dirty="0"/>
            </a:br>
            <a:r>
              <a:rPr lang="en-US" b="0" i="0" dirty="0">
                <a:effectLst/>
                <a:latin typeface="Arial" panose="020B0604020202020204" pitchFamily="34" charset="0"/>
              </a:rPr>
              <a:t>used in the internet industry for evaluating potential impacts</a:t>
            </a:r>
            <a:br>
              <a:rPr lang="en-US" dirty="0"/>
            </a:br>
            <a:r>
              <a:rPr lang="en-US" b="0" i="0" dirty="0">
                <a:effectLst/>
                <a:latin typeface="Arial" panose="020B0604020202020204" pitchFamily="34" charset="0"/>
              </a:rPr>
              <a:t>of proposed product changes. </a:t>
            </a:r>
          </a:p>
          <a:p>
            <a:r>
              <a:rPr lang="en-US" b="0" i="0" dirty="0">
                <a:effectLst/>
                <a:latin typeface="Arial" panose="020B0604020202020204" pitchFamily="34" charset="0"/>
              </a:rPr>
              <a:t>Our project aims at analyzing two different versions of </a:t>
            </a:r>
            <a:r>
              <a:rPr lang="en-US" b="0" i="0" dirty="0" err="1">
                <a:effectLst/>
                <a:latin typeface="Arial" panose="020B0604020202020204" pitchFamily="34" charset="0"/>
              </a:rPr>
              <a:t>udacity</a:t>
            </a:r>
            <a:r>
              <a:rPr lang="en-US" b="0" i="0" dirty="0">
                <a:effectLst/>
                <a:latin typeface="Arial" panose="020B0604020202020204" pitchFamily="34" charset="0"/>
              </a:rPr>
              <a:t> website and determining which version of the website will bring more traffic or generate more revenue. The project included choosing a metric, building intuition, defining hypothesis and comparing two samples for hypothesis testing.</a:t>
            </a:r>
            <a:endParaRPr lang="en-IN" dirty="0"/>
          </a:p>
        </p:txBody>
      </p:sp>
      <p:pic>
        <p:nvPicPr>
          <p:cNvPr id="7" name="Picture 6">
            <a:extLst>
              <a:ext uri="{FF2B5EF4-FFF2-40B4-BE49-F238E27FC236}">
                <a16:creationId xmlns:a16="http://schemas.microsoft.com/office/drawing/2014/main" id="{2771AB63-912C-4E83-7E9D-B7707E2CF86B}"/>
              </a:ext>
            </a:extLst>
          </p:cNvPr>
          <p:cNvPicPr>
            <a:picLocks noChangeAspect="1"/>
          </p:cNvPicPr>
          <p:nvPr/>
        </p:nvPicPr>
        <p:blipFill>
          <a:blip r:embed="rId3"/>
          <a:stretch>
            <a:fillRect/>
          </a:stretch>
        </p:blipFill>
        <p:spPr>
          <a:xfrm>
            <a:off x="10273124" y="158556"/>
            <a:ext cx="1643192" cy="1660703"/>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78F0-6E36-0A01-2DCA-BE83F4C98FC0}"/>
              </a:ext>
            </a:extLst>
          </p:cNvPr>
          <p:cNvSpPr>
            <a:spLocks noGrp="1"/>
          </p:cNvSpPr>
          <p:nvPr>
            <p:ph type="title"/>
          </p:nvPr>
        </p:nvSpPr>
        <p:spPr/>
        <p:txBody>
          <a:bodyPr/>
          <a:lstStyle/>
          <a:p>
            <a:r>
              <a:rPr lang="en-IN" dirty="0"/>
              <a:t>Goal and Hypothesis of the experiment</a:t>
            </a:r>
          </a:p>
        </p:txBody>
      </p:sp>
      <p:sp>
        <p:nvSpPr>
          <p:cNvPr id="3" name="Content Placeholder 2">
            <a:extLst>
              <a:ext uri="{FF2B5EF4-FFF2-40B4-BE49-F238E27FC236}">
                <a16:creationId xmlns:a16="http://schemas.microsoft.com/office/drawing/2014/main" id="{2928113E-D07C-8A33-47DA-36F6003E28AC}"/>
              </a:ext>
            </a:extLst>
          </p:cNvPr>
          <p:cNvSpPr>
            <a:spLocks noGrp="1"/>
          </p:cNvSpPr>
          <p:nvPr>
            <p:ph idx="1"/>
          </p:nvPr>
        </p:nvSpPr>
        <p:spPr/>
        <p:txBody>
          <a:bodyPr/>
          <a:lstStyle/>
          <a:p>
            <a:br>
              <a:rPr lang="en-US" b="0" i="0" dirty="0">
                <a:effectLst/>
                <a:latin typeface="Arial" panose="020B0604020202020204" pitchFamily="34" charset="0"/>
              </a:rPr>
            </a:br>
            <a:r>
              <a:rPr lang="en-US" b="0" i="0" dirty="0">
                <a:effectLst/>
                <a:latin typeface="Arial" panose="020B0604020202020204" pitchFamily="34" charset="0"/>
              </a:rPr>
              <a:t>The goal is to maximize the course completion rate of “Free Trial” users through guiding the students who do not have enough time to “access course materials”.</a:t>
            </a:r>
          </a:p>
          <a:p>
            <a:pPr algn="l" rtl="0"/>
            <a:r>
              <a:rPr lang="en-US" b="0" i="0" dirty="0">
                <a:effectLst/>
                <a:latin typeface="Arial" panose="020B0604020202020204" pitchFamily="34" charset="0"/>
              </a:rPr>
              <a:t>The hypothesis was that this</a:t>
            </a:r>
            <a:r>
              <a:rPr lang="en-US" dirty="0">
                <a:latin typeface="Lato" panose="020F0502020204030203" pitchFamily="34" charset="0"/>
              </a:rPr>
              <a:t> </a:t>
            </a:r>
            <a:r>
              <a:rPr lang="en-US" b="0" i="0" dirty="0">
                <a:effectLst/>
                <a:latin typeface="Arial" panose="020B0604020202020204" pitchFamily="34" charset="0"/>
              </a:rPr>
              <a:t>might set clearer expectations for students upfront, thus reducing the number of frustrated students who left the free trial</a:t>
            </a:r>
            <a:r>
              <a:rPr lang="en-US" dirty="0">
                <a:latin typeface="Lato" panose="020F0502020204030203" pitchFamily="34" charset="0"/>
              </a:rPr>
              <a:t> </a:t>
            </a:r>
            <a:r>
              <a:rPr lang="en-US" b="0" i="0" dirty="0">
                <a:effectLst/>
                <a:latin typeface="Arial" panose="020B0604020202020204" pitchFamily="34" charset="0"/>
              </a:rPr>
              <a:t>because they didn’t have enough time—without significantly</a:t>
            </a:r>
            <a:r>
              <a:rPr lang="en-US" dirty="0">
                <a:latin typeface="Lato" panose="020F0502020204030203" pitchFamily="34" charset="0"/>
              </a:rPr>
              <a:t> </a:t>
            </a:r>
            <a:r>
              <a:rPr lang="en-US" b="0" i="0" dirty="0">
                <a:effectLst/>
                <a:latin typeface="Arial" panose="020B0604020202020204" pitchFamily="34" charset="0"/>
              </a:rPr>
              <a:t>reducing the number of students to continue past the free trial</a:t>
            </a:r>
            <a:r>
              <a:rPr lang="en-US" dirty="0">
                <a:latin typeface="Lato" panose="020F0502020204030203" pitchFamily="34" charset="0"/>
              </a:rPr>
              <a:t> </a:t>
            </a:r>
            <a:r>
              <a:rPr lang="en-US" b="0" i="0" dirty="0">
                <a:effectLst/>
                <a:latin typeface="Arial" panose="020B0604020202020204" pitchFamily="34" charset="0"/>
              </a:rPr>
              <a:t>and eventually complete the course.</a:t>
            </a:r>
            <a:endParaRPr lang="en-US" b="0" i="0" dirty="0">
              <a:effectLst/>
              <a:latin typeface="Lato" panose="020F0502020204030203" pitchFamily="34" charset="0"/>
            </a:endParaRPr>
          </a:p>
          <a:p>
            <a:endParaRPr lang="en-IN" dirty="0"/>
          </a:p>
        </p:txBody>
      </p:sp>
      <p:pic>
        <p:nvPicPr>
          <p:cNvPr id="5" name="Picture 4">
            <a:extLst>
              <a:ext uri="{FF2B5EF4-FFF2-40B4-BE49-F238E27FC236}">
                <a16:creationId xmlns:a16="http://schemas.microsoft.com/office/drawing/2014/main" id="{A5CD0EDE-A932-A4EE-0248-6A108F463722}"/>
              </a:ext>
            </a:extLst>
          </p:cNvPr>
          <p:cNvPicPr>
            <a:picLocks noChangeAspect="1"/>
          </p:cNvPicPr>
          <p:nvPr/>
        </p:nvPicPr>
        <p:blipFill>
          <a:blip r:embed="rId2"/>
          <a:stretch>
            <a:fillRect/>
          </a:stretch>
        </p:blipFill>
        <p:spPr>
          <a:xfrm>
            <a:off x="10383389" y="208387"/>
            <a:ext cx="1544581" cy="1561042"/>
          </a:xfrm>
          <a:prstGeom prst="rect">
            <a:avLst/>
          </a:prstGeom>
        </p:spPr>
      </p:pic>
    </p:spTree>
    <p:extLst>
      <p:ext uri="{BB962C8B-B14F-4D97-AF65-F5344CB8AC3E}">
        <p14:creationId xmlns:p14="http://schemas.microsoft.com/office/powerpoint/2010/main" val="127720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D3F4F3-5C39-B274-BC33-5EB78D4B1404}"/>
              </a:ext>
            </a:extLst>
          </p:cNvPr>
          <p:cNvSpPr txBox="1"/>
          <p:nvPr/>
        </p:nvSpPr>
        <p:spPr>
          <a:xfrm>
            <a:off x="1299882" y="1622612"/>
            <a:ext cx="8686800" cy="2862322"/>
          </a:xfrm>
          <a:prstGeom prst="rect">
            <a:avLst/>
          </a:prstGeom>
          <a:noFill/>
        </p:spPr>
        <p:txBody>
          <a:bodyPr wrap="square">
            <a:spAutoFit/>
          </a:bodyPr>
          <a:lstStyle/>
          <a:p>
            <a:r>
              <a:rPr lang="en-US" b="0" i="0" dirty="0">
                <a:effectLst/>
                <a:latin typeface="Arial" panose="020B0604020202020204" pitchFamily="34" charset="0"/>
              </a:rPr>
              <a:t>Null Hypothesis :</a:t>
            </a:r>
          </a:p>
          <a:p>
            <a:r>
              <a:rPr lang="en-US" b="0" i="0" dirty="0">
                <a:effectLst/>
                <a:latin typeface="Arial" panose="020B0604020202020204" pitchFamily="34" charset="0"/>
              </a:rPr>
              <a:t>The null hypothesis is that this approach might not make a significant change and might not be effective in reducing the early Udacity course cancellation.</a:t>
            </a:r>
            <a:br>
              <a:rPr lang="en-US" dirty="0"/>
            </a:br>
            <a:endParaRPr lang="en-US" dirty="0"/>
          </a:p>
          <a:p>
            <a:r>
              <a:rPr lang="en-US" b="0" i="0" dirty="0">
                <a:effectLst/>
                <a:latin typeface="Arial" panose="020B0604020202020204" pitchFamily="34" charset="0"/>
              </a:rPr>
              <a:t>Alternative Hypothesis : </a:t>
            </a:r>
          </a:p>
          <a:p>
            <a:r>
              <a:rPr lang="en-US" b="0" i="0" dirty="0">
                <a:effectLst/>
                <a:latin typeface="Arial" panose="020B0604020202020204" pitchFamily="34" charset="0"/>
              </a:rPr>
              <a:t>The alternative hypothesis is that this might reduce the number of frustrated students who left the free trial because they didn’t have enough time, without</a:t>
            </a:r>
            <a:br>
              <a:rPr lang="en-US" dirty="0"/>
            </a:br>
            <a:r>
              <a:rPr lang="en-US" b="0" i="0" dirty="0">
                <a:effectLst/>
                <a:latin typeface="Arial" panose="020B0604020202020204" pitchFamily="34" charset="0"/>
              </a:rPr>
              <a:t>significantly reducing the number of students to continue past the free trial and eventually complete the course.</a:t>
            </a:r>
            <a:br>
              <a:rPr lang="en-US" dirty="0"/>
            </a:br>
            <a:endParaRPr lang="en-IN" dirty="0"/>
          </a:p>
        </p:txBody>
      </p:sp>
      <p:pic>
        <p:nvPicPr>
          <p:cNvPr id="7" name="Picture 6">
            <a:extLst>
              <a:ext uri="{FF2B5EF4-FFF2-40B4-BE49-F238E27FC236}">
                <a16:creationId xmlns:a16="http://schemas.microsoft.com/office/drawing/2014/main" id="{A0E24069-F9E5-F314-9641-5543904C00BD}"/>
              </a:ext>
            </a:extLst>
          </p:cNvPr>
          <p:cNvPicPr>
            <a:picLocks noChangeAspect="1"/>
          </p:cNvPicPr>
          <p:nvPr/>
        </p:nvPicPr>
        <p:blipFill>
          <a:blip r:embed="rId2"/>
          <a:stretch>
            <a:fillRect/>
          </a:stretch>
        </p:blipFill>
        <p:spPr>
          <a:xfrm>
            <a:off x="9986682" y="173283"/>
            <a:ext cx="1870359" cy="1897564"/>
          </a:xfrm>
          <a:prstGeom prst="rect">
            <a:avLst/>
          </a:prstGeom>
        </p:spPr>
      </p:pic>
    </p:spTree>
    <p:extLst>
      <p:ext uri="{BB962C8B-B14F-4D97-AF65-F5344CB8AC3E}">
        <p14:creationId xmlns:p14="http://schemas.microsoft.com/office/powerpoint/2010/main" val="349194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CF7-E9A6-14E3-5C09-6BC10A005577}"/>
              </a:ext>
            </a:extLst>
          </p:cNvPr>
          <p:cNvSpPr>
            <a:spLocks noGrp="1"/>
          </p:cNvSpPr>
          <p:nvPr>
            <p:ph type="title"/>
          </p:nvPr>
        </p:nvSpPr>
        <p:spPr/>
        <p:txBody>
          <a:bodyPr/>
          <a:lstStyle/>
          <a:p>
            <a:r>
              <a:rPr lang="en-IN" dirty="0"/>
              <a:t>Initial hypothesis</a:t>
            </a:r>
          </a:p>
        </p:txBody>
      </p:sp>
      <p:sp>
        <p:nvSpPr>
          <p:cNvPr id="3" name="Content Placeholder 2">
            <a:extLst>
              <a:ext uri="{FF2B5EF4-FFF2-40B4-BE49-F238E27FC236}">
                <a16:creationId xmlns:a16="http://schemas.microsoft.com/office/drawing/2014/main" id="{82D4263E-67FE-FF0F-6019-10843A803062}"/>
              </a:ext>
            </a:extLst>
          </p:cNvPr>
          <p:cNvSpPr>
            <a:spLocks noGrp="1"/>
          </p:cNvSpPr>
          <p:nvPr>
            <p:ph idx="1"/>
          </p:nvPr>
        </p:nvSpPr>
        <p:spPr/>
        <p:txBody>
          <a:bodyPr>
            <a:normAutofit lnSpcReduction="10000"/>
          </a:bodyPr>
          <a:lstStyle/>
          <a:p>
            <a:pPr algn="l" rtl="0"/>
            <a:r>
              <a:rPr lang="en-US" sz="2000" dirty="0">
                <a:effectLst/>
                <a:latin typeface="Arial" panose="020B0604020202020204" pitchFamily="34" charset="0"/>
              </a:rPr>
              <a:t>H0: the change has no effect on the number of students</a:t>
            </a:r>
            <a:r>
              <a:rPr lang="en-US" sz="2000" dirty="0">
                <a:latin typeface="Arial" panose="020B0604020202020204" pitchFamily="34" charset="0"/>
              </a:rPr>
              <a:t> </a:t>
            </a:r>
            <a:r>
              <a:rPr lang="en-US" sz="2000" dirty="0">
                <a:effectLst/>
                <a:latin typeface="Arial" panose="020B0604020202020204" pitchFamily="34" charset="0"/>
              </a:rPr>
              <a:t>who enroll the free trial.</a:t>
            </a:r>
            <a:br>
              <a:rPr lang="en-US" sz="2000" dirty="0">
                <a:effectLst/>
              </a:rPr>
            </a:br>
            <a:r>
              <a:rPr lang="en-US" sz="2000" dirty="0">
                <a:effectLst/>
                <a:latin typeface="Arial" panose="020B0604020202020204" pitchFamily="34" charset="0"/>
              </a:rPr>
              <a:t>H1: the change reduces the number of students who enroll the free trial.</a:t>
            </a:r>
            <a:br>
              <a:rPr lang="en-US" sz="2000" dirty="0">
                <a:effectLst/>
              </a:rPr>
            </a:br>
            <a:r>
              <a:rPr lang="en-US" sz="2000" dirty="0">
                <a:effectLst/>
                <a:latin typeface="Arial" panose="020B0604020202020204" pitchFamily="34" charset="0"/>
              </a:rPr>
              <a:t>H0: the change has no effect on the number of students</a:t>
            </a:r>
            <a:r>
              <a:rPr lang="en-US" sz="2000" dirty="0">
                <a:latin typeface="Arial" panose="020B0604020202020204" pitchFamily="34" charset="0"/>
              </a:rPr>
              <a:t> </a:t>
            </a:r>
            <a:r>
              <a:rPr lang="en-US" sz="2000" dirty="0">
                <a:effectLst/>
                <a:latin typeface="Arial" panose="020B0604020202020204" pitchFamily="34" charset="0"/>
              </a:rPr>
              <a:t>who leave the free trial.</a:t>
            </a:r>
            <a:br>
              <a:rPr lang="en-US" sz="2000" dirty="0">
                <a:effectLst/>
              </a:rPr>
            </a:br>
            <a:r>
              <a:rPr lang="en-US" sz="2000" dirty="0">
                <a:effectLst/>
                <a:latin typeface="Arial" panose="020B0604020202020204" pitchFamily="34" charset="0"/>
              </a:rPr>
              <a:t>H1: the change reduces the number of students who leave the</a:t>
            </a:r>
            <a:r>
              <a:rPr lang="en-US" sz="2000" dirty="0">
                <a:latin typeface="Arial" panose="020B0604020202020204" pitchFamily="34" charset="0"/>
              </a:rPr>
              <a:t> </a:t>
            </a:r>
            <a:r>
              <a:rPr lang="en-US" sz="2000" dirty="0">
                <a:effectLst/>
                <a:latin typeface="Arial" panose="020B0604020202020204" pitchFamily="34" charset="0"/>
              </a:rPr>
              <a:t>free trial.</a:t>
            </a:r>
            <a:br>
              <a:rPr lang="en-US" sz="2000" dirty="0">
                <a:effectLst/>
              </a:rPr>
            </a:br>
            <a:r>
              <a:rPr lang="en-US" sz="2000" dirty="0">
                <a:effectLst/>
                <a:latin typeface="Arial" panose="020B0604020202020204" pitchFamily="34" charset="0"/>
              </a:rPr>
              <a:t>H0: the change has no effect on the probability of students</a:t>
            </a:r>
            <a:r>
              <a:rPr lang="en-US" sz="2000" dirty="0">
                <a:latin typeface="Arial" panose="020B0604020202020204" pitchFamily="34" charset="0"/>
              </a:rPr>
              <a:t> </a:t>
            </a:r>
            <a:r>
              <a:rPr lang="en-US" sz="2000" dirty="0">
                <a:effectLst/>
                <a:latin typeface="Arial" panose="020B0604020202020204" pitchFamily="34" charset="0"/>
              </a:rPr>
              <a:t>who continue the free trial after 14 days.</a:t>
            </a:r>
            <a:br>
              <a:rPr lang="en-US" sz="2000" dirty="0">
                <a:effectLst/>
              </a:rPr>
            </a:br>
            <a:r>
              <a:rPr lang="en-US" sz="2000" dirty="0">
                <a:effectLst/>
                <a:latin typeface="Arial" panose="020B0604020202020204" pitchFamily="34" charset="0"/>
              </a:rPr>
              <a:t>H1: the change increases the probability of students who</a:t>
            </a:r>
            <a:r>
              <a:rPr lang="en-US" sz="2000" dirty="0">
                <a:latin typeface="Arial" panose="020B0604020202020204" pitchFamily="34" charset="0"/>
              </a:rPr>
              <a:t> </a:t>
            </a:r>
            <a:r>
              <a:rPr lang="en-US" sz="2000" dirty="0">
                <a:effectLst/>
                <a:latin typeface="Arial" panose="020B0604020202020204" pitchFamily="34" charset="0"/>
              </a:rPr>
              <a:t>continue the free trial after 14 days. (since we cannot say the number will be increased or decreased here, we use probability.)</a:t>
            </a:r>
            <a:endParaRPr lang="en-US" sz="2000" dirty="0">
              <a:effectLst/>
            </a:endParaRPr>
          </a:p>
          <a:p>
            <a:br>
              <a:rPr lang="en-US" b="0" i="0" dirty="0">
                <a:solidFill>
                  <a:srgbClr val="425E6E"/>
                </a:solidFill>
                <a:effectLst/>
                <a:latin typeface="Lato" panose="020F0502020204030203" pitchFamily="34" charset="0"/>
              </a:rPr>
            </a:br>
            <a:endParaRPr lang="en-IN" dirty="0"/>
          </a:p>
          <a:p>
            <a:endParaRPr lang="en-IN" dirty="0"/>
          </a:p>
        </p:txBody>
      </p:sp>
      <p:pic>
        <p:nvPicPr>
          <p:cNvPr id="4" name="Picture 3">
            <a:extLst>
              <a:ext uri="{FF2B5EF4-FFF2-40B4-BE49-F238E27FC236}">
                <a16:creationId xmlns:a16="http://schemas.microsoft.com/office/drawing/2014/main" id="{77553259-55B2-4A41-00C1-C249A439EC73}"/>
              </a:ext>
            </a:extLst>
          </p:cNvPr>
          <p:cNvPicPr>
            <a:picLocks noChangeAspect="1"/>
          </p:cNvPicPr>
          <p:nvPr/>
        </p:nvPicPr>
        <p:blipFill>
          <a:blip r:embed="rId2"/>
          <a:stretch>
            <a:fillRect/>
          </a:stretch>
        </p:blipFill>
        <p:spPr>
          <a:xfrm>
            <a:off x="10392153" y="116822"/>
            <a:ext cx="1719165" cy="1744171"/>
          </a:xfrm>
          <a:prstGeom prst="rect">
            <a:avLst/>
          </a:prstGeom>
        </p:spPr>
      </p:pic>
    </p:spTree>
    <p:extLst>
      <p:ext uri="{BB962C8B-B14F-4D97-AF65-F5344CB8AC3E}">
        <p14:creationId xmlns:p14="http://schemas.microsoft.com/office/powerpoint/2010/main" val="345217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372-0406-FC9F-805E-EACCBD541E45}"/>
              </a:ext>
            </a:extLst>
          </p:cNvPr>
          <p:cNvSpPr>
            <a:spLocks noGrp="1"/>
          </p:cNvSpPr>
          <p:nvPr>
            <p:ph type="title"/>
          </p:nvPr>
        </p:nvSpPr>
        <p:spPr/>
        <p:txBody>
          <a:bodyPr>
            <a:normAutofit/>
          </a:bodyPr>
          <a:lstStyle/>
          <a:p>
            <a:r>
              <a:rPr lang="en-IN" b="1" i="0" dirty="0">
                <a:effectLst/>
                <a:latin typeface="-apple-system"/>
              </a:rPr>
              <a:t>Measuring Variability</a:t>
            </a:r>
            <a:endParaRPr lang="en-IN" dirty="0"/>
          </a:p>
        </p:txBody>
      </p:sp>
      <p:sp>
        <p:nvSpPr>
          <p:cNvPr id="3" name="Content Placeholder 2">
            <a:extLst>
              <a:ext uri="{FF2B5EF4-FFF2-40B4-BE49-F238E27FC236}">
                <a16:creationId xmlns:a16="http://schemas.microsoft.com/office/drawing/2014/main" id="{5C1F240C-2D3D-583E-137E-933290D1ECDB}"/>
              </a:ext>
            </a:extLst>
          </p:cNvPr>
          <p:cNvSpPr>
            <a:spLocks noGrp="1"/>
          </p:cNvSpPr>
          <p:nvPr>
            <p:ph idx="1"/>
          </p:nvPr>
        </p:nvSpPr>
        <p:spPr/>
        <p:txBody>
          <a:bodyPr>
            <a:normAutofit/>
          </a:bodyPr>
          <a:lstStyle/>
          <a:p>
            <a:pPr algn="l" rtl="0"/>
            <a:r>
              <a:rPr lang="en-IN" dirty="0"/>
              <a:t>1. </a:t>
            </a:r>
            <a:r>
              <a:rPr lang="en-US" b="0" i="0" dirty="0">
                <a:effectLst/>
                <a:latin typeface="-apple-system"/>
              </a:rPr>
              <a:t>For each of the metrics the standard deviation is calculated for </a:t>
            </a:r>
            <a:r>
              <a:rPr lang="en-US" b="1" i="0" dirty="0">
                <a:effectLst/>
                <a:latin typeface="+mj-lt"/>
              </a:rPr>
              <a:t>a sample size of 5000 unique cookies</a:t>
            </a:r>
            <a:r>
              <a:rPr lang="en-US" b="0" i="0" dirty="0">
                <a:effectLst/>
                <a:latin typeface="-apple-system"/>
              </a:rPr>
              <a:t> visiting the course overview page.</a:t>
            </a:r>
          </a:p>
          <a:p>
            <a:pPr algn="l" rtl="0"/>
            <a:r>
              <a:rPr lang="en-US" dirty="0">
                <a:latin typeface="-apple-system"/>
              </a:rPr>
              <a:t>2. C</a:t>
            </a:r>
            <a:r>
              <a:rPr lang="en-US" b="0" i="0" dirty="0">
                <a:effectLst/>
                <a:latin typeface="-apple-system"/>
              </a:rPr>
              <a:t>alculate the estimated data for clicks, user-id, which are necessary for us to get the standard deviation in the certain sample size.</a:t>
            </a:r>
          </a:p>
          <a:p>
            <a:pPr algn="l" rtl="0"/>
            <a:r>
              <a:rPr lang="en-US" dirty="0">
                <a:latin typeface="-apple-system"/>
              </a:rPr>
              <a:t>3. </a:t>
            </a:r>
            <a:r>
              <a:rPr lang="en-US" b="0" i="0" dirty="0">
                <a:effectLst/>
                <a:latin typeface="-apple-system"/>
              </a:rPr>
              <a:t>calculate the standard deviation of gross conversion, retention, and net conversion. And there is an assumption that we should make. For those three </a:t>
            </a:r>
            <a:r>
              <a:rPr lang="en-US" b="0" i="0" dirty="0" err="1">
                <a:effectLst/>
                <a:latin typeface="-apple-system"/>
              </a:rPr>
              <a:t>propability</a:t>
            </a:r>
            <a:r>
              <a:rPr lang="en-US" b="0" i="0" dirty="0">
                <a:effectLst/>
                <a:latin typeface="-apple-system"/>
              </a:rPr>
              <a:t> metrics, we assume their distributions are approximately normal (binomial distribution) because the scaled estimators are large (Central Limit Theorem).</a:t>
            </a:r>
            <a:endParaRPr lang="en-IN" dirty="0"/>
          </a:p>
        </p:txBody>
      </p:sp>
      <p:pic>
        <p:nvPicPr>
          <p:cNvPr id="5" name="Picture 4">
            <a:extLst>
              <a:ext uri="{FF2B5EF4-FFF2-40B4-BE49-F238E27FC236}">
                <a16:creationId xmlns:a16="http://schemas.microsoft.com/office/drawing/2014/main" id="{03C979A4-E90B-2A29-0BE8-9B5B948A00EE}"/>
              </a:ext>
            </a:extLst>
          </p:cNvPr>
          <p:cNvPicPr>
            <a:picLocks noChangeAspect="1"/>
          </p:cNvPicPr>
          <p:nvPr/>
        </p:nvPicPr>
        <p:blipFill>
          <a:blip r:embed="rId2"/>
          <a:stretch>
            <a:fillRect/>
          </a:stretch>
        </p:blipFill>
        <p:spPr>
          <a:xfrm>
            <a:off x="10392153" y="116822"/>
            <a:ext cx="1719165" cy="1744171"/>
          </a:xfrm>
          <a:prstGeom prst="rect">
            <a:avLst/>
          </a:prstGeom>
        </p:spPr>
      </p:pic>
    </p:spTree>
    <p:extLst>
      <p:ext uri="{BB962C8B-B14F-4D97-AF65-F5344CB8AC3E}">
        <p14:creationId xmlns:p14="http://schemas.microsoft.com/office/powerpoint/2010/main" val="263158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AA052-B1C3-8192-50C6-88895FE0964B}"/>
              </a:ext>
            </a:extLst>
          </p:cNvPr>
          <p:cNvPicPr>
            <a:picLocks noChangeAspect="1"/>
          </p:cNvPicPr>
          <p:nvPr/>
        </p:nvPicPr>
        <p:blipFill>
          <a:blip r:embed="rId2"/>
          <a:stretch>
            <a:fillRect/>
          </a:stretch>
        </p:blipFill>
        <p:spPr>
          <a:xfrm>
            <a:off x="10392153" y="116822"/>
            <a:ext cx="1719165" cy="1744171"/>
          </a:xfrm>
          <a:prstGeom prst="rect">
            <a:avLst/>
          </a:prstGeom>
        </p:spPr>
      </p:pic>
      <p:sp>
        <p:nvSpPr>
          <p:cNvPr id="7" name="Title 6">
            <a:extLst>
              <a:ext uri="{FF2B5EF4-FFF2-40B4-BE49-F238E27FC236}">
                <a16:creationId xmlns:a16="http://schemas.microsoft.com/office/drawing/2014/main" id="{27B1541F-849A-3426-36AD-D8E090227180}"/>
              </a:ext>
            </a:extLst>
          </p:cNvPr>
          <p:cNvSpPr>
            <a:spLocks noGrp="1"/>
          </p:cNvSpPr>
          <p:nvPr>
            <p:ph type="title"/>
          </p:nvPr>
        </p:nvSpPr>
        <p:spPr/>
        <p:txBody>
          <a:bodyPr/>
          <a:lstStyle/>
          <a:p>
            <a:r>
              <a:rPr lang="en-IN" b="1" i="0" dirty="0">
                <a:effectLst/>
                <a:latin typeface="-apple-system"/>
              </a:rPr>
              <a:t>Measuring Variability</a:t>
            </a:r>
            <a:endParaRPr lang="en-IN" dirty="0"/>
          </a:p>
        </p:txBody>
      </p:sp>
      <p:sp>
        <p:nvSpPr>
          <p:cNvPr id="8" name="Content Placeholder 7">
            <a:extLst>
              <a:ext uri="{FF2B5EF4-FFF2-40B4-BE49-F238E27FC236}">
                <a16:creationId xmlns:a16="http://schemas.microsoft.com/office/drawing/2014/main" id="{B02CCA8F-2EBA-9A2B-F4C2-544BCF33EC31}"/>
              </a:ext>
            </a:extLst>
          </p:cNvPr>
          <p:cNvSpPr>
            <a:spLocks noGrp="1"/>
          </p:cNvSpPr>
          <p:nvPr>
            <p:ph idx="1"/>
          </p:nvPr>
        </p:nvSpPr>
        <p:spPr/>
        <p:txBody>
          <a:bodyPr/>
          <a:lstStyle/>
          <a:p>
            <a:r>
              <a:rPr lang="en-US" b="0" i="0" dirty="0">
                <a:effectLst/>
                <a:latin typeface="-apple-system"/>
              </a:rPr>
              <a:t>4. We can also test it using the normal approximation, </a:t>
            </a:r>
            <a:r>
              <a:rPr lang="en-US" b="0" i="0" dirty="0" err="1">
                <a:effectLst/>
                <a:latin typeface="-apple-system"/>
              </a:rPr>
              <a:t>i.e</a:t>
            </a:r>
            <a:r>
              <a:rPr lang="en-US" b="0" i="0" dirty="0">
                <a:effectLst/>
                <a:latin typeface="-apple-system"/>
              </a:rPr>
              <a:t> np&gt;10 and np(1-p)&gt;10</a:t>
            </a:r>
          </a:p>
          <a:p>
            <a:r>
              <a:rPr lang="en-US" dirty="0">
                <a:latin typeface="-apple-system"/>
              </a:rPr>
              <a:t>5. </a:t>
            </a:r>
            <a:r>
              <a:rPr lang="en-US" b="0" i="0" dirty="0">
                <a:effectLst/>
                <a:latin typeface="-apple-system"/>
              </a:rPr>
              <a:t>In binomial distribution, </a:t>
            </a:r>
            <a:r>
              <a:rPr lang="en-US" b="1" i="0" dirty="0">
                <a:effectLst/>
                <a:latin typeface="+mj-lt"/>
              </a:rPr>
              <a:t>the standard deviation = sqrt(p(1-p)/n).</a:t>
            </a:r>
          </a:p>
          <a:p>
            <a:r>
              <a:rPr lang="en-US" b="1" dirty="0">
                <a:latin typeface="+mj-lt"/>
              </a:rPr>
              <a:t>6. </a:t>
            </a:r>
            <a:r>
              <a:rPr lang="en-US" b="0" i="0" dirty="0">
                <a:effectLst/>
                <a:latin typeface="-apple-system"/>
              </a:rPr>
              <a:t>We set the alpha to be 0.05 and the statistical power to be 0.80 (i.e. beta is 0.20).</a:t>
            </a:r>
            <a:endParaRPr lang="en-US" b="1" dirty="0">
              <a:latin typeface="+mj-lt"/>
            </a:endParaRPr>
          </a:p>
          <a:p>
            <a:endParaRPr lang="en-US" b="1" i="0" dirty="0">
              <a:effectLst/>
              <a:latin typeface="+mj-lt"/>
            </a:endParaRPr>
          </a:p>
          <a:p>
            <a:endParaRPr lang="en-IN" dirty="0">
              <a:latin typeface="+mj-lt"/>
            </a:endParaRPr>
          </a:p>
        </p:txBody>
      </p:sp>
    </p:spTree>
    <p:extLst>
      <p:ext uri="{BB962C8B-B14F-4D97-AF65-F5344CB8AC3E}">
        <p14:creationId xmlns:p14="http://schemas.microsoft.com/office/powerpoint/2010/main" val="409086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DFAC-75B4-C465-D57C-3F054AE15F9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F2E4E61B-0CE2-A5D1-4774-4315C3814BB6}"/>
              </a:ext>
            </a:extLst>
          </p:cNvPr>
          <p:cNvSpPr>
            <a:spLocks noGrp="1"/>
          </p:cNvSpPr>
          <p:nvPr>
            <p:ph idx="1"/>
          </p:nvPr>
        </p:nvSpPr>
        <p:spPr/>
        <p:txBody>
          <a:bodyPr/>
          <a:lstStyle/>
          <a:p>
            <a:pPr algn="l"/>
            <a:r>
              <a:rPr lang="en-US" b="0" i="0" dirty="0">
                <a:effectLst/>
                <a:latin typeface="-apple-system"/>
              </a:rPr>
              <a:t>The meaning of each column is:</a:t>
            </a:r>
          </a:p>
          <a:p>
            <a:pPr algn="l">
              <a:buFont typeface="Arial" panose="020B0604020202020204" pitchFamily="34" charset="0"/>
              <a:buChar char="•"/>
            </a:pPr>
            <a:r>
              <a:rPr lang="en-US" b="0" i="0" dirty="0">
                <a:effectLst/>
                <a:latin typeface="-apple-system"/>
              </a:rPr>
              <a:t>Pageviews: Number of unique cookies to view the course overview page that day.</a:t>
            </a:r>
          </a:p>
          <a:p>
            <a:pPr algn="l">
              <a:buFont typeface="Arial" panose="020B0604020202020204" pitchFamily="34" charset="0"/>
              <a:buChar char="•"/>
            </a:pPr>
            <a:r>
              <a:rPr lang="en-US" b="0" i="0" dirty="0">
                <a:effectLst/>
                <a:latin typeface="-apple-system"/>
              </a:rPr>
              <a:t>Clicks: Number of unique cookies to click the course overview page that day.</a:t>
            </a:r>
          </a:p>
          <a:p>
            <a:pPr algn="l">
              <a:buFont typeface="Arial" panose="020B0604020202020204" pitchFamily="34" charset="0"/>
              <a:buChar char="•"/>
            </a:pPr>
            <a:r>
              <a:rPr lang="en-US" b="0" i="0" dirty="0">
                <a:effectLst/>
                <a:latin typeface="-apple-system"/>
              </a:rPr>
              <a:t>Enrollments: Number of user-ids to enroll in the free trial that day.</a:t>
            </a:r>
          </a:p>
          <a:p>
            <a:pPr algn="l">
              <a:buFont typeface="Arial" panose="020B0604020202020204" pitchFamily="34" charset="0"/>
              <a:buChar char="•"/>
            </a:pPr>
            <a:r>
              <a:rPr lang="en-US" b="0" i="0" dirty="0">
                <a:effectLst/>
                <a:latin typeface="-apple-system"/>
              </a:rPr>
              <a:t>Payments: Number of user-ids who </a:t>
            </a:r>
            <a:r>
              <a:rPr lang="en-US" b="0" i="0" dirty="0" err="1">
                <a:effectLst/>
                <a:latin typeface="-apple-system"/>
              </a:rPr>
              <a:t>who</a:t>
            </a:r>
            <a:r>
              <a:rPr lang="en-US" b="0" i="0" dirty="0">
                <a:effectLst/>
                <a:latin typeface="-apple-system"/>
              </a:rPr>
              <a:t> enrolled on that day to remain enrolled for 14 days and thus make a payment. (Note that the date for this column is the start date, that is, the date of enrollment, rather than the date of the payment. The payment happened 14 days later. Because of this, the enrollments and payments are tracked for 14 fewer days than the other columns.)</a:t>
            </a:r>
          </a:p>
          <a:p>
            <a:endParaRPr lang="en-IN" dirty="0"/>
          </a:p>
        </p:txBody>
      </p:sp>
      <p:pic>
        <p:nvPicPr>
          <p:cNvPr id="4" name="Picture 3">
            <a:extLst>
              <a:ext uri="{FF2B5EF4-FFF2-40B4-BE49-F238E27FC236}">
                <a16:creationId xmlns:a16="http://schemas.microsoft.com/office/drawing/2014/main" id="{FC41234F-E739-8F3C-7181-887F1DF68E48}"/>
              </a:ext>
            </a:extLst>
          </p:cNvPr>
          <p:cNvPicPr>
            <a:picLocks noChangeAspect="1"/>
          </p:cNvPicPr>
          <p:nvPr/>
        </p:nvPicPr>
        <p:blipFill>
          <a:blip r:embed="rId2"/>
          <a:stretch>
            <a:fillRect/>
          </a:stretch>
        </p:blipFill>
        <p:spPr>
          <a:xfrm>
            <a:off x="10392153" y="116822"/>
            <a:ext cx="1719165" cy="1744171"/>
          </a:xfrm>
          <a:prstGeom prst="rect">
            <a:avLst/>
          </a:prstGeom>
        </p:spPr>
      </p:pic>
    </p:spTree>
    <p:extLst>
      <p:ext uri="{BB962C8B-B14F-4D97-AF65-F5344CB8AC3E}">
        <p14:creationId xmlns:p14="http://schemas.microsoft.com/office/powerpoint/2010/main" val="379455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2D04-9D88-2857-21F4-309035DD32AD}"/>
              </a:ext>
            </a:extLst>
          </p:cNvPr>
          <p:cNvSpPr>
            <a:spLocks noGrp="1"/>
          </p:cNvSpPr>
          <p:nvPr>
            <p:ph idx="4294967295"/>
          </p:nvPr>
        </p:nvSpPr>
        <p:spPr>
          <a:xfrm>
            <a:off x="2133600" y="2108200"/>
            <a:ext cx="10058400" cy="3760788"/>
          </a:xfrm>
        </p:spPr>
        <p:txBody>
          <a:bodyPr>
            <a:normAutofit/>
          </a:bodyPr>
          <a:lstStyle/>
          <a:p>
            <a:r>
              <a:rPr lang="en-IN" sz="3600">
                <a:latin typeface="Arial Black" panose="020B0A04020102020204" pitchFamily="34" charset="0"/>
              </a:rPr>
              <a:t>           </a:t>
            </a:r>
            <a:r>
              <a:rPr lang="en-IN" sz="5400" dirty="0">
                <a:latin typeface="Arial Black" panose="020B0A04020102020204" pitchFamily="34" charset="0"/>
              </a:rPr>
              <a:t>Thank You!!!</a:t>
            </a:r>
          </a:p>
        </p:txBody>
      </p:sp>
      <p:pic>
        <p:nvPicPr>
          <p:cNvPr id="4" name="Picture 3">
            <a:extLst>
              <a:ext uri="{FF2B5EF4-FFF2-40B4-BE49-F238E27FC236}">
                <a16:creationId xmlns:a16="http://schemas.microsoft.com/office/drawing/2014/main" id="{EBE3507B-5E19-60C1-9C83-8F103E87AE41}"/>
              </a:ext>
            </a:extLst>
          </p:cNvPr>
          <p:cNvPicPr>
            <a:picLocks noChangeAspect="1"/>
          </p:cNvPicPr>
          <p:nvPr/>
        </p:nvPicPr>
        <p:blipFill>
          <a:blip r:embed="rId2"/>
          <a:stretch>
            <a:fillRect/>
          </a:stretch>
        </p:blipFill>
        <p:spPr>
          <a:xfrm>
            <a:off x="10392153" y="116822"/>
            <a:ext cx="1719165" cy="1744171"/>
          </a:xfrm>
          <a:prstGeom prst="rect">
            <a:avLst/>
          </a:prstGeom>
        </p:spPr>
      </p:pic>
    </p:spTree>
    <p:extLst>
      <p:ext uri="{BB962C8B-B14F-4D97-AF65-F5344CB8AC3E}">
        <p14:creationId xmlns:p14="http://schemas.microsoft.com/office/powerpoint/2010/main" val="23373363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{E6931051-B196-4CF3-939C-4222F34A1750}tf11437505_win32</Template>
  <TotalTime>286</TotalTime>
  <Words>704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Arial Black</vt:lpstr>
      <vt:lpstr>Calibri</vt:lpstr>
      <vt:lpstr>Georgia Pro Cond Light</vt:lpstr>
      <vt:lpstr>Lato</vt:lpstr>
      <vt:lpstr>Speak Pro</vt:lpstr>
      <vt:lpstr>RetrospectVTI</vt:lpstr>
      <vt:lpstr>AB TESTING</vt:lpstr>
      <vt:lpstr>What is A/B test?</vt:lpstr>
      <vt:lpstr>Goal and Hypothesis of the experiment</vt:lpstr>
      <vt:lpstr>PowerPoint Presentation</vt:lpstr>
      <vt:lpstr>Initial hypothesis</vt:lpstr>
      <vt:lpstr>Measuring Variability</vt:lpstr>
      <vt:lpstr>Measuring Variability</vt:lpstr>
      <vt:lpstr>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dc:title>
  <dc:creator>Nayana D Raj</dc:creator>
  <cp:lastModifiedBy>Nayana D Raj</cp:lastModifiedBy>
  <cp:revision>1</cp:revision>
  <dcterms:created xsi:type="dcterms:W3CDTF">2022-10-06T12:14:05Z</dcterms:created>
  <dcterms:modified xsi:type="dcterms:W3CDTF">2022-10-06T17:00:17Z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