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8" r:id="rId5"/>
    <p:sldMasterId id="214748366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7B5177B-1D38-47B1-9C02-E4B26E43F323}">
  <a:tblStyle styleId="{77B5177B-1D38-47B1-9C02-E4B26E43F32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1ee7977a3f_2_66:notes"/>
          <p:cNvSpPr txBox="1"/>
          <p:nvPr>
            <p:ph idx="1" type="body"/>
          </p:nvPr>
        </p:nvSpPr>
        <p:spPr>
          <a:xfrm>
            <a:off x="686590" y="4344026"/>
            <a:ext cx="5486400" cy="4114488"/>
          </a:xfrm>
          <a:prstGeom prst="rect">
            <a:avLst/>
          </a:prstGeom>
        </p:spPr>
        <p:txBody>
          <a:bodyPr anchorCtr="0" anchor="t" bIns="89600" lIns="89600" spcFirstLastPara="1" rIns="89600" wrap="square" tIns="89600">
            <a:noAutofit/>
          </a:bodyPr>
          <a:lstStyle/>
          <a:p>
            <a:pPr indent="0" lvl="0" marL="0" rtl="0" algn="l">
              <a:spcBef>
                <a:spcPts val="0"/>
              </a:spcBef>
              <a:spcAft>
                <a:spcPts val="0"/>
              </a:spcAft>
              <a:buNone/>
            </a:pPr>
            <a:r>
              <a:t/>
            </a:r>
            <a:endParaRPr/>
          </a:p>
        </p:txBody>
      </p:sp>
      <p:sp>
        <p:nvSpPr>
          <p:cNvPr id="118" name="Google Shape;118;g21ee7977a3f_2_66:notes"/>
          <p:cNvSpPr/>
          <p:nvPr>
            <p:ph idx="2" type="sldImg"/>
          </p:nvPr>
        </p:nvSpPr>
        <p:spPr>
          <a:xfrm>
            <a:off x="399119" y="685488"/>
            <a:ext cx="606131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1ee7977a3f_0_24:notes"/>
          <p:cNvSpPr txBox="1"/>
          <p:nvPr>
            <p:ph idx="1" type="body"/>
          </p:nvPr>
        </p:nvSpPr>
        <p:spPr>
          <a:xfrm>
            <a:off x="686590" y="4344026"/>
            <a:ext cx="5486400" cy="4114500"/>
          </a:xfrm>
          <a:prstGeom prst="rect">
            <a:avLst/>
          </a:prstGeom>
        </p:spPr>
        <p:txBody>
          <a:bodyPr anchorCtr="0" anchor="t" bIns="89600" lIns="89600" spcFirstLastPara="1" rIns="89600" wrap="square" tIns="89600">
            <a:noAutofit/>
          </a:bodyPr>
          <a:lstStyle/>
          <a:p>
            <a:pPr indent="0" lvl="0" marL="0" rtl="0" algn="l">
              <a:spcBef>
                <a:spcPts val="0"/>
              </a:spcBef>
              <a:spcAft>
                <a:spcPts val="0"/>
              </a:spcAft>
              <a:buNone/>
            </a:pPr>
            <a:r>
              <a:t/>
            </a:r>
            <a:endParaRPr/>
          </a:p>
        </p:txBody>
      </p:sp>
      <p:sp>
        <p:nvSpPr>
          <p:cNvPr id="205" name="Google Shape;205;g21ee7977a3f_0_24:notes"/>
          <p:cNvSpPr/>
          <p:nvPr>
            <p:ph idx="2" type="sldImg"/>
          </p:nvPr>
        </p:nvSpPr>
        <p:spPr>
          <a:xfrm>
            <a:off x="399119" y="685488"/>
            <a:ext cx="6061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1ee7977a3f_2_136:notes"/>
          <p:cNvSpPr txBox="1"/>
          <p:nvPr>
            <p:ph idx="1" type="body"/>
          </p:nvPr>
        </p:nvSpPr>
        <p:spPr>
          <a:xfrm>
            <a:off x="686590" y="4344026"/>
            <a:ext cx="5486400" cy="4114488"/>
          </a:xfrm>
          <a:prstGeom prst="rect">
            <a:avLst/>
          </a:prstGeom>
        </p:spPr>
        <p:txBody>
          <a:bodyPr anchorCtr="0" anchor="t" bIns="89600" lIns="89600" spcFirstLastPara="1" rIns="89600" wrap="square" tIns="89600">
            <a:noAutofit/>
          </a:bodyPr>
          <a:lstStyle/>
          <a:p>
            <a:pPr indent="0" lvl="0" marL="0" rtl="0" algn="l">
              <a:spcBef>
                <a:spcPts val="0"/>
              </a:spcBef>
              <a:spcAft>
                <a:spcPts val="0"/>
              </a:spcAft>
              <a:buNone/>
            </a:pPr>
            <a:r>
              <a:t/>
            </a:r>
            <a:endParaRPr/>
          </a:p>
        </p:txBody>
      </p:sp>
      <p:sp>
        <p:nvSpPr>
          <p:cNvPr id="214" name="Google Shape;214;g21ee7977a3f_2_136:notes"/>
          <p:cNvSpPr/>
          <p:nvPr>
            <p:ph idx="2" type="sldImg"/>
          </p:nvPr>
        </p:nvSpPr>
        <p:spPr>
          <a:xfrm>
            <a:off x="399119" y="685488"/>
            <a:ext cx="606131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1ee7977a3f_2_144:notes"/>
          <p:cNvSpPr txBox="1"/>
          <p:nvPr>
            <p:ph idx="1" type="body"/>
          </p:nvPr>
        </p:nvSpPr>
        <p:spPr>
          <a:xfrm>
            <a:off x="686590" y="4344026"/>
            <a:ext cx="5486400" cy="4114488"/>
          </a:xfrm>
          <a:prstGeom prst="rect">
            <a:avLst/>
          </a:prstGeom>
        </p:spPr>
        <p:txBody>
          <a:bodyPr anchorCtr="0" anchor="t" bIns="89600" lIns="89600" spcFirstLastPara="1" rIns="89600" wrap="square" tIns="89600">
            <a:noAutofit/>
          </a:bodyPr>
          <a:lstStyle/>
          <a:p>
            <a:pPr indent="0" lvl="0" marL="0" rtl="0" algn="l">
              <a:spcBef>
                <a:spcPts val="0"/>
              </a:spcBef>
              <a:spcAft>
                <a:spcPts val="0"/>
              </a:spcAft>
              <a:buNone/>
            </a:pPr>
            <a:r>
              <a:t/>
            </a:r>
            <a:endParaRPr/>
          </a:p>
        </p:txBody>
      </p:sp>
      <p:sp>
        <p:nvSpPr>
          <p:cNvPr id="223" name="Google Shape;223;g21ee7977a3f_2_144:notes"/>
          <p:cNvSpPr/>
          <p:nvPr>
            <p:ph idx="2" type="sldImg"/>
          </p:nvPr>
        </p:nvSpPr>
        <p:spPr>
          <a:xfrm>
            <a:off x="399119" y="685488"/>
            <a:ext cx="606131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1ee7977a3f_8_16:notes"/>
          <p:cNvSpPr txBox="1"/>
          <p:nvPr>
            <p:ph idx="1" type="body"/>
          </p:nvPr>
        </p:nvSpPr>
        <p:spPr>
          <a:xfrm>
            <a:off x="686590" y="4344026"/>
            <a:ext cx="5486400" cy="4114500"/>
          </a:xfrm>
          <a:prstGeom prst="rect">
            <a:avLst/>
          </a:prstGeom>
        </p:spPr>
        <p:txBody>
          <a:bodyPr anchorCtr="0" anchor="t" bIns="89600" lIns="89600" spcFirstLastPara="1" rIns="89600" wrap="square" tIns="89600">
            <a:noAutofit/>
          </a:bodyPr>
          <a:lstStyle/>
          <a:p>
            <a:pPr indent="0" lvl="0" marL="0" rtl="0" algn="l">
              <a:spcBef>
                <a:spcPts val="0"/>
              </a:spcBef>
              <a:spcAft>
                <a:spcPts val="0"/>
              </a:spcAft>
              <a:buNone/>
            </a:pPr>
            <a:r>
              <a:t/>
            </a:r>
            <a:endParaRPr/>
          </a:p>
        </p:txBody>
      </p:sp>
      <p:sp>
        <p:nvSpPr>
          <p:cNvPr id="231" name="Google Shape;231;g21ee7977a3f_8_16:notes"/>
          <p:cNvSpPr/>
          <p:nvPr>
            <p:ph idx="2" type="sldImg"/>
          </p:nvPr>
        </p:nvSpPr>
        <p:spPr>
          <a:xfrm>
            <a:off x="399119" y="685488"/>
            <a:ext cx="6061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1ee7977a3f_2_152:notes"/>
          <p:cNvSpPr txBox="1"/>
          <p:nvPr>
            <p:ph idx="1" type="body"/>
          </p:nvPr>
        </p:nvSpPr>
        <p:spPr>
          <a:xfrm>
            <a:off x="686590" y="4344026"/>
            <a:ext cx="5486400" cy="4114488"/>
          </a:xfrm>
          <a:prstGeom prst="rect">
            <a:avLst/>
          </a:prstGeom>
        </p:spPr>
        <p:txBody>
          <a:bodyPr anchorCtr="0" anchor="t" bIns="89600" lIns="89600" spcFirstLastPara="1" rIns="89600" wrap="square" tIns="89600">
            <a:noAutofit/>
          </a:bodyPr>
          <a:lstStyle/>
          <a:p>
            <a:pPr indent="0" lvl="0" marL="0" rtl="0" algn="l">
              <a:spcBef>
                <a:spcPts val="0"/>
              </a:spcBef>
              <a:spcAft>
                <a:spcPts val="0"/>
              </a:spcAft>
              <a:buNone/>
            </a:pPr>
            <a:r>
              <a:t/>
            </a:r>
            <a:endParaRPr/>
          </a:p>
        </p:txBody>
      </p:sp>
      <p:sp>
        <p:nvSpPr>
          <p:cNvPr id="239" name="Google Shape;239;g21ee7977a3f_2_152:notes"/>
          <p:cNvSpPr/>
          <p:nvPr>
            <p:ph idx="2" type="sldImg"/>
          </p:nvPr>
        </p:nvSpPr>
        <p:spPr>
          <a:xfrm>
            <a:off x="399119" y="685488"/>
            <a:ext cx="606131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1ee7977a3f_2_74:notes"/>
          <p:cNvSpPr/>
          <p:nvPr>
            <p:ph idx="2" type="sldImg"/>
          </p:nvPr>
        </p:nvSpPr>
        <p:spPr>
          <a:xfrm>
            <a:off x="399119" y="685488"/>
            <a:ext cx="6061316"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g21ee7977a3f_2_74:notes"/>
          <p:cNvSpPr txBox="1"/>
          <p:nvPr>
            <p:ph idx="1" type="body"/>
          </p:nvPr>
        </p:nvSpPr>
        <p:spPr>
          <a:xfrm>
            <a:off x="686590" y="4344026"/>
            <a:ext cx="5486400" cy="4114488"/>
          </a:xfrm>
          <a:prstGeom prst="rect">
            <a:avLst/>
          </a:prstGeom>
          <a:noFill/>
          <a:ln>
            <a:noFill/>
          </a:ln>
        </p:spPr>
        <p:txBody>
          <a:bodyPr anchorCtr="0" anchor="t" bIns="44800" lIns="89600" spcFirstLastPara="1" rIns="89600" wrap="square" tIns="44800">
            <a:noAutofit/>
          </a:bodyPr>
          <a:lstStyle/>
          <a:p>
            <a:pPr indent="0" lvl="0" marL="0" rtl="0" algn="l">
              <a:spcBef>
                <a:spcPts val="0"/>
              </a:spcBef>
              <a:spcAft>
                <a:spcPts val="0"/>
              </a:spcAft>
              <a:buNone/>
            </a:pPr>
            <a:r>
              <a:t/>
            </a:r>
            <a:endParaRPr sz="1400"/>
          </a:p>
        </p:txBody>
      </p:sp>
      <p:sp>
        <p:nvSpPr>
          <p:cNvPr id="127" name="Google Shape;127;g21ee7977a3f_2_74:notes"/>
          <p:cNvSpPr txBox="1"/>
          <p:nvPr>
            <p:ph idx="12" type="sldNum"/>
          </p:nvPr>
        </p:nvSpPr>
        <p:spPr>
          <a:xfrm>
            <a:off x="3883828" y="8684926"/>
            <a:ext cx="2972590" cy="457513"/>
          </a:xfrm>
          <a:prstGeom prst="rect">
            <a:avLst/>
          </a:prstGeom>
          <a:noFill/>
          <a:ln>
            <a:noFill/>
          </a:ln>
        </p:spPr>
        <p:txBody>
          <a:bodyPr anchorCtr="0" anchor="b" bIns="44800" lIns="89600" spcFirstLastPara="1" rIns="89600" wrap="square" tIns="44800">
            <a:noAutofit/>
          </a:bodyPr>
          <a:lstStyle/>
          <a:p>
            <a:pPr indent="0" lvl="0" marL="0" rtl="0" algn="r">
              <a:spcBef>
                <a:spcPts val="0"/>
              </a:spcBef>
              <a:spcAft>
                <a:spcPts val="0"/>
              </a:spcAft>
              <a:buNone/>
            </a:pPr>
            <a:fld id="{00000000-1234-1234-1234-123412341234}" type="slidenum">
              <a:rPr lang="en-GB" sz="1400"/>
              <a:t>‹#›</a:t>
            </a:fld>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1ee7977a3f_2_83:notes"/>
          <p:cNvSpPr/>
          <p:nvPr>
            <p:ph idx="2" type="sldImg"/>
          </p:nvPr>
        </p:nvSpPr>
        <p:spPr>
          <a:xfrm>
            <a:off x="399119" y="685488"/>
            <a:ext cx="6061316"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21ee7977a3f_2_83:notes"/>
          <p:cNvSpPr txBox="1"/>
          <p:nvPr>
            <p:ph idx="1" type="body"/>
          </p:nvPr>
        </p:nvSpPr>
        <p:spPr>
          <a:xfrm>
            <a:off x="686590" y="4344026"/>
            <a:ext cx="5486400" cy="4114488"/>
          </a:xfrm>
          <a:prstGeom prst="rect">
            <a:avLst/>
          </a:prstGeom>
          <a:noFill/>
          <a:ln>
            <a:noFill/>
          </a:ln>
        </p:spPr>
        <p:txBody>
          <a:bodyPr anchorCtr="0" anchor="t" bIns="44800" lIns="89600" spcFirstLastPara="1" rIns="89600" wrap="square" tIns="44800">
            <a:noAutofit/>
          </a:bodyPr>
          <a:lstStyle/>
          <a:p>
            <a:pPr indent="0" lvl="0" marL="0" rtl="0" algn="l">
              <a:spcBef>
                <a:spcPts val="0"/>
              </a:spcBef>
              <a:spcAft>
                <a:spcPts val="0"/>
              </a:spcAft>
              <a:buNone/>
            </a:pPr>
            <a:r>
              <a:t/>
            </a:r>
            <a:endParaRPr sz="1400"/>
          </a:p>
        </p:txBody>
      </p:sp>
      <p:sp>
        <p:nvSpPr>
          <p:cNvPr id="137" name="Google Shape;137;g21ee7977a3f_2_83:notes"/>
          <p:cNvSpPr txBox="1"/>
          <p:nvPr>
            <p:ph idx="12" type="sldNum"/>
          </p:nvPr>
        </p:nvSpPr>
        <p:spPr>
          <a:xfrm>
            <a:off x="3883828" y="8684926"/>
            <a:ext cx="2972590" cy="457513"/>
          </a:xfrm>
          <a:prstGeom prst="rect">
            <a:avLst/>
          </a:prstGeom>
          <a:noFill/>
          <a:ln>
            <a:noFill/>
          </a:ln>
        </p:spPr>
        <p:txBody>
          <a:bodyPr anchorCtr="0" anchor="b" bIns="44800" lIns="89600" spcFirstLastPara="1" rIns="89600" wrap="square" tIns="44800">
            <a:noAutofit/>
          </a:bodyPr>
          <a:lstStyle/>
          <a:p>
            <a:pPr indent="0" lvl="0" marL="0" rtl="0" algn="r">
              <a:spcBef>
                <a:spcPts val="0"/>
              </a:spcBef>
              <a:spcAft>
                <a:spcPts val="0"/>
              </a:spcAft>
              <a:buNone/>
            </a:pPr>
            <a:fld id="{00000000-1234-1234-1234-123412341234}" type="slidenum">
              <a:rPr lang="en-GB" sz="1400"/>
              <a:t>‹#›</a:t>
            </a:fld>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1ee7977a3f_2_92:notes"/>
          <p:cNvSpPr/>
          <p:nvPr>
            <p:ph idx="2" type="sldImg"/>
          </p:nvPr>
        </p:nvSpPr>
        <p:spPr>
          <a:xfrm>
            <a:off x="399119" y="685488"/>
            <a:ext cx="6061316"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g21ee7977a3f_2_92:notes"/>
          <p:cNvSpPr txBox="1"/>
          <p:nvPr>
            <p:ph idx="1" type="body"/>
          </p:nvPr>
        </p:nvSpPr>
        <p:spPr>
          <a:xfrm>
            <a:off x="686590" y="4344026"/>
            <a:ext cx="5486400" cy="4114488"/>
          </a:xfrm>
          <a:prstGeom prst="rect">
            <a:avLst/>
          </a:prstGeom>
          <a:noFill/>
          <a:ln>
            <a:noFill/>
          </a:ln>
        </p:spPr>
        <p:txBody>
          <a:bodyPr anchorCtr="0" anchor="t" bIns="44800" lIns="89600" spcFirstLastPara="1" rIns="89600" wrap="square" tIns="44800">
            <a:noAutofit/>
          </a:bodyPr>
          <a:lstStyle/>
          <a:p>
            <a:pPr indent="0" lvl="0" marL="0" rtl="0" algn="l">
              <a:spcBef>
                <a:spcPts val="0"/>
              </a:spcBef>
              <a:spcAft>
                <a:spcPts val="0"/>
              </a:spcAft>
              <a:buNone/>
            </a:pPr>
            <a:r>
              <a:t/>
            </a:r>
            <a:endParaRPr sz="1400"/>
          </a:p>
        </p:txBody>
      </p:sp>
      <p:sp>
        <p:nvSpPr>
          <p:cNvPr id="147" name="Google Shape;147;g21ee7977a3f_2_92:notes"/>
          <p:cNvSpPr txBox="1"/>
          <p:nvPr>
            <p:ph idx="12" type="sldNum"/>
          </p:nvPr>
        </p:nvSpPr>
        <p:spPr>
          <a:xfrm>
            <a:off x="3883828" y="8684926"/>
            <a:ext cx="2972590" cy="457513"/>
          </a:xfrm>
          <a:prstGeom prst="rect">
            <a:avLst/>
          </a:prstGeom>
          <a:noFill/>
          <a:ln>
            <a:noFill/>
          </a:ln>
        </p:spPr>
        <p:txBody>
          <a:bodyPr anchorCtr="0" anchor="b" bIns="44800" lIns="89600" spcFirstLastPara="1" rIns="89600" wrap="square" tIns="44800">
            <a:noAutofit/>
          </a:bodyPr>
          <a:lstStyle/>
          <a:p>
            <a:pPr indent="0" lvl="0" marL="0" rtl="0" algn="r">
              <a:spcBef>
                <a:spcPts val="0"/>
              </a:spcBef>
              <a:spcAft>
                <a:spcPts val="0"/>
              </a:spcAft>
              <a:buNone/>
            </a:pPr>
            <a:fld id="{00000000-1234-1234-1234-123412341234}" type="slidenum">
              <a:rPr lang="en-GB" sz="1400"/>
              <a:t>‹#›</a:t>
            </a:fld>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1ee7977a3f_2_101:notes"/>
          <p:cNvSpPr/>
          <p:nvPr>
            <p:ph idx="2" type="sldImg"/>
          </p:nvPr>
        </p:nvSpPr>
        <p:spPr>
          <a:xfrm>
            <a:off x="399119" y="685488"/>
            <a:ext cx="6061316"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g21ee7977a3f_2_101:notes"/>
          <p:cNvSpPr txBox="1"/>
          <p:nvPr>
            <p:ph idx="1" type="body"/>
          </p:nvPr>
        </p:nvSpPr>
        <p:spPr>
          <a:xfrm>
            <a:off x="686590" y="4344026"/>
            <a:ext cx="5486400" cy="4114488"/>
          </a:xfrm>
          <a:prstGeom prst="rect">
            <a:avLst/>
          </a:prstGeom>
          <a:noFill/>
          <a:ln>
            <a:noFill/>
          </a:ln>
        </p:spPr>
        <p:txBody>
          <a:bodyPr anchorCtr="0" anchor="t" bIns="44800" lIns="89600" spcFirstLastPara="1" rIns="89600" wrap="square" tIns="44800">
            <a:noAutofit/>
          </a:bodyPr>
          <a:lstStyle/>
          <a:p>
            <a:pPr indent="0" lvl="0" marL="0" rtl="0" algn="l">
              <a:spcBef>
                <a:spcPts val="0"/>
              </a:spcBef>
              <a:spcAft>
                <a:spcPts val="0"/>
              </a:spcAft>
              <a:buNone/>
            </a:pPr>
            <a:r>
              <a:t/>
            </a:r>
            <a:endParaRPr sz="1400"/>
          </a:p>
        </p:txBody>
      </p:sp>
      <p:sp>
        <p:nvSpPr>
          <p:cNvPr id="157" name="Google Shape;157;g21ee7977a3f_2_101:notes"/>
          <p:cNvSpPr txBox="1"/>
          <p:nvPr>
            <p:ph idx="12" type="sldNum"/>
          </p:nvPr>
        </p:nvSpPr>
        <p:spPr>
          <a:xfrm>
            <a:off x="3883828" y="8684926"/>
            <a:ext cx="2972590" cy="457513"/>
          </a:xfrm>
          <a:prstGeom prst="rect">
            <a:avLst/>
          </a:prstGeom>
          <a:noFill/>
          <a:ln>
            <a:noFill/>
          </a:ln>
        </p:spPr>
        <p:txBody>
          <a:bodyPr anchorCtr="0" anchor="b" bIns="44800" lIns="89600" spcFirstLastPara="1" rIns="89600" wrap="square" tIns="44800">
            <a:noAutofit/>
          </a:bodyPr>
          <a:lstStyle/>
          <a:p>
            <a:pPr indent="0" lvl="0" marL="0" rtl="0" algn="r">
              <a:spcBef>
                <a:spcPts val="0"/>
              </a:spcBef>
              <a:spcAft>
                <a:spcPts val="0"/>
              </a:spcAft>
              <a:buNone/>
            </a:pPr>
            <a:fld id="{00000000-1234-1234-1234-123412341234}" type="slidenum">
              <a:rPr lang="en-GB" sz="1400"/>
              <a:t>‹#›</a:t>
            </a:fld>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1ee7977a3f_2_110:notes"/>
          <p:cNvSpPr/>
          <p:nvPr>
            <p:ph idx="2" type="sldImg"/>
          </p:nvPr>
        </p:nvSpPr>
        <p:spPr>
          <a:xfrm>
            <a:off x="399119" y="685488"/>
            <a:ext cx="6061316"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g21ee7977a3f_2_110:notes"/>
          <p:cNvSpPr txBox="1"/>
          <p:nvPr>
            <p:ph idx="1" type="body"/>
          </p:nvPr>
        </p:nvSpPr>
        <p:spPr>
          <a:xfrm>
            <a:off x="686590" y="4344026"/>
            <a:ext cx="5486400" cy="4114488"/>
          </a:xfrm>
          <a:prstGeom prst="rect">
            <a:avLst/>
          </a:prstGeom>
          <a:noFill/>
          <a:ln>
            <a:noFill/>
          </a:ln>
        </p:spPr>
        <p:txBody>
          <a:bodyPr anchorCtr="0" anchor="t" bIns="44800" lIns="89600" spcFirstLastPara="1" rIns="89600" wrap="square" tIns="44800">
            <a:noAutofit/>
          </a:bodyPr>
          <a:lstStyle/>
          <a:p>
            <a:pPr indent="0" lvl="0" marL="0" rtl="0" algn="l">
              <a:spcBef>
                <a:spcPts val="0"/>
              </a:spcBef>
              <a:spcAft>
                <a:spcPts val="0"/>
              </a:spcAft>
              <a:buNone/>
            </a:pPr>
            <a:r>
              <a:t/>
            </a:r>
            <a:endParaRPr sz="1400"/>
          </a:p>
        </p:txBody>
      </p:sp>
      <p:sp>
        <p:nvSpPr>
          <p:cNvPr id="168" name="Google Shape;168;g21ee7977a3f_2_110:notes"/>
          <p:cNvSpPr txBox="1"/>
          <p:nvPr>
            <p:ph idx="12" type="sldNum"/>
          </p:nvPr>
        </p:nvSpPr>
        <p:spPr>
          <a:xfrm>
            <a:off x="3883828" y="8684926"/>
            <a:ext cx="2972590" cy="457513"/>
          </a:xfrm>
          <a:prstGeom prst="rect">
            <a:avLst/>
          </a:prstGeom>
          <a:noFill/>
          <a:ln>
            <a:noFill/>
          </a:ln>
        </p:spPr>
        <p:txBody>
          <a:bodyPr anchorCtr="0" anchor="b" bIns="44800" lIns="89600" spcFirstLastPara="1" rIns="89600" wrap="square" tIns="44800">
            <a:noAutofit/>
          </a:bodyPr>
          <a:lstStyle/>
          <a:p>
            <a:pPr indent="0" lvl="0" marL="0" rtl="0" algn="r">
              <a:spcBef>
                <a:spcPts val="0"/>
              </a:spcBef>
              <a:spcAft>
                <a:spcPts val="0"/>
              </a:spcAft>
              <a:buNone/>
            </a:pPr>
            <a:fld id="{00000000-1234-1234-1234-123412341234}" type="slidenum">
              <a:rPr lang="en-GB" sz="1400"/>
              <a:t>‹#›</a:t>
            </a:fld>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1ee7977a3f_2_119:notes"/>
          <p:cNvSpPr/>
          <p:nvPr>
            <p:ph idx="2" type="sldImg"/>
          </p:nvPr>
        </p:nvSpPr>
        <p:spPr>
          <a:xfrm>
            <a:off x="399119" y="685488"/>
            <a:ext cx="6061316"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g21ee7977a3f_2_119:notes"/>
          <p:cNvSpPr txBox="1"/>
          <p:nvPr>
            <p:ph idx="1" type="body"/>
          </p:nvPr>
        </p:nvSpPr>
        <p:spPr>
          <a:xfrm>
            <a:off x="686590" y="4344026"/>
            <a:ext cx="5486400" cy="4114488"/>
          </a:xfrm>
          <a:prstGeom prst="rect">
            <a:avLst/>
          </a:prstGeom>
          <a:noFill/>
          <a:ln>
            <a:noFill/>
          </a:ln>
        </p:spPr>
        <p:txBody>
          <a:bodyPr anchorCtr="0" anchor="t" bIns="44800" lIns="89600" spcFirstLastPara="1" rIns="89600" wrap="square" tIns="44800">
            <a:noAutofit/>
          </a:bodyPr>
          <a:lstStyle/>
          <a:p>
            <a:pPr indent="0" lvl="0" marL="0" rtl="0" algn="l">
              <a:spcBef>
                <a:spcPts val="0"/>
              </a:spcBef>
              <a:spcAft>
                <a:spcPts val="0"/>
              </a:spcAft>
              <a:buNone/>
            </a:pPr>
            <a:r>
              <a:t/>
            </a:r>
            <a:endParaRPr sz="1400"/>
          </a:p>
        </p:txBody>
      </p:sp>
      <p:sp>
        <p:nvSpPr>
          <p:cNvPr id="178" name="Google Shape;178;g21ee7977a3f_2_119:notes"/>
          <p:cNvSpPr txBox="1"/>
          <p:nvPr>
            <p:ph idx="12" type="sldNum"/>
          </p:nvPr>
        </p:nvSpPr>
        <p:spPr>
          <a:xfrm>
            <a:off x="3883828" y="8684926"/>
            <a:ext cx="2972590" cy="457513"/>
          </a:xfrm>
          <a:prstGeom prst="rect">
            <a:avLst/>
          </a:prstGeom>
          <a:noFill/>
          <a:ln>
            <a:noFill/>
          </a:ln>
        </p:spPr>
        <p:txBody>
          <a:bodyPr anchorCtr="0" anchor="b" bIns="44800" lIns="89600" spcFirstLastPara="1" rIns="89600" wrap="square" tIns="44800">
            <a:noAutofit/>
          </a:bodyPr>
          <a:lstStyle/>
          <a:p>
            <a:pPr indent="0" lvl="0" marL="0" rtl="0" algn="r">
              <a:spcBef>
                <a:spcPts val="0"/>
              </a:spcBef>
              <a:spcAft>
                <a:spcPts val="0"/>
              </a:spcAft>
              <a:buNone/>
            </a:pPr>
            <a:fld id="{00000000-1234-1234-1234-123412341234}" type="slidenum">
              <a:rPr lang="en-GB" sz="1400"/>
              <a:t>‹#›</a:t>
            </a:fld>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1ee7977a3f_2_128:notes"/>
          <p:cNvSpPr txBox="1"/>
          <p:nvPr>
            <p:ph idx="1" type="body"/>
          </p:nvPr>
        </p:nvSpPr>
        <p:spPr>
          <a:xfrm>
            <a:off x="686590" y="4344026"/>
            <a:ext cx="5486400" cy="4114488"/>
          </a:xfrm>
          <a:prstGeom prst="rect">
            <a:avLst/>
          </a:prstGeom>
        </p:spPr>
        <p:txBody>
          <a:bodyPr anchorCtr="0" anchor="t" bIns="89600" lIns="89600" spcFirstLastPara="1" rIns="89600" wrap="square" tIns="89600">
            <a:noAutofit/>
          </a:bodyPr>
          <a:lstStyle/>
          <a:p>
            <a:pPr indent="0" lvl="0" marL="0" rtl="0" algn="l">
              <a:spcBef>
                <a:spcPts val="0"/>
              </a:spcBef>
              <a:spcAft>
                <a:spcPts val="0"/>
              </a:spcAft>
              <a:buNone/>
            </a:pPr>
            <a:r>
              <a:t/>
            </a:r>
            <a:endParaRPr/>
          </a:p>
        </p:txBody>
      </p:sp>
      <p:sp>
        <p:nvSpPr>
          <p:cNvPr id="187" name="Google Shape;187;g21ee7977a3f_2_128:notes"/>
          <p:cNvSpPr/>
          <p:nvPr>
            <p:ph idx="2" type="sldImg"/>
          </p:nvPr>
        </p:nvSpPr>
        <p:spPr>
          <a:xfrm>
            <a:off x="399119" y="685488"/>
            <a:ext cx="606131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1ee7977a3f_0_9:notes"/>
          <p:cNvSpPr txBox="1"/>
          <p:nvPr>
            <p:ph idx="1" type="body"/>
          </p:nvPr>
        </p:nvSpPr>
        <p:spPr>
          <a:xfrm>
            <a:off x="686590" y="4344026"/>
            <a:ext cx="5486400" cy="4114500"/>
          </a:xfrm>
          <a:prstGeom prst="rect">
            <a:avLst/>
          </a:prstGeom>
        </p:spPr>
        <p:txBody>
          <a:bodyPr anchorCtr="0" anchor="t" bIns="89600" lIns="89600" spcFirstLastPara="1" rIns="89600" wrap="square" tIns="89600">
            <a:noAutofit/>
          </a:bodyPr>
          <a:lstStyle/>
          <a:p>
            <a:pPr indent="0" lvl="0" marL="0" rtl="0" algn="l">
              <a:spcBef>
                <a:spcPts val="0"/>
              </a:spcBef>
              <a:spcAft>
                <a:spcPts val="0"/>
              </a:spcAft>
              <a:buNone/>
            </a:pPr>
            <a:r>
              <a:t/>
            </a:r>
            <a:endParaRPr/>
          </a:p>
        </p:txBody>
      </p:sp>
      <p:sp>
        <p:nvSpPr>
          <p:cNvPr id="196" name="Google Shape;196;g21ee7977a3f_0_9:notes"/>
          <p:cNvSpPr/>
          <p:nvPr>
            <p:ph idx="2" type="sldImg"/>
          </p:nvPr>
        </p:nvSpPr>
        <p:spPr>
          <a:xfrm>
            <a:off x="399119" y="685488"/>
            <a:ext cx="6061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3" name="Shape 63"/>
        <p:cNvGrpSpPr/>
        <p:nvPr/>
      </p:nvGrpSpPr>
      <p:grpSpPr>
        <a:xfrm>
          <a:off x="0" y="0"/>
          <a:ext cx="0" cy="0"/>
          <a:chOff x="0" y="0"/>
          <a:chExt cx="0" cy="0"/>
        </a:xfrm>
      </p:grpSpPr>
      <p:sp>
        <p:nvSpPr>
          <p:cNvPr id="64" name="Google Shape;64;p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5" name="Google Shape;65;p15"/>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6" name="Google Shape;66;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9" name="Shape 69"/>
        <p:cNvGrpSpPr/>
        <p:nvPr/>
      </p:nvGrpSpPr>
      <p:grpSpPr>
        <a:xfrm>
          <a:off x="0" y="0"/>
          <a:ext cx="0" cy="0"/>
          <a:chOff x="0" y="0"/>
          <a:chExt cx="0" cy="0"/>
        </a:xfrm>
      </p:grpSpPr>
      <p:sp>
        <p:nvSpPr>
          <p:cNvPr id="70" name="Google Shape;70;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1" name="Google Shape;71;p1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2" name="Google Shape;72;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5" name="Shape 75"/>
        <p:cNvGrpSpPr/>
        <p:nvPr/>
      </p:nvGrpSpPr>
      <p:grpSpPr>
        <a:xfrm>
          <a:off x="0" y="0"/>
          <a:ext cx="0" cy="0"/>
          <a:chOff x="0" y="0"/>
          <a:chExt cx="0" cy="0"/>
        </a:xfrm>
      </p:grpSpPr>
      <p:sp>
        <p:nvSpPr>
          <p:cNvPr id="76" name="Google Shape;76;p17"/>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7" name="Google Shape;77;p17"/>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1" name="Shape 81"/>
        <p:cNvGrpSpPr/>
        <p:nvPr/>
      </p:nvGrpSpPr>
      <p:grpSpPr>
        <a:xfrm>
          <a:off x="0" y="0"/>
          <a:ext cx="0" cy="0"/>
          <a:chOff x="0" y="0"/>
          <a:chExt cx="0" cy="0"/>
        </a:xfrm>
      </p:grpSpPr>
      <p:sp>
        <p:nvSpPr>
          <p:cNvPr id="82" name="Google Shape;82;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4" name="Google Shape;84;p18"/>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8" name="Shape 88"/>
        <p:cNvGrpSpPr/>
        <p:nvPr/>
      </p:nvGrpSpPr>
      <p:grpSpPr>
        <a:xfrm>
          <a:off x="0" y="0"/>
          <a:ext cx="0" cy="0"/>
          <a:chOff x="0" y="0"/>
          <a:chExt cx="0" cy="0"/>
        </a:xfrm>
      </p:grpSpPr>
      <p:sp>
        <p:nvSpPr>
          <p:cNvPr id="89" name="Google Shape;89;p19"/>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0" name="Google Shape;90;p19"/>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1" name="Google Shape;91;p19"/>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2" name="Google Shape;92;p19"/>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3" name="Google Shape;93;p19"/>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4" name="Google Shape;94;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7" name="Shape 97"/>
        <p:cNvGrpSpPr/>
        <p:nvPr/>
      </p:nvGrpSpPr>
      <p:grpSpPr>
        <a:xfrm>
          <a:off x="0" y="0"/>
          <a:ext cx="0" cy="0"/>
          <a:chOff x="0" y="0"/>
          <a:chExt cx="0" cy="0"/>
        </a:xfrm>
      </p:grpSpPr>
      <p:sp>
        <p:nvSpPr>
          <p:cNvPr id="98" name="Google Shape;98;p2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9" name="Google Shape;99;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2" name="Shape 102"/>
        <p:cNvGrpSpPr/>
        <p:nvPr/>
      </p:nvGrpSpPr>
      <p:grpSpPr>
        <a:xfrm>
          <a:off x="0" y="0"/>
          <a:ext cx="0" cy="0"/>
          <a:chOff x="0" y="0"/>
          <a:chExt cx="0" cy="0"/>
        </a:xfrm>
      </p:grpSpPr>
      <p:sp>
        <p:nvSpPr>
          <p:cNvPr id="103" name="Google Shape;103;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4" name="Google Shape;104;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5" name="Google Shape;105;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6" name="Google Shape;106;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7" name="Google Shape;107;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9" name="Shape 109"/>
        <p:cNvGrpSpPr/>
        <p:nvPr/>
      </p:nvGrpSpPr>
      <p:grpSpPr>
        <a:xfrm>
          <a:off x="0" y="0"/>
          <a:ext cx="0" cy="0"/>
          <a:chOff x="0" y="0"/>
          <a:chExt cx="0" cy="0"/>
        </a:xfrm>
      </p:grpSpPr>
      <p:sp>
        <p:nvSpPr>
          <p:cNvPr id="110" name="Google Shape;110;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1" name="Google Shape;111;p22"/>
          <p:cNvSpPr/>
          <p:nvPr>
            <p:ph idx="2" type="pic"/>
          </p:nvPr>
        </p:nvSpPr>
        <p:spPr>
          <a:xfrm>
            <a:off x="3887391" y="740569"/>
            <a:ext cx="4629150" cy="3655219"/>
          </a:xfrm>
          <a:prstGeom prst="rect">
            <a:avLst/>
          </a:prstGeom>
          <a:noFill/>
          <a:ln>
            <a:noFill/>
          </a:ln>
        </p:spPr>
      </p:sp>
      <p:sp>
        <p:nvSpPr>
          <p:cNvPr id="112" name="Google Shape;112;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3" name="Google Shape;113;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4" name="Google Shape;114;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5" name="Google Shape;115;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theme" Target="../theme/theme1.xml"/><Relationship Id="rId10" Type="http://schemas.openxmlformats.org/officeDocument/2006/relationships/slideLayout" Target="../slideLayouts/slideLayout20.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spcAft>
                <a:spcPts val="0"/>
              </a:spcAft>
              <a:buNone/>
              <a:defRPr b="0" i="0" sz="9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9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9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9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9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9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9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9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grpSp>
        <p:nvGrpSpPr>
          <p:cNvPr id="56" name="Google Shape;56;p13"/>
          <p:cNvGrpSpPr/>
          <p:nvPr/>
        </p:nvGrpSpPr>
        <p:grpSpPr>
          <a:xfrm>
            <a:off x="8221599" y="170120"/>
            <a:ext cx="587501" cy="207450"/>
            <a:chOff x="8283500" y="77358"/>
            <a:chExt cx="783335" cy="276600"/>
          </a:xfrm>
        </p:grpSpPr>
        <p:pic>
          <p:nvPicPr>
            <p:cNvPr id="57" name="Google Shape;57;p13"/>
            <p:cNvPicPr preferRelativeResize="0"/>
            <p:nvPr/>
          </p:nvPicPr>
          <p:blipFill rotWithShape="1">
            <a:blip r:embed="rId1">
              <a:alphaModFix/>
            </a:blip>
            <a:srcRect b="0" l="0" r="0" t="0"/>
            <a:stretch/>
          </p:blipFill>
          <p:spPr>
            <a:xfrm>
              <a:off x="8335643" y="101458"/>
              <a:ext cx="731192" cy="228259"/>
            </a:xfrm>
            <a:prstGeom prst="rect">
              <a:avLst/>
            </a:prstGeom>
            <a:noFill/>
            <a:ln>
              <a:noFill/>
            </a:ln>
          </p:spPr>
        </p:pic>
        <p:cxnSp>
          <p:nvCxnSpPr>
            <p:cNvPr id="58" name="Google Shape;58;p13"/>
            <p:cNvCxnSpPr/>
            <p:nvPr/>
          </p:nvCxnSpPr>
          <p:spPr>
            <a:xfrm>
              <a:off x="8283500" y="77358"/>
              <a:ext cx="0" cy="276600"/>
            </a:xfrm>
            <a:prstGeom prst="straightConnector1">
              <a:avLst/>
            </a:prstGeom>
            <a:noFill/>
            <a:ln cap="flat" cmpd="sng" w="9525">
              <a:solidFill>
                <a:srgbClr val="B7B7B7"/>
              </a:solidFill>
              <a:prstDash val="solid"/>
              <a:round/>
              <a:headEnd len="sm" w="sm" type="none"/>
              <a:tailEnd len="sm" w="sm" type="none"/>
            </a:ln>
          </p:spPr>
        </p:cxnSp>
      </p:gr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https://github.com/Yuktha2708/Graph-mining-and-Complex-Social-network-analysis.git" TargetMode="External"/><Relationship Id="rId4" Type="http://schemas.openxmlformats.org/officeDocument/2006/relationships/hyperlink" Target="https://github.com/Yuktha2708/Graph-mining-and-Complex-Social-network-analysis.git" TargetMode="External"/><Relationship Id="rId5" Type="http://schemas.openxmlformats.org/officeDocument/2006/relationships/hyperlink" Target="https://github.com/Yuktha2708/Graph-mining-and-Complex-Social-network-analysis.git" TargetMode="External"/><Relationship Id="rId6" Type="http://schemas.openxmlformats.org/officeDocument/2006/relationships/hyperlink" Target="https://github.com/Yuktha2708/Graph-mining-and-Complex-Social-network-analysis.git" TargetMode="External"/><Relationship Id="rId7" Type="http://schemas.openxmlformats.org/officeDocument/2006/relationships/hyperlink" Target="https://github.com/Yuktha2708/Graph-mining-and-Complex-Social-network-analysis.gi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p:nvPr/>
        </p:nvSpPr>
        <p:spPr>
          <a:xfrm>
            <a:off x="1257300" y="400050"/>
            <a:ext cx="5943600" cy="715580"/>
          </a:xfrm>
          <a:prstGeom prst="rect">
            <a:avLst/>
          </a:prstGeom>
          <a:noFill/>
          <a:ln>
            <a:noFill/>
          </a:ln>
        </p:spPr>
        <p:txBody>
          <a:bodyPr anchorCtr="0" anchor="t" bIns="34275" lIns="68575" spcFirstLastPara="1" rIns="68575" wrap="square" tIns="34275">
            <a:noAutofit/>
          </a:bodyPr>
          <a:lstStyle/>
          <a:p>
            <a:pPr indent="-254000" lvl="0" marL="254000" marR="0" rtl="0" algn="ctr">
              <a:spcBef>
                <a:spcPts val="0"/>
              </a:spcBef>
              <a:spcAft>
                <a:spcPts val="0"/>
              </a:spcAft>
              <a:buNone/>
            </a:pPr>
            <a:r>
              <a:rPr b="1" i="0" lang="en-GB" sz="2100" u="none" cap="none" strike="noStrike">
                <a:solidFill>
                  <a:srgbClr val="FF0000"/>
                </a:solidFill>
                <a:latin typeface="Trebuchet MS"/>
                <a:ea typeface="Trebuchet MS"/>
                <a:cs typeface="Trebuchet MS"/>
                <a:sym typeface="Trebuchet MS"/>
              </a:rPr>
              <a:t>UE20CS344 – Network Analysis  and Mining</a:t>
            </a:r>
            <a:endParaRPr sz="1100"/>
          </a:p>
          <a:p>
            <a:pPr indent="-254000" lvl="0" marL="254000" marR="0" rtl="0" algn="ctr">
              <a:spcBef>
                <a:spcPts val="0"/>
              </a:spcBef>
              <a:spcAft>
                <a:spcPts val="0"/>
              </a:spcAft>
              <a:buNone/>
            </a:pPr>
            <a:r>
              <a:rPr b="1" i="0" lang="en-GB" sz="2100" u="none" cap="none" strike="noStrike">
                <a:solidFill>
                  <a:srgbClr val="FF0000"/>
                </a:solidFill>
                <a:latin typeface="Trebuchet MS"/>
                <a:ea typeface="Trebuchet MS"/>
                <a:cs typeface="Trebuchet MS"/>
                <a:sym typeface="Trebuchet MS"/>
              </a:rPr>
              <a:t>Course Project </a:t>
            </a:r>
            <a:endParaRPr b="1" i="0" sz="2100" u="none" cap="none" strike="noStrike">
              <a:solidFill>
                <a:srgbClr val="FF0000"/>
              </a:solidFill>
              <a:latin typeface="Trebuchet MS"/>
              <a:ea typeface="Trebuchet MS"/>
              <a:cs typeface="Trebuchet MS"/>
              <a:sym typeface="Trebuchet MS"/>
            </a:endParaRPr>
          </a:p>
        </p:txBody>
      </p:sp>
      <p:sp>
        <p:nvSpPr>
          <p:cNvPr id="121" name="Google Shape;121;p23"/>
          <p:cNvSpPr txBox="1"/>
          <p:nvPr/>
        </p:nvSpPr>
        <p:spPr>
          <a:xfrm>
            <a:off x="571500" y="1543051"/>
            <a:ext cx="8115300" cy="2613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GB" sz="1800" u="none" cap="none" strike="noStrike">
                <a:solidFill>
                  <a:srgbClr val="0033CC"/>
                </a:solidFill>
                <a:latin typeface="Trebuchet MS"/>
                <a:ea typeface="Trebuchet MS"/>
                <a:cs typeface="Trebuchet MS"/>
                <a:sym typeface="Trebuchet MS"/>
              </a:rPr>
              <a:t>Proje</a:t>
            </a:r>
            <a:r>
              <a:rPr b="1" i="0" lang="en-GB" sz="1800" u="none" cap="none" strike="noStrike">
                <a:solidFill>
                  <a:srgbClr val="0033CC"/>
                </a:solidFill>
                <a:latin typeface="Trebuchet MS"/>
                <a:ea typeface="Trebuchet MS"/>
                <a:cs typeface="Trebuchet MS"/>
                <a:sym typeface="Trebuchet MS"/>
              </a:rPr>
              <a:t>ct Titl</a:t>
            </a:r>
            <a:r>
              <a:rPr b="1" i="0" lang="en-GB" sz="1800" u="none" cap="none" strike="noStrike">
                <a:solidFill>
                  <a:srgbClr val="0033CC"/>
                </a:solidFill>
                <a:latin typeface="Trebuchet MS"/>
                <a:ea typeface="Trebuchet MS"/>
                <a:cs typeface="Trebuchet MS"/>
                <a:sym typeface="Trebuchet MS"/>
              </a:rPr>
              <a:t>e : </a:t>
            </a:r>
            <a:r>
              <a:rPr b="1" lang="en-GB" sz="1800" u="sng">
                <a:solidFill>
                  <a:schemeClr val="hlink"/>
                </a:solidFill>
                <a:latin typeface="Trebuchet MS"/>
                <a:ea typeface="Trebuchet MS"/>
                <a:cs typeface="Trebuchet MS"/>
                <a:sym typeface="Trebuchet MS"/>
                <a:hlinkClick r:id="rId3"/>
              </a:rPr>
              <a:t>Graph </a:t>
            </a:r>
            <a:r>
              <a:rPr b="1" lang="en-GB" sz="1800" u="sng">
                <a:solidFill>
                  <a:schemeClr val="hlink"/>
                </a:solidFill>
                <a:latin typeface="Trebuchet MS"/>
                <a:ea typeface="Trebuchet MS"/>
                <a:cs typeface="Trebuchet MS"/>
                <a:sym typeface="Trebuchet MS"/>
                <a:hlinkClick r:id="rId4"/>
              </a:rPr>
              <a:t>mining and Complex </a:t>
            </a:r>
            <a:r>
              <a:rPr b="1" lang="en-GB" sz="1800" u="sng">
                <a:solidFill>
                  <a:schemeClr val="hlink"/>
                </a:solidFill>
                <a:latin typeface="Trebuchet MS"/>
                <a:ea typeface="Trebuchet MS"/>
                <a:cs typeface="Trebuchet MS"/>
                <a:sym typeface="Trebuchet MS"/>
                <a:hlinkClick r:id="rId5"/>
              </a:rPr>
              <a:t>Social network</a:t>
            </a:r>
            <a:r>
              <a:rPr b="1" lang="en-GB" sz="1800" u="sng">
                <a:solidFill>
                  <a:schemeClr val="hlink"/>
                </a:solidFill>
                <a:latin typeface="Trebuchet MS"/>
                <a:ea typeface="Trebuchet MS"/>
                <a:cs typeface="Trebuchet MS"/>
                <a:sym typeface="Trebuchet MS"/>
                <a:hlinkClick r:id="rId6"/>
              </a:rPr>
              <a:t> </a:t>
            </a:r>
            <a:r>
              <a:rPr b="1" lang="en-GB" sz="1800" u="sng">
                <a:solidFill>
                  <a:schemeClr val="hlink"/>
                </a:solidFill>
                <a:latin typeface="Trebuchet MS"/>
                <a:ea typeface="Trebuchet MS"/>
                <a:cs typeface="Trebuchet MS"/>
                <a:sym typeface="Trebuchet MS"/>
                <a:hlinkClick r:id="rId7"/>
              </a:rPr>
              <a:t>analysis </a:t>
            </a:r>
            <a:endParaRPr sz="1500" u="sng">
              <a:solidFill>
                <a:schemeClr val="hlink"/>
              </a:solidFill>
              <a:highlight>
                <a:srgbClr val="0D1117"/>
              </a:highlight>
            </a:endParaRPr>
          </a:p>
          <a:p>
            <a:pPr indent="0" lvl="0" marL="0" marR="0" rtl="0" algn="l">
              <a:spcBef>
                <a:spcPts val="0"/>
              </a:spcBef>
              <a:spcAft>
                <a:spcPts val="0"/>
              </a:spcAft>
              <a:buClr>
                <a:schemeClr val="dk1"/>
              </a:buClr>
              <a:buSzPts val="1100"/>
              <a:buFont typeface="Arial"/>
              <a:buNone/>
            </a:pPr>
            <a:r>
              <a:t/>
            </a:r>
            <a:endParaRPr b="1" sz="18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b="0" i="0" sz="18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b="0" i="0" sz="18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b="0" i="0" sz="18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sz="1500">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Font typeface="Arial"/>
              <a:buNone/>
            </a:pPr>
            <a:r>
              <a:rPr lang="en-GB" sz="1500">
                <a:solidFill>
                  <a:srgbClr val="0033CC"/>
                </a:solidFill>
                <a:latin typeface="Trebuchet MS"/>
                <a:ea typeface="Trebuchet MS"/>
                <a:cs typeface="Trebuchet MS"/>
                <a:sym typeface="Trebuchet MS"/>
              </a:rPr>
              <a:t>PES1UG20CS059 Ankitha N</a:t>
            </a:r>
            <a:endParaRPr sz="1500">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Font typeface="Arial"/>
              <a:buNone/>
            </a:pPr>
            <a:r>
              <a:rPr lang="en-GB" sz="1500">
                <a:solidFill>
                  <a:srgbClr val="0033CC"/>
                </a:solidFill>
                <a:latin typeface="Trebuchet MS"/>
                <a:ea typeface="Trebuchet MS"/>
                <a:cs typeface="Trebuchet MS"/>
                <a:sym typeface="Trebuchet MS"/>
              </a:rPr>
              <a:t>PES1UG20CS228 Akanksha kurapati </a:t>
            </a:r>
            <a:endParaRPr sz="1500">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Font typeface="Arial"/>
              <a:buNone/>
            </a:pPr>
            <a:r>
              <a:rPr lang="en-GB" sz="1500">
                <a:solidFill>
                  <a:srgbClr val="0033CC"/>
                </a:solidFill>
                <a:latin typeface="Trebuchet MS"/>
                <a:ea typeface="Trebuchet MS"/>
                <a:cs typeface="Trebuchet MS"/>
                <a:sym typeface="Trebuchet MS"/>
              </a:rPr>
              <a:t>PES1UG20CS237 M Yuktha</a:t>
            </a:r>
            <a:endParaRPr sz="1500">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lang="en-GB" sz="1500">
                <a:solidFill>
                  <a:srgbClr val="0033CC"/>
                </a:solidFill>
                <a:latin typeface="Trebuchet MS"/>
                <a:ea typeface="Trebuchet MS"/>
                <a:cs typeface="Trebuchet MS"/>
                <a:sym typeface="Trebuchet MS"/>
              </a:rPr>
              <a:t>PES1UG20CS615 Nayana D Raj</a:t>
            </a:r>
            <a:endParaRPr b="0" i="0" sz="1500" u="none" cap="none" strike="noStrike">
              <a:solidFill>
                <a:srgbClr val="0033CC"/>
              </a:solidFill>
              <a:latin typeface="Arial"/>
              <a:ea typeface="Arial"/>
              <a:cs typeface="Arial"/>
              <a:sym typeface="Arial"/>
            </a:endParaRPr>
          </a:p>
          <a:p>
            <a:pPr indent="0" lvl="0" marL="0" marR="0" rtl="0" algn="l">
              <a:spcBef>
                <a:spcPts val="0"/>
              </a:spcBef>
              <a:spcAft>
                <a:spcPts val="0"/>
              </a:spcAft>
              <a:buNone/>
            </a:pPr>
            <a:r>
              <a:t/>
            </a:r>
            <a:endParaRPr b="0" i="0" sz="18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b="0" i="0" sz="1800" u="none" cap="none" strike="noStrike">
              <a:solidFill>
                <a:srgbClr val="0033CC"/>
              </a:solidFill>
              <a:latin typeface="Trebuchet MS"/>
              <a:ea typeface="Trebuchet MS"/>
              <a:cs typeface="Trebuchet MS"/>
              <a:sym typeface="Trebuchet MS"/>
            </a:endParaRPr>
          </a:p>
        </p:txBody>
      </p:sp>
      <p:sp>
        <p:nvSpPr>
          <p:cNvPr id="122" name="Google Shape;122;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GB"/>
              <a:t>20CS344  Course Project </a:t>
            </a:r>
            <a:endParaRPr/>
          </a:p>
        </p:txBody>
      </p:sp>
      <p:sp>
        <p:nvSpPr>
          <p:cNvPr id="123" name="Google Shape;123;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08" name="Google Shape;208;p32"/>
          <p:cNvSpPr txBox="1"/>
          <p:nvPr/>
        </p:nvSpPr>
        <p:spPr>
          <a:xfrm>
            <a:off x="2171700" y="857251"/>
            <a:ext cx="5829300" cy="346200"/>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GB" sz="1800">
                <a:solidFill>
                  <a:srgbClr val="FF0000"/>
                </a:solidFill>
                <a:latin typeface="Trebuchet MS"/>
                <a:ea typeface="Trebuchet MS"/>
                <a:cs typeface="Trebuchet MS"/>
                <a:sym typeface="Trebuchet MS"/>
              </a:rPr>
              <a:t>Quantity and quality  of work </a:t>
            </a:r>
            <a:endParaRPr sz="1800">
              <a:solidFill>
                <a:srgbClr val="FF0000"/>
              </a:solidFill>
              <a:latin typeface="Trebuchet MS"/>
              <a:ea typeface="Trebuchet MS"/>
              <a:cs typeface="Trebuchet MS"/>
              <a:sym typeface="Trebuchet MS"/>
            </a:endParaRPr>
          </a:p>
        </p:txBody>
      </p:sp>
      <p:graphicFrame>
        <p:nvGraphicFramePr>
          <p:cNvPr id="209" name="Google Shape;209;p32"/>
          <p:cNvGraphicFramePr/>
          <p:nvPr/>
        </p:nvGraphicFramePr>
        <p:xfrm>
          <a:off x="175025" y="1371600"/>
          <a:ext cx="3000000" cy="3000000"/>
        </p:xfrm>
        <a:graphic>
          <a:graphicData uri="http://schemas.openxmlformats.org/drawingml/2006/table">
            <a:tbl>
              <a:tblPr bandRow="1" firstRow="1">
                <a:noFill/>
                <a:tableStyleId>{77B5177B-1D38-47B1-9C02-E4B26E43F323}</a:tableStyleId>
              </a:tblPr>
              <a:tblGrid>
                <a:gridCol w="510775"/>
                <a:gridCol w="5565500"/>
                <a:gridCol w="781775"/>
                <a:gridCol w="797975"/>
                <a:gridCol w="933375"/>
              </a:tblGrid>
              <a:tr h="278125">
                <a:tc>
                  <a:txBody>
                    <a:bodyPr/>
                    <a:lstStyle/>
                    <a:p>
                      <a:pPr indent="0" lvl="0" marL="0" marR="0" rtl="0" algn="l">
                        <a:spcBef>
                          <a:spcPts val="0"/>
                        </a:spcBef>
                        <a:spcAft>
                          <a:spcPts val="0"/>
                        </a:spcAft>
                        <a:buNone/>
                      </a:pPr>
                      <a:r>
                        <a:rPr b="0" lang="en-GB">
                          <a:solidFill>
                            <a:schemeClr val="dk1"/>
                          </a:solidFill>
                        </a:rPr>
                        <a:t>7</a:t>
                      </a:r>
                      <a:endParaRPr b="0" sz="1400">
                        <a:solidFill>
                          <a:schemeClr val="dk1"/>
                        </a:solidFill>
                      </a:endParaRPr>
                    </a:p>
                  </a:txBody>
                  <a:tcPr marT="34300" marB="34300" marR="68600" marL="68600">
                    <a:solidFill>
                      <a:srgbClr val="CFE2F3"/>
                    </a:solidFill>
                  </a:tcPr>
                </a:tc>
                <a:tc>
                  <a:txBody>
                    <a:bodyPr/>
                    <a:lstStyle/>
                    <a:p>
                      <a:pPr indent="0" lvl="0" marL="0" marR="0" rtl="0" algn="l">
                        <a:spcBef>
                          <a:spcPts val="0"/>
                        </a:spcBef>
                        <a:spcAft>
                          <a:spcPts val="0"/>
                        </a:spcAft>
                        <a:buNone/>
                      </a:pPr>
                      <a:r>
                        <a:rPr b="0" lang="en-GB">
                          <a:solidFill>
                            <a:schemeClr val="dk1"/>
                          </a:solidFill>
                        </a:rPr>
                        <a:t>The code is implemented to identify the movie directors that appear in the top 19 lists of all three centrality algorithms (closeness centrality, betweenness centrality, and PageRank) and printing their names. These directors are likely to be the most important and influential in the network of movie ratings and directors.</a:t>
                      </a:r>
                      <a:endParaRPr b="0" sz="1400">
                        <a:solidFill>
                          <a:schemeClr val="dk1"/>
                        </a:solidFill>
                      </a:endParaRPr>
                    </a:p>
                  </a:txBody>
                  <a:tcPr marT="34300" marB="34300" marR="68600" marL="68600">
                    <a:solidFill>
                      <a:srgbClr val="CFE2F3"/>
                    </a:solidFill>
                  </a:tcPr>
                </a:tc>
                <a:tc>
                  <a:txBody>
                    <a:bodyPr/>
                    <a:lstStyle/>
                    <a:p>
                      <a:pPr indent="0" lvl="0" marL="0" marR="0" rtl="0" algn="l">
                        <a:spcBef>
                          <a:spcPts val="0"/>
                        </a:spcBef>
                        <a:spcAft>
                          <a:spcPts val="0"/>
                        </a:spcAft>
                        <a:buNone/>
                      </a:pPr>
                      <a:r>
                        <a:rPr b="0" lang="en-GB">
                          <a:solidFill>
                            <a:schemeClr val="dk1"/>
                          </a:solidFill>
                        </a:rPr>
                        <a:t>Y</a:t>
                      </a:r>
                      <a:endParaRPr b="0" sz="1400">
                        <a:solidFill>
                          <a:schemeClr val="dk1"/>
                        </a:solidFill>
                      </a:endParaRPr>
                    </a:p>
                  </a:txBody>
                  <a:tcPr marT="34300" marB="34300" marR="68600" marL="68600">
                    <a:solidFill>
                      <a:srgbClr val="CFE2F3"/>
                    </a:solidFill>
                  </a:tcPr>
                </a:tc>
                <a:tc>
                  <a:txBody>
                    <a:bodyPr/>
                    <a:lstStyle/>
                    <a:p>
                      <a:pPr indent="0" lvl="0" marL="0" marR="0" rtl="0" algn="l">
                        <a:spcBef>
                          <a:spcPts val="0"/>
                        </a:spcBef>
                        <a:spcAft>
                          <a:spcPts val="0"/>
                        </a:spcAft>
                        <a:buNone/>
                      </a:pPr>
                      <a:r>
                        <a:rPr b="0" lang="en-GB">
                          <a:solidFill>
                            <a:schemeClr val="dk1"/>
                          </a:solidFill>
                        </a:rPr>
                        <a:t>100</a:t>
                      </a:r>
                      <a:endParaRPr b="0" sz="1400">
                        <a:solidFill>
                          <a:schemeClr val="dk1"/>
                        </a:solidFill>
                      </a:endParaRPr>
                    </a:p>
                  </a:txBody>
                  <a:tcPr marT="34300" marB="34300" marR="68600" marL="68600">
                    <a:solidFill>
                      <a:srgbClr val="CFE2F3"/>
                    </a:solidFill>
                  </a:tcPr>
                </a:tc>
                <a:tc>
                  <a:txBody>
                    <a:bodyPr/>
                    <a:lstStyle/>
                    <a:p>
                      <a:pPr indent="0" lvl="0" marL="0" marR="0" rtl="0" algn="l">
                        <a:spcBef>
                          <a:spcPts val="0"/>
                        </a:spcBef>
                        <a:spcAft>
                          <a:spcPts val="0"/>
                        </a:spcAft>
                        <a:buNone/>
                      </a:pPr>
                      <a:r>
                        <a:rPr b="0" lang="en-GB">
                          <a:solidFill>
                            <a:schemeClr val="dk1"/>
                          </a:solidFill>
                        </a:rPr>
                        <a:t>None</a:t>
                      </a:r>
                      <a:endParaRPr b="0" sz="1400">
                        <a:solidFill>
                          <a:schemeClr val="dk1"/>
                        </a:solidFill>
                      </a:endParaRPr>
                    </a:p>
                  </a:txBody>
                  <a:tcPr marT="34300" marB="34300" marR="68600" marL="68600">
                    <a:solidFill>
                      <a:srgbClr val="CFE2F3"/>
                    </a:solidFill>
                  </a:tcPr>
                </a:tc>
              </a:tr>
              <a:tr h="278125">
                <a:tc>
                  <a:txBody>
                    <a:bodyPr/>
                    <a:lstStyle/>
                    <a:p>
                      <a:pPr indent="0" lvl="0" marL="0" marR="0" rtl="0" algn="l">
                        <a:spcBef>
                          <a:spcPts val="0"/>
                        </a:spcBef>
                        <a:spcAft>
                          <a:spcPts val="0"/>
                        </a:spcAft>
                        <a:buNone/>
                      </a:pPr>
                      <a:r>
                        <a:rPr lang="en-GB"/>
                        <a:t>8</a:t>
                      </a:r>
                      <a:endParaRPr/>
                    </a:p>
                  </a:txBody>
                  <a:tcPr marT="34300" marB="34300" marR="68600" marL="68600"/>
                </a:tc>
                <a:tc>
                  <a:txBody>
                    <a:bodyPr/>
                    <a:lstStyle/>
                    <a:p>
                      <a:pPr indent="0" lvl="0" marL="0" marR="0" rtl="0" algn="l">
                        <a:spcBef>
                          <a:spcPts val="0"/>
                        </a:spcBef>
                        <a:spcAft>
                          <a:spcPts val="0"/>
                        </a:spcAft>
                        <a:buNone/>
                      </a:pPr>
                      <a:r>
                        <a:rPr lang="en-GB"/>
                        <a:t>The code is implemented using the Louvain method from the python-louvain library to detect communities in the graph of movie directors based on their connections with ratings. The code first applies the best_partition function to the graph to detect the communities, and then it assigns a different color to the nodes in each community. The code also prints the number of communities detected in the graph. Finally, it visualizes the communities with a graph where the nodes are colored according to their community membership.</a:t>
                      </a:r>
                      <a:endParaRPr sz="1400"/>
                    </a:p>
                  </a:txBody>
                  <a:tcPr marT="34300" marB="34300" marR="68600" marL="68600"/>
                </a:tc>
                <a:tc>
                  <a:txBody>
                    <a:bodyPr/>
                    <a:lstStyle/>
                    <a:p>
                      <a:pPr indent="0" lvl="0" marL="0" marR="0" rtl="0" algn="l">
                        <a:spcBef>
                          <a:spcPts val="0"/>
                        </a:spcBef>
                        <a:spcAft>
                          <a:spcPts val="0"/>
                        </a:spcAft>
                        <a:buNone/>
                      </a:pPr>
                      <a:r>
                        <a:rPr lang="en-GB"/>
                        <a:t>Y</a:t>
                      </a:r>
                      <a:endParaRPr sz="1400"/>
                    </a:p>
                  </a:txBody>
                  <a:tcPr marT="34300" marB="34300" marR="68600" marL="68600"/>
                </a:tc>
                <a:tc>
                  <a:txBody>
                    <a:bodyPr/>
                    <a:lstStyle/>
                    <a:p>
                      <a:pPr indent="0" lvl="0" marL="0" marR="0" rtl="0" algn="l">
                        <a:spcBef>
                          <a:spcPts val="0"/>
                        </a:spcBef>
                        <a:spcAft>
                          <a:spcPts val="0"/>
                        </a:spcAft>
                        <a:buNone/>
                      </a:pPr>
                      <a:r>
                        <a:rPr lang="en-GB"/>
                        <a:t>100</a:t>
                      </a:r>
                      <a:endParaRPr sz="1400"/>
                    </a:p>
                  </a:txBody>
                  <a:tcPr marT="34300" marB="34300" marR="68600" marL="68600"/>
                </a:tc>
                <a:tc>
                  <a:txBody>
                    <a:bodyPr/>
                    <a:lstStyle/>
                    <a:p>
                      <a:pPr indent="0" lvl="0" marL="0" marR="0" rtl="0" algn="l">
                        <a:spcBef>
                          <a:spcPts val="0"/>
                        </a:spcBef>
                        <a:spcAft>
                          <a:spcPts val="0"/>
                        </a:spcAft>
                        <a:buNone/>
                      </a:pPr>
                      <a:r>
                        <a:rPr lang="en-GB"/>
                        <a:t>None</a:t>
                      </a:r>
                      <a:endParaRPr sz="1400"/>
                    </a:p>
                  </a:txBody>
                  <a:tcPr marT="34300" marB="34300" marR="68600" marL="68600"/>
                </a:tc>
              </a:tr>
            </a:tbl>
          </a:graphicData>
        </a:graphic>
      </p:graphicFrame>
      <p:sp>
        <p:nvSpPr>
          <p:cNvPr id="210" name="Google Shape;210;p3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GB"/>
              <a:t>‹#›</a:t>
            </a:fld>
            <a:endParaRPr/>
          </a:p>
        </p:txBody>
      </p:sp>
      <p:sp>
        <p:nvSpPr>
          <p:cNvPr id="211" name="Google Shape;211;p3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GB"/>
              <a:t>20CS344  Course Project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p:nvPr/>
        </p:nvSpPr>
        <p:spPr>
          <a:xfrm>
            <a:off x="2286000" y="1185866"/>
            <a:ext cx="5715000" cy="27385"/>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7" name="Google Shape;217;p33"/>
          <p:cNvSpPr txBox="1"/>
          <p:nvPr/>
        </p:nvSpPr>
        <p:spPr>
          <a:xfrm>
            <a:off x="2171700" y="857251"/>
            <a:ext cx="5829300" cy="346249"/>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GB" sz="1800">
                <a:solidFill>
                  <a:srgbClr val="FF0000"/>
                </a:solidFill>
                <a:latin typeface="Trebuchet MS"/>
                <a:ea typeface="Trebuchet MS"/>
                <a:cs typeface="Trebuchet MS"/>
                <a:sym typeface="Trebuchet MS"/>
              </a:rPr>
              <a:t>Top few learning  </a:t>
            </a:r>
            <a:endParaRPr sz="1100"/>
          </a:p>
        </p:txBody>
      </p:sp>
      <p:graphicFrame>
        <p:nvGraphicFramePr>
          <p:cNvPr id="218" name="Google Shape;218;p33"/>
          <p:cNvGraphicFramePr/>
          <p:nvPr/>
        </p:nvGraphicFramePr>
        <p:xfrm>
          <a:off x="320138" y="1475285"/>
          <a:ext cx="3000000" cy="3000000"/>
        </p:xfrm>
        <a:graphic>
          <a:graphicData uri="http://schemas.openxmlformats.org/drawingml/2006/table">
            <a:tbl>
              <a:tblPr bandRow="1" firstRow="1">
                <a:noFill/>
                <a:tableStyleId>{77B5177B-1D38-47B1-9C02-E4B26E43F323}</a:tableStyleId>
              </a:tblPr>
              <a:tblGrid>
                <a:gridCol w="709150"/>
                <a:gridCol w="7581125"/>
              </a:tblGrid>
              <a:tr h="460525">
                <a:tc>
                  <a:txBody>
                    <a:bodyPr/>
                    <a:lstStyle/>
                    <a:p>
                      <a:pPr indent="0" lvl="0" marL="0" marR="0" rtl="0" algn="l">
                        <a:spcBef>
                          <a:spcPts val="0"/>
                        </a:spcBef>
                        <a:spcAft>
                          <a:spcPts val="0"/>
                        </a:spcAft>
                        <a:buNone/>
                      </a:pPr>
                      <a:r>
                        <a:rPr lang="en-GB" sz="1400"/>
                        <a:t>Serial </a:t>
                      </a:r>
                      <a:endParaRPr sz="1100"/>
                    </a:p>
                    <a:p>
                      <a:pPr indent="0" lvl="0" marL="0" marR="0" rtl="0" algn="l">
                        <a:spcBef>
                          <a:spcPts val="0"/>
                        </a:spcBef>
                        <a:spcAft>
                          <a:spcPts val="0"/>
                        </a:spcAft>
                        <a:buNone/>
                      </a:pPr>
                      <a:r>
                        <a:rPr lang="en-GB" sz="1400"/>
                        <a:t>No </a:t>
                      </a:r>
                      <a:endParaRPr sz="1100"/>
                    </a:p>
                  </a:txBody>
                  <a:tcPr marT="34300" marB="34300" marR="68600" marL="68600"/>
                </a:tc>
                <a:tc>
                  <a:txBody>
                    <a:bodyPr/>
                    <a:lstStyle/>
                    <a:p>
                      <a:pPr indent="0" lvl="0" marL="0" marR="0" rtl="0" algn="l">
                        <a:spcBef>
                          <a:spcPts val="0"/>
                        </a:spcBef>
                        <a:spcAft>
                          <a:spcPts val="0"/>
                        </a:spcAft>
                        <a:buNone/>
                      </a:pPr>
                      <a:r>
                        <a:rPr lang="en-GB" sz="1400"/>
                        <a:t>Top learning in this project </a:t>
                      </a:r>
                      <a:endParaRPr sz="1100"/>
                    </a:p>
                  </a:txBody>
                  <a:tcPr marT="34300" marB="34300" marR="68600" marL="68600"/>
                </a:tc>
              </a:tr>
              <a:tr h="808375">
                <a:tc>
                  <a:txBody>
                    <a:bodyPr/>
                    <a:lstStyle/>
                    <a:p>
                      <a:pPr indent="0" lvl="0" marL="0" marR="0" rtl="0" algn="l">
                        <a:spcBef>
                          <a:spcPts val="0"/>
                        </a:spcBef>
                        <a:spcAft>
                          <a:spcPts val="0"/>
                        </a:spcAft>
                        <a:buNone/>
                      </a:pPr>
                      <a:r>
                        <a:rPr lang="en-GB" sz="1400"/>
                        <a:t>1</a:t>
                      </a:r>
                      <a:endParaRPr sz="1100"/>
                    </a:p>
                  </a:txBody>
                  <a:tcPr marT="34300" marB="34300" marR="68600" marL="68600"/>
                </a:tc>
                <a:tc>
                  <a:txBody>
                    <a:bodyPr/>
                    <a:lstStyle/>
                    <a:p>
                      <a:pPr indent="0" lvl="0" marL="0" marR="0" rtl="0" algn="l">
                        <a:spcBef>
                          <a:spcPts val="0"/>
                        </a:spcBef>
                        <a:spcAft>
                          <a:spcPts val="0"/>
                        </a:spcAft>
                        <a:buClr>
                          <a:schemeClr val="dk1"/>
                        </a:buClr>
                        <a:buSzPts val="1100"/>
                        <a:buFont typeface="Arial"/>
                        <a:buNone/>
                      </a:pPr>
                      <a:r>
                        <a:rPr lang="en-GB" sz="1200"/>
                        <a:t>Centrality measures:Centrality measures are a key aspect of network analysis. You may have learned about different types of centrality measures, such as degree centrality, betweenness centrality, and eigenvector centrality, and how to calculate and interpret them.</a:t>
                      </a:r>
                      <a:endParaRPr sz="1200"/>
                    </a:p>
                  </a:txBody>
                  <a:tcPr marT="34300" marB="34300" marR="68600" marL="68600"/>
                </a:tc>
              </a:tr>
              <a:tr h="947525">
                <a:tc>
                  <a:txBody>
                    <a:bodyPr/>
                    <a:lstStyle/>
                    <a:p>
                      <a:pPr indent="0" lvl="0" marL="0" marR="0" rtl="0" algn="l">
                        <a:spcBef>
                          <a:spcPts val="0"/>
                        </a:spcBef>
                        <a:spcAft>
                          <a:spcPts val="0"/>
                        </a:spcAft>
                        <a:buNone/>
                      </a:pPr>
                      <a:r>
                        <a:rPr lang="en-GB" sz="1400"/>
                        <a:t>2</a:t>
                      </a:r>
                      <a:endParaRPr sz="1100"/>
                    </a:p>
                  </a:txBody>
                  <a:tcPr marT="34300" marB="34300" marR="68600" marL="68600"/>
                </a:tc>
                <a:tc>
                  <a:txBody>
                    <a:bodyPr/>
                    <a:lstStyle/>
                    <a:p>
                      <a:pPr indent="0" lvl="0" marL="0" marR="0" rtl="0" algn="l">
                        <a:spcBef>
                          <a:spcPts val="0"/>
                        </a:spcBef>
                        <a:spcAft>
                          <a:spcPts val="0"/>
                        </a:spcAft>
                        <a:buClr>
                          <a:schemeClr val="dk1"/>
                        </a:buClr>
                        <a:buSzPts val="1100"/>
                        <a:buFont typeface="Arial"/>
                        <a:buNone/>
                      </a:pPr>
                      <a:r>
                        <a:rPr lang="en-GB" sz="1200"/>
                        <a:t>Graph algorithms: Graph algorithms are used to analyze and manipulate network data. You may have learned about different graph algorithms, such as shortest path algorithms, minimum spanning tree algorithms, and how to implement them in your project.</a:t>
                      </a:r>
                      <a:endParaRPr sz="1200"/>
                    </a:p>
                  </a:txBody>
                  <a:tcPr marT="34300" marB="34300" marR="68600" marL="68600"/>
                </a:tc>
              </a:tr>
              <a:tr h="947525">
                <a:tc>
                  <a:txBody>
                    <a:bodyPr/>
                    <a:lstStyle/>
                    <a:p>
                      <a:pPr indent="0" lvl="0" marL="0" marR="0" rtl="0" algn="l">
                        <a:spcBef>
                          <a:spcPts val="0"/>
                        </a:spcBef>
                        <a:spcAft>
                          <a:spcPts val="0"/>
                        </a:spcAft>
                        <a:buNone/>
                      </a:pPr>
                      <a:r>
                        <a:rPr lang="en-GB" sz="1400"/>
                        <a:t>3</a:t>
                      </a:r>
                      <a:endParaRPr sz="1100"/>
                    </a:p>
                  </a:txBody>
                  <a:tcPr marT="34300" marB="34300" marR="68600" marL="68600"/>
                </a:tc>
                <a:tc>
                  <a:txBody>
                    <a:bodyPr/>
                    <a:lstStyle/>
                    <a:p>
                      <a:pPr indent="0" lvl="0" marL="0" marR="0" rtl="0" algn="l">
                        <a:spcBef>
                          <a:spcPts val="0"/>
                        </a:spcBef>
                        <a:spcAft>
                          <a:spcPts val="0"/>
                        </a:spcAft>
                        <a:buClr>
                          <a:schemeClr val="dk1"/>
                        </a:buClr>
                        <a:buSzPts val="1100"/>
                        <a:buFont typeface="Arial"/>
                        <a:buNone/>
                      </a:pPr>
                      <a:r>
                        <a:rPr lang="en-GB" sz="1200"/>
                        <a:t>Design: Designing the network analysis project requires careful consideration of the research question, the data sources, and the analysis methods. Choosing the appropriate research design can be challenging, particularly when dealing with complex social systems.</a:t>
                      </a:r>
                      <a:endParaRPr sz="1200"/>
                    </a:p>
                  </a:txBody>
                  <a:tcPr marT="34300" marB="34300" marR="68600" marL="68600"/>
                </a:tc>
              </a:tr>
            </a:tbl>
          </a:graphicData>
        </a:graphic>
      </p:graphicFrame>
      <p:sp>
        <p:nvSpPr>
          <p:cNvPr id="219" name="Google Shape;219;p3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GB"/>
              <a:t>‹#›</a:t>
            </a:fld>
            <a:endParaRPr/>
          </a:p>
        </p:txBody>
      </p:sp>
      <p:sp>
        <p:nvSpPr>
          <p:cNvPr id="220" name="Google Shape;220;p33"/>
          <p:cNvSpPr txBox="1"/>
          <p:nvPr>
            <p:ph idx="11" type="ftr"/>
          </p:nvPr>
        </p:nvSpPr>
        <p:spPr>
          <a:xfrm>
            <a:off x="2597475" y="6256088"/>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GB"/>
              <a:t>20CS344  Course Project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p:nvPr/>
        </p:nvSpPr>
        <p:spPr>
          <a:xfrm>
            <a:off x="2286000" y="1185866"/>
            <a:ext cx="5715000" cy="27385"/>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6" name="Google Shape;226;p34"/>
          <p:cNvSpPr txBox="1"/>
          <p:nvPr/>
        </p:nvSpPr>
        <p:spPr>
          <a:xfrm>
            <a:off x="2171700" y="857251"/>
            <a:ext cx="5829300" cy="346249"/>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GB" sz="1800">
                <a:solidFill>
                  <a:srgbClr val="FF0000"/>
                </a:solidFill>
                <a:latin typeface="Trebuchet MS"/>
                <a:ea typeface="Trebuchet MS"/>
                <a:cs typeface="Trebuchet MS"/>
                <a:sym typeface="Trebuchet MS"/>
              </a:rPr>
              <a:t>Top unresolved challenges</a:t>
            </a:r>
            <a:endParaRPr sz="1100"/>
          </a:p>
        </p:txBody>
      </p:sp>
      <p:graphicFrame>
        <p:nvGraphicFramePr>
          <p:cNvPr id="227" name="Google Shape;227;p34"/>
          <p:cNvGraphicFramePr/>
          <p:nvPr/>
        </p:nvGraphicFramePr>
        <p:xfrm>
          <a:off x="340706" y="1299178"/>
          <a:ext cx="3000000" cy="3000000"/>
        </p:xfrm>
        <a:graphic>
          <a:graphicData uri="http://schemas.openxmlformats.org/drawingml/2006/table">
            <a:tbl>
              <a:tblPr bandRow="1" firstRow="1">
                <a:noFill/>
                <a:tableStyleId>{77B5177B-1D38-47B1-9C02-E4B26E43F323}</a:tableStyleId>
              </a:tblPr>
              <a:tblGrid>
                <a:gridCol w="638875"/>
                <a:gridCol w="5495350"/>
                <a:gridCol w="2328375"/>
              </a:tblGrid>
              <a:tr h="596250">
                <a:tc>
                  <a:txBody>
                    <a:bodyPr/>
                    <a:lstStyle/>
                    <a:p>
                      <a:pPr indent="0" lvl="0" marL="0" marR="0" rtl="0" algn="l">
                        <a:spcBef>
                          <a:spcPts val="0"/>
                        </a:spcBef>
                        <a:spcAft>
                          <a:spcPts val="0"/>
                        </a:spcAft>
                        <a:buNone/>
                      </a:pPr>
                      <a:r>
                        <a:rPr lang="en-GB" sz="1400"/>
                        <a:t>Serial No </a:t>
                      </a:r>
                      <a:endParaRPr sz="1100"/>
                    </a:p>
                  </a:txBody>
                  <a:tcPr marT="34300" marB="34300" marR="68600" marL="68600"/>
                </a:tc>
                <a:tc>
                  <a:txBody>
                    <a:bodyPr/>
                    <a:lstStyle/>
                    <a:p>
                      <a:pPr indent="0" lvl="0" marL="0" marR="0" rtl="0" algn="l">
                        <a:spcBef>
                          <a:spcPts val="0"/>
                        </a:spcBef>
                        <a:spcAft>
                          <a:spcPts val="0"/>
                        </a:spcAft>
                        <a:buNone/>
                      </a:pPr>
                      <a:r>
                        <a:rPr lang="en-GB" sz="1400"/>
                        <a:t>Brief description of unresolved challenges</a:t>
                      </a:r>
                      <a:endParaRPr sz="1100"/>
                    </a:p>
                  </a:txBody>
                  <a:tcPr marT="34300" marB="34300" marR="68600" marL="68600"/>
                </a:tc>
                <a:tc>
                  <a:txBody>
                    <a:bodyPr/>
                    <a:lstStyle/>
                    <a:p>
                      <a:pPr indent="0" lvl="0" marL="0" marR="0" rtl="0" algn="l">
                        <a:spcBef>
                          <a:spcPts val="0"/>
                        </a:spcBef>
                        <a:spcAft>
                          <a:spcPts val="0"/>
                        </a:spcAft>
                        <a:buNone/>
                      </a:pPr>
                      <a:r>
                        <a:rPr lang="en-GB" sz="1400"/>
                        <a:t>Type of challenge</a:t>
                      </a:r>
                      <a:endParaRPr sz="1100"/>
                    </a:p>
                    <a:p>
                      <a:pPr indent="0" lvl="0" marL="0" marR="0" rtl="0" algn="l">
                        <a:spcBef>
                          <a:spcPts val="0"/>
                        </a:spcBef>
                        <a:spcAft>
                          <a:spcPts val="0"/>
                        </a:spcAft>
                        <a:buNone/>
                      </a:pPr>
                      <a:r>
                        <a:rPr lang="en-GB" sz="1400"/>
                        <a:t>(scope/data/design/implementation / others) </a:t>
                      </a:r>
                      <a:endParaRPr sz="1100"/>
                    </a:p>
                  </a:txBody>
                  <a:tcPr marT="34300" marB="34300" marR="68600" marL="68600"/>
                </a:tc>
              </a:tr>
              <a:tr h="649825">
                <a:tc>
                  <a:txBody>
                    <a:bodyPr/>
                    <a:lstStyle/>
                    <a:p>
                      <a:pPr indent="0" lvl="0" marL="0" marR="0" rtl="0" algn="l">
                        <a:spcBef>
                          <a:spcPts val="0"/>
                        </a:spcBef>
                        <a:spcAft>
                          <a:spcPts val="0"/>
                        </a:spcAft>
                        <a:buNone/>
                      </a:pPr>
                      <a:r>
                        <a:rPr lang="en-GB" sz="1400"/>
                        <a:t>1</a:t>
                      </a:r>
                      <a:endParaRPr sz="1100"/>
                    </a:p>
                  </a:txBody>
                  <a:tcPr marT="34300" marB="34300" marR="68600" marL="68600"/>
                </a:tc>
                <a:tc>
                  <a:txBody>
                    <a:bodyPr/>
                    <a:lstStyle/>
                    <a:p>
                      <a:pPr indent="0" lvl="0" marL="0" marR="0" rtl="0" algn="l">
                        <a:spcBef>
                          <a:spcPts val="0"/>
                        </a:spcBef>
                        <a:spcAft>
                          <a:spcPts val="0"/>
                        </a:spcAft>
                        <a:buClr>
                          <a:schemeClr val="dk1"/>
                        </a:buClr>
                        <a:buSzPts val="1100"/>
                        <a:buFont typeface="Arial"/>
                        <a:buNone/>
                      </a:pPr>
                      <a:r>
                        <a:rPr lang="en-GB" sz="1200"/>
                        <a:t>Data quality: Network data may contain errors, missing values, or inconsistencies, which can affect the accuracy of network analysis results. Preprocessing and cleaning the data can be time-consuming and require careful attention to detail.</a:t>
                      </a:r>
                      <a:endParaRPr sz="1300"/>
                    </a:p>
                  </a:txBody>
                  <a:tcPr marT="34300" marB="34300" marR="68600" marL="68600"/>
                </a:tc>
                <a:tc>
                  <a:txBody>
                    <a:bodyPr/>
                    <a:lstStyle/>
                    <a:p>
                      <a:pPr indent="0" lvl="0" marL="0" marR="0" rtl="0" algn="l">
                        <a:spcBef>
                          <a:spcPts val="0"/>
                        </a:spcBef>
                        <a:spcAft>
                          <a:spcPts val="0"/>
                        </a:spcAft>
                        <a:buNone/>
                      </a:pPr>
                      <a:r>
                        <a:rPr lang="en-GB"/>
                        <a:t>Data</a:t>
                      </a:r>
                      <a:endParaRPr sz="1400"/>
                    </a:p>
                  </a:txBody>
                  <a:tcPr marT="34300" marB="34300" marR="68600" marL="68600"/>
                </a:tc>
              </a:tr>
              <a:tr h="680400">
                <a:tc>
                  <a:txBody>
                    <a:bodyPr/>
                    <a:lstStyle/>
                    <a:p>
                      <a:pPr indent="0" lvl="0" marL="0" marR="0" rtl="0" algn="l">
                        <a:spcBef>
                          <a:spcPts val="0"/>
                        </a:spcBef>
                        <a:spcAft>
                          <a:spcPts val="0"/>
                        </a:spcAft>
                        <a:buNone/>
                      </a:pPr>
                      <a:r>
                        <a:rPr lang="en-GB" sz="1400"/>
                        <a:t>2</a:t>
                      </a:r>
                      <a:endParaRPr sz="1100"/>
                    </a:p>
                  </a:txBody>
                  <a:tcPr marT="34300" marB="34300" marR="68600" marL="68600"/>
                </a:tc>
                <a:tc>
                  <a:txBody>
                    <a:bodyPr/>
                    <a:lstStyle/>
                    <a:p>
                      <a:pPr indent="0" lvl="0" marL="0" marR="0" rtl="0" algn="l">
                        <a:spcBef>
                          <a:spcPts val="0"/>
                        </a:spcBef>
                        <a:spcAft>
                          <a:spcPts val="0"/>
                        </a:spcAft>
                        <a:buClr>
                          <a:schemeClr val="dk1"/>
                        </a:buClr>
                        <a:buSzPts val="1100"/>
                        <a:buFont typeface="Arial"/>
                        <a:buNone/>
                      </a:pPr>
                      <a:r>
                        <a:rPr lang="en-GB" sz="1200"/>
                        <a:t>Scope: Defining the scope of the network analysis project can be challenging. Choosing the appropriate level of detail and deciding which nodes and edges to include in the analysis can affect the accuracy and relevance of the results.</a:t>
                      </a:r>
                      <a:endParaRPr sz="1300"/>
                    </a:p>
                  </a:txBody>
                  <a:tcPr marT="34300" marB="34300" marR="68600" marL="68600"/>
                </a:tc>
                <a:tc>
                  <a:txBody>
                    <a:bodyPr/>
                    <a:lstStyle/>
                    <a:p>
                      <a:pPr indent="0" lvl="0" marL="0" marR="0" rtl="0" algn="l">
                        <a:spcBef>
                          <a:spcPts val="0"/>
                        </a:spcBef>
                        <a:spcAft>
                          <a:spcPts val="0"/>
                        </a:spcAft>
                        <a:buNone/>
                      </a:pPr>
                      <a:r>
                        <a:rPr lang="en-GB"/>
                        <a:t>Scope</a:t>
                      </a:r>
                      <a:endParaRPr sz="1400"/>
                    </a:p>
                  </a:txBody>
                  <a:tcPr marT="34300" marB="34300" marR="68600" marL="68600"/>
                </a:tc>
              </a:tr>
              <a:tr h="1314300">
                <a:tc>
                  <a:txBody>
                    <a:bodyPr/>
                    <a:lstStyle/>
                    <a:p>
                      <a:pPr indent="0" lvl="0" marL="0" marR="0" rtl="0" algn="l">
                        <a:spcBef>
                          <a:spcPts val="0"/>
                        </a:spcBef>
                        <a:spcAft>
                          <a:spcPts val="0"/>
                        </a:spcAft>
                        <a:buNone/>
                      </a:pPr>
                      <a:r>
                        <a:rPr lang="en-GB" sz="1400"/>
                        <a:t>3</a:t>
                      </a:r>
                      <a:endParaRPr sz="1100"/>
                    </a:p>
                  </a:txBody>
                  <a:tcPr marT="34300" marB="34300" marR="68600" marL="68600"/>
                </a:tc>
                <a:tc>
                  <a:txBody>
                    <a:bodyPr/>
                    <a:lstStyle/>
                    <a:p>
                      <a:pPr indent="0" lvl="0" marL="0" marR="0" rtl="0" algn="l">
                        <a:spcBef>
                          <a:spcPts val="0"/>
                        </a:spcBef>
                        <a:spcAft>
                          <a:spcPts val="0"/>
                        </a:spcAft>
                        <a:buSzPts val="1100"/>
                        <a:buNone/>
                      </a:pPr>
                      <a:r>
                        <a:rPr lang="en-GB" sz="1300"/>
                        <a:t>D</a:t>
                      </a:r>
                      <a:r>
                        <a:rPr lang="en-GB" sz="1200"/>
                        <a:t>esign: Designing the network analysis project requires careful consideration of the research question, the data sources, and the analysis methods. Choosing the appropriate research design can be challenging, particularly when dealing with complex social systems.</a:t>
                      </a:r>
                      <a:endParaRPr sz="1200"/>
                    </a:p>
                    <a:p>
                      <a:pPr indent="0" lvl="0" marL="0" marR="0" rtl="0" algn="l">
                        <a:spcBef>
                          <a:spcPts val="0"/>
                        </a:spcBef>
                        <a:spcAft>
                          <a:spcPts val="0"/>
                        </a:spcAft>
                        <a:buSzPts val="1100"/>
                        <a:buNone/>
                      </a:pPr>
                      <a:r>
                        <a:t/>
                      </a:r>
                      <a:endParaRPr sz="1300"/>
                    </a:p>
                    <a:p>
                      <a:pPr indent="0" lvl="0" marL="0" marR="0" rtl="0" algn="l">
                        <a:spcBef>
                          <a:spcPts val="0"/>
                        </a:spcBef>
                        <a:spcAft>
                          <a:spcPts val="0"/>
                        </a:spcAft>
                        <a:buNone/>
                      </a:pPr>
                      <a:r>
                        <a:t/>
                      </a:r>
                      <a:endParaRPr sz="1300"/>
                    </a:p>
                    <a:p>
                      <a:pPr indent="0" lvl="0" marL="0" rtl="0" algn="ctr">
                        <a:spcBef>
                          <a:spcPts val="0"/>
                        </a:spcBef>
                        <a:spcAft>
                          <a:spcPts val="0"/>
                        </a:spcAft>
                        <a:buClr>
                          <a:schemeClr val="dk1"/>
                        </a:buClr>
                        <a:buFont typeface="Arial"/>
                        <a:buNone/>
                      </a:pPr>
                      <a:r>
                        <a:rPr lang="en-GB" sz="800">
                          <a:solidFill>
                            <a:srgbClr val="888888"/>
                          </a:solidFill>
                          <a:latin typeface="Arial"/>
                          <a:ea typeface="Arial"/>
                          <a:cs typeface="Arial"/>
                          <a:sym typeface="Arial"/>
                        </a:rPr>
                        <a:t>                                                     20CS344  Course Project </a:t>
                      </a:r>
                      <a:endParaRPr sz="1300"/>
                    </a:p>
                  </a:txBody>
                  <a:tcPr marT="34300" marB="34300" marR="68600" marL="68600"/>
                </a:tc>
                <a:tc>
                  <a:txBody>
                    <a:bodyPr/>
                    <a:lstStyle/>
                    <a:p>
                      <a:pPr indent="0" lvl="0" marL="0" marR="0" rtl="0" algn="l">
                        <a:spcBef>
                          <a:spcPts val="0"/>
                        </a:spcBef>
                        <a:spcAft>
                          <a:spcPts val="0"/>
                        </a:spcAft>
                        <a:buNone/>
                      </a:pPr>
                      <a:r>
                        <a:rPr lang="en-GB"/>
                        <a:t>Design</a:t>
                      </a:r>
                      <a:endParaRPr sz="1400"/>
                    </a:p>
                  </a:txBody>
                  <a:tcPr marT="34300" marB="34300" marR="68600" marL="68600"/>
                </a:tc>
              </a:tr>
            </a:tbl>
          </a:graphicData>
        </a:graphic>
      </p:graphicFrame>
      <p:sp>
        <p:nvSpPr>
          <p:cNvPr id="228" name="Google Shape;228;p3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4" name="Google Shape;234;p35"/>
          <p:cNvSpPr txBox="1"/>
          <p:nvPr/>
        </p:nvSpPr>
        <p:spPr>
          <a:xfrm>
            <a:off x="2171700" y="857251"/>
            <a:ext cx="5829300" cy="346200"/>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GB" sz="1800">
                <a:solidFill>
                  <a:srgbClr val="FF0000"/>
                </a:solidFill>
                <a:latin typeface="Trebuchet MS"/>
                <a:ea typeface="Trebuchet MS"/>
                <a:cs typeface="Trebuchet MS"/>
                <a:sym typeface="Trebuchet MS"/>
              </a:rPr>
              <a:t>Top unresolved challenges</a:t>
            </a:r>
            <a:endParaRPr sz="1100"/>
          </a:p>
        </p:txBody>
      </p:sp>
      <p:graphicFrame>
        <p:nvGraphicFramePr>
          <p:cNvPr id="235" name="Google Shape;235;p35"/>
          <p:cNvGraphicFramePr/>
          <p:nvPr/>
        </p:nvGraphicFramePr>
        <p:xfrm>
          <a:off x="452931" y="1503740"/>
          <a:ext cx="3000000" cy="3000000"/>
        </p:xfrm>
        <a:graphic>
          <a:graphicData uri="http://schemas.openxmlformats.org/drawingml/2006/table">
            <a:tbl>
              <a:tblPr bandRow="1" firstRow="1">
                <a:noFill/>
                <a:tableStyleId>{77B5177B-1D38-47B1-9C02-E4B26E43F323}</a:tableStyleId>
              </a:tblPr>
              <a:tblGrid>
                <a:gridCol w="608650"/>
                <a:gridCol w="5235500"/>
                <a:gridCol w="2218275"/>
              </a:tblGrid>
              <a:tr h="627575">
                <a:tc>
                  <a:txBody>
                    <a:bodyPr/>
                    <a:lstStyle/>
                    <a:p>
                      <a:pPr indent="0" lvl="0" marL="0" marR="0" rtl="0" algn="l">
                        <a:spcBef>
                          <a:spcPts val="0"/>
                        </a:spcBef>
                        <a:spcAft>
                          <a:spcPts val="0"/>
                        </a:spcAft>
                        <a:buNone/>
                      </a:pPr>
                      <a:r>
                        <a:rPr lang="en-GB" sz="1400"/>
                        <a:t>Serial No </a:t>
                      </a:r>
                      <a:endParaRPr sz="1100"/>
                    </a:p>
                  </a:txBody>
                  <a:tcPr marT="34300" marB="34300" marR="68600" marL="68600"/>
                </a:tc>
                <a:tc>
                  <a:txBody>
                    <a:bodyPr/>
                    <a:lstStyle/>
                    <a:p>
                      <a:pPr indent="0" lvl="0" marL="0" marR="0" rtl="0" algn="l">
                        <a:spcBef>
                          <a:spcPts val="0"/>
                        </a:spcBef>
                        <a:spcAft>
                          <a:spcPts val="0"/>
                        </a:spcAft>
                        <a:buNone/>
                      </a:pPr>
                      <a:r>
                        <a:rPr lang="en-GB" sz="1400"/>
                        <a:t>Brief description of unresolved challenges</a:t>
                      </a:r>
                      <a:endParaRPr sz="1100"/>
                    </a:p>
                  </a:txBody>
                  <a:tcPr marT="34300" marB="34300" marR="68600" marL="68600"/>
                </a:tc>
                <a:tc>
                  <a:txBody>
                    <a:bodyPr/>
                    <a:lstStyle/>
                    <a:p>
                      <a:pPr indent="0" lvl="0" marL="0" marR="0" rtl="0" algn="l">
                        <a:spcBef>
                          <a:spcPts val="0"/>
                        </a:spcBef>
                        <a:spcAft>
                          <a:spcPts val="0"/>
                        </a:spcAft>
                        <a:buNone/>
                      </a:pPr>
                      <a:r>
                        <a:rPr lang="en-GB" sz="1400"/>
                        <a:t>Type of challenge</a:t>
                      </a:r>
                      <a:endParaRPr sz="1100"/>
                    </a:p>
                    <a:p>
                      <a:pPr indent="0" lvl="0" marL="0" marR="0" rtl="0" algn="l">
                        <a:spcBef>
                          <a:spcPts val="0"/>
                        </a:spcBef>
                        <a:spcAft>
                          <a:spcPts val="0"/>
                        </a:spcAft>
                        <a:buNone/>
                      </a:pPr>
                      <a:r>
                        <a:rPr lang="en-GB" sz="1400"/>
                        <a:t>(scope/data/design/implementation / others) </a:t>
                      </a:r>
                      <a:endParaRPr sz="1100"/>
                    </a:p>
                  </a:txBody>
                  <a:tcPr marT="34300" marB="34300" marR="68600" marL="68600"/>
                </a:tc>
              </a:tr>
              <a:tr h="1383325">
                <a:tc>
                  <a:txBody>
                    <a:bodyPr/>
                    <a:lstStyle/>
                    <a:p>
                      <a:pPr indent="0" lvl="0" marL="0" marR="0" rtl="0" algn="l">
                        <a:spcBef>
                          <a:spcPts val="0"/>
                        </a:spcBef>
                        <a:spcAft>
                          <a:spcPts val="0"/>
                        </a:spcAft>
                        <a:buNone/>
                      </a:pPr>
                      <a:r>
                        <a:rPr lang="en-GB"/>
                        <a:t>4</a:t>
                      </a:r>
                      <a:endParaRPr sz="1100"/>
                    </a:p>
                  </a:txBody>
                  <a:tcPr marT="34300" marB="34300" marR="68600" marL="68600"/>
                </a:tc>
                <a:tc>
                  <a:txBody>
                    <a:bodyPr/>
                    <a:lstStyle/>
                    <a:p>
                      <a:pPr indent="0" lvl="0" marL="0" marR="0" rtl="0" algn="l">
                        <a:spcBef>
                          <a:spcPts val="0"/>
                        </a:spcBef>
                        <a:spcAft>
                          <a:spcPts val="0"/>
                        </a:spcAft>
                        <a:buSzPts val="1100"/>
                        <a:buNone/>
                      </a:pPr>
                      <a:r>
                        <a:rPr lang="en-GB"/>
                        <a:t>Implementation: Implementing the network analysis project can be challenging, particularly when dealing with large-scale data and complex analysis methods. Choosing the appropriate software tools and programming languages can affect the accuracy, efficiency, and scalability of the implementation.</a:t>
                      </a:r>
                      <a:endParaRPr sz="1400"/>
                    </a:p>
                  </a:txBody>
                  <a:tcPr marT="34300" marB="34300" marR="68600" marL="68600"/>
                </a:tc>
                <a:tc>
                  <a:txBody>
                    <a:bodyPr/>
                    <a:lstStyle/>
                    <a:p>
                      <a:pPr indent="0" lvl="0" marL="0" marR="0" rtl="0" algn="l">
                        <a:spcBef>
                          <a:spcPts val="0"/>
                        </a:spcBef>
                        <a:spcAft>
                          <a:spcPts val="0"/>
                        </a:spcAft>
                        <a:buNone/>
                      </a:pPr>
                      <a:r>
                        <a:rPr lang="en-GB"/>
                        <a:t>Implementation</a:t>
                      </a:r>
                      <a:endParaRPr sz="1400"/>
                    </a:p>
                  </a:txBody>
                  <a:tcPr marT="34300" marB="34300" marR="68600" marL="68600"/>
                </a:tc>
              </a:tr>
              <a:tr h="1302400">
                <a:tc>
                  <a:txBody>
                    <a:bodyPr/>
                    <a:lstStyle/>
                    <a:p>
                      <a:pPr indent="0" lvl="0" marL="0" marR="0" rtl="0" algn="l">
                        <a:spcBef>
                          <a:spcPts val="0"/>
                        </a:spcBef>
                        <a:spcAft>
                          <a:spcPts val="0"/>
                        </a:spcAft>
                        <a:buNone/>
                      </a:pPr>
                      <a:r>
                        <a:rPr lang="en-GB"/>
                        <a:t>5</a:t>
                      </a:r>
                      <a:endParaRPr sz="1100"/>
                    </a:p>
                  </a:txBody>
                  <a:tcPr marT="34300" marB="34300" marR="68600" marL="68600"/>
                </a:tc>
                <a:tc>
                  <a:txBody>
                    <a:bodyPr/>
                    <a:lstStyle/>
                    <a:p>
                      <a:pPr indent="0" lvl="0" marL="0" marR="0" rtl="0" algn="l">
                        <a:spcBef>
                          <a:spcPts val="0"/>
                        </a:spcBef>
                        <a:spcAft>
                          <a:spcPts val="0"/>
                        </a:spcAft>
                        <a:buSzPts val="1100"/>
                        <a:buNone/>
                      </a:pPr>
                      <a:r>
                        <a:rPr lang="en-GB"/>
                        <a:t>Scalability: Scaling network analysis projects to larger networks and datasets can be challenging. Choosing the appropriate algorithms, data structures, and computational resources can affect the efficiency and effectiveness of the implementation.</a:t>
                      </a:r>
                      <a:r>
                        <a:rPr lang="en-GB" sz="900">
                          <a:solidFill>
                            <a:srgbClr val="888888"/>
                          </a:solidFill>
                          <a:latin typeface="Arial"/>
                          <a:ea typeface="Arial"/>
                          <a:cs typeface="Arial"/>
                          <a:sym typeface="Arial"/>
                        </a:rPr>
                        <a:t>                                           </a:t>
                      </a:r>
                      <a:endParaRPr sz="900">
                        <a:solidFill>
                          <a:srgbClr val="888888"/>
                        </a:solidFill>
                        <a:latin typeface="Arial"/>
                        <a:ea typeface="Arial"/>
                        <a:cs typeface="Arial"/>
                        <a:sym typeface="Arial"/>
                      </a:endParaRPr>
                    </a:p>
                    <a:p>
                      <a:pPr indent="0" lvl="0" marL="0" rtl="0" algn="l">
                        <a:spcBef>
                          <a:spcPts val="0"/>
                        </a:spcBef>
                        <a:spcAft>
                          <a:spcPts val="0"/>
                        </a:spcAft>
                        <a:buClr>
                          <a:schemeClr val="dk1"/>
                        </a:buClr>
                        <a:buFont typeface="Arial"/>
                        <a:buNone/>
                      </a:pPr>
                      <a:r>
                        <a:t/>
                      </a:r>
                      <a:endParaRPr sz="900">
                        <a:solidFill>
                          <a:srgbClr val="888888"/>
                        </a:solidFill>
                        <a:latin typeface="Arial"/>
                        <a:ea typeface="Arial"/>
                        <a:cs typeface="Arial"/>
                        <a:sym typeface="Arial"/>
                      </a:endParaRPr>
                    </a:p>
                    <a:p>
                      <a:pPr indent="0" lvl="0" marL="0" rtl="0" algn="l">
                        <a:spcBef>
                          <a:spcPts val="0"/>
                        </a:spcBef>
                        <a:spcAft>
                          <a:spcPts val="0"/>
                        </a:spcAft>
                        <a:buClr>
                          <a:schemeClr val="dk1"/>
                        </a:buClr>
                        <a:buFont typeface="Arial"/>
                        <a:buNone/>
                      </a:pPr>
                      <a:r>
                        <a:t/>
                      </a:r>
                      <a:endParaRPr sz="900">
                        <a:solidFill>
                          <a:srgbClr val="888888"/>
                        </a:solidFill>
                        <a:latin typeface="Arial"/>
                        <a:ea typeface="Arial"/>
                        <a:cs typeface="Arial"/>
                        <a:sym typeface="Arial"/>
                      </a:endParaRPr>
                    </a:p>
                    <a:p>
                      <a:pPr indent="0" lvl="0" marL="0" rtl="0" algn="l">
                        <a:spcBef>
                          <a:spcPts val="0"/>
                        </a:spcBef>
                        <a:spcAft>
                          <a:spcPts val="0"/>
                        </a:spcAft>
                        <a:buClr>
                          <a:schemeClr val="dk1"/>
                        </a:buClr>
                        <a:buFont typeface="Arial"/>
                        <a:buNone/>
                      </a:pPr>
                      <a:r>
                        <a:rPr lang="en-GB" sz="900">
                          <a:solidFill>
                            <a:srgbClr val="888888"/>
                          </a:solidFill>
                          <a:latin typeface="Arial"/>
                          <a:ea typeface="Arial"/>
                          <a:cs typeface="Arial"/>
                          <a:sym typeface="Arial"/>
                        </a:rPr>
                        <a:t>                                                              20CS344  Course Project </a:t>
                      </a:r>
                      <a:endParaRPr sz="1400"/>
                    </a:p>
                  </a:txBody>
                  <a:tcPr marT="34300" marB="34300" marR="68600" marL="68600"/>
                </a:tc>
                <a:tc>
                  <a:txBody>
                    <a:bodyPr/>
                    <a:lstStyle/>
                    <a:p>
                      <a:pPr indent="0" lvl="0" marL="0" marR="0" rtl="0" algn="l">
                        <a:spcBef>
                          <a:spcPts val="0"/>
                        </a:spcBef>
                        <a:spcAft>
                          <a:spcPts val="0"/>
                        </a:spcAft>
                        <a:buNone/>
                      </a:pPr>
                      <a:r>
                        <a:rPr lang="en-GB"/>
                        <a:t>Others</a:t>
                      </a:r>
                      <a:endParaRPr sz="1400"/>
                    </a:p>
                  </a:txBody>
                  <a:tcPr marT="34300" marB="34300" marR="68600" marL="68600"/>
                </a:tc>
              </a:tr>
            </a:tbl>
          </a:graphicData>
        </a:graphic>
      </p:graphicFrame>
      <p:sp>
        <p:nvSpPr>
          <p:cNvPr id="236" name="Google Shape;236;p3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6"/>
          <p:cNvSpPr/>
          <p:nvPr/>
        </p:nvSpPr>
        <p:spPr>
          <a:xfrm>
            <a:off x="2286000" y="1185866"/>
            <a:ext cx="5715000" cy="27385"/>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2" name="Google Shape;242;p36"/>
          <p:cNvSpPr txBox="1"/>
          <p:nvPr/>
        </p:nvSpPr>
        <p:spPr>
          <a:xfrm>
            <a:off x="2171700" y="857251"/>
            <a:ext cx="5829300" cy="346249"/>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GB" sz="1800">
                <a:solidFill>
                  <a:srgbClr val="FF0000"/>
                </a:solidFill>
                <a:latin typeface="Trebuchet MS"/>
                <a:ea typeface="Trebuchet MS"/>
                <a:cs typeface="Trebuchet MS"/>
                <a:sym typeface="Trebuchet MS"/>
              </a:rPr>
              <a:t>Reference  papers (optional)   </a:t>
            </a:r>
            <a:endParaRPr sz="1100"/>
          </a:p>
        </p:txBody>
      </p:sp>
      <p:sp>
        <p:nvSpPr>
          <p:cNvPr id="243" name="Google Shape;243;p3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244" name="Google Shape;244;p36"/>
          <p:cNvGraphicFramePr/>
          <p:nvPr/>
        </p:nvGraphicFramePr>
        <p:xfrm>
          <a:off x="253013" y="1714500"/>
          <a:ext cx="3000000" cy="3000000"/>
        </p:xfrm>
        <a:graphic>
          <a:graphicData uri="http://schemas.openxmlformats.org/drawingml/2006/table">
            <a:tbl>
              <a:tblPr bandRow="1" firstRow="1">
                <a:noFill/>
                <a:tableStyleId>{77B5177B-1D38-47B1-9C02-E4B26E43F323}</a:tableStyleId>
              </a:tblPr>
              <a:tblGrid>
                <a:gridCol w="381675"/>
                <a:gridCol w="4080400"/>
                <a:gridCol w="4080400"/>
              </a:tblGrid>
              <a:tr h="278125">
                <a:tc>
                  <a:txBody>
                    <a:bodyPr/>
                    <a:lstStyle/>
                    <a:p>
                      <a:pPr indent="0" lvl="0" marL="0" marR="0" rtl="0" algn="l">
                        <a:spcBef>
                          <a:spcPts val="0"/>
                        </a:spcBef>
                        <a:spcAft>
                          <a:spcPts val="0"/>
                        </a:spcAft>
                        <a:buNone/>
                      </a:pPr>
                      <a:r>
                        <a:rPr lang="en-GB" sz="1400"/>
                        <a:t>No </a:t>
                      </a:r>
                      <a:endParaRPr sz="1100"/>
                    </a:p>
                  </a:txBody>
                  <a:tcPr marT="34300" marB="34300" marR="68600" marL="68600"/>
                </a:tc>
                <a:tc>
                  <a:txBody>
                    <a:bodyPr/>
                    <a:lstStyle/>
                    <a:p>
                      <a:pPr indent="0" lvl="0" marL="0" marR="0" rtl="0" algn="l">
                        <a:spcBef>
                          <a:spcPts val="0"/>
                        </a:spcBef>
                        <a:spcAft>
                          <a:spcPts val="0"/>
                        </a:spcAft>
                        <a:buNone/>
                      </a:pPr>
                      <a:r>
                        <a:rPr lang="en-GB" sz="1400"/>
                        <a:t>Paper Title  </a:t>
                      </a:r>
                      <a:endParaRPr sz="1100"/>
                    </a:p>
                  </a:txBody>
                  <a:tcPr marT="34300" marB="34300" marR="68600" marL="68600"/>
                </a:tc>
                <a:tc>
                  <a:txBody>
                    <a:bodyPr/>
                    <a:lstStyle/>
                    <a:p>
                      <a:pPr indent="0" lvl="0" marL="0" marR="0" rtl="0" algn="l">
                        <a:spcBef>
                          <a:spcPts val="0"/>
                        </a:spcBef>
                        <a:spcAft>
                          <a:spcPts val="0"/>
                        </a:spcAft>
                        <a:buNone/>
                      </a:pPr>
                      <a:r>
                        <a:rPr lang="en-GB" sz="1400"/>
                        <a:t>Authors </a:t>
                      </a:r>
                      <a:endParaRPr sz="1100"/>
                    </a:p>
                  </a:txBody>
                  <a:tcPr marT="34300" marB="34300" marR="68600" marL="68600"/>
                </a:tc>
              </a:tr>
              <a:tr h="278125">
                <a:tc>
                  <a:txBody>
                    <a:bodyPr/>
                    <a:lstStyle/>
                    <a:p>
                      <a:pPr indent="0" lvl="0" marL="0" marR="0" rtl="0" algn="l">
                        <a:spcBef>
                          <a:spcPts val="0"/>
                        </a:spcBef>
                        <a:spcAft>
                          <a:spcPts val="0"/>
                        </a:spcAft>
                        <a:buNone/>
                      </a:pPr>
                      <a:r>
                        <a:rPr lang="en-GB" sz="1400"/>
                        <a:t>1</a:t>
                      </a:r>
                      <a:endParaRPr sz="1100"/>
                    </a:p>
                  </a:txBody>
                  <a:tcPr marT="34300" marB="34300" marR="68600" marL="68600"/>
                </a:tc>
                <a:tc>
                  <a:txBody>
                    <a:bodyPr/>
                    <a:lstStyle/>
                    <a:p>
                      <a:pPr indent="0" lvl="0" marL="0" marR="0" rtl="0" algn="l">
                        <a:spcBef>
                          <a:spcPts val="0"/>
                        </a:spcBef>
                        <a:spcAft>
                          <a:spcPts val="0"/>
                        </a:spcAft>
                        <a:buNone/>
                      </a:pPr>
                      <a:r>
                        <a:rPr lang="en-GB" sz="1000">
                          <a:solidFill>
                            <a:srgbClr val="222222"/>
                          </a:solidFill>
                          <a:highlight>
                            <a:srgbClr val="FFFFFF"/>
                          </a:highlight>
                          <a:latin typeface="Arial"/>
                          <a:ea typeface="Arial"/>
                          <a:cs typeface="Arial"/>
                          <a:sym typeface="Arial"/>
                        </a:rPr>
                        <a:t>Han, J., J. Pei, and M. Kamber. "Graph mining, social network analysis, and multirelational data mining." Data Mining: Concepts and Techniques (2006): 535-589.</a:t>
                      </a:r>
                      <a:endParaRPr/>
                    </a:p>
                  </a:txBody>
                  <a:tcPr marT="34300" marB="34300" marR="68600" marL="68600">
                    <a:solidFill>
                      <a:srgbClr val="A4C2F4"/>
                    </a:solidFill>
                  </a:tcPr>
                </a:tc>
                <a:tc>
                  <a:txBody>
                    <a:bodyPr/>
                    <a:lstStyle/>
                    <a:p>
                      <a:pPr indent="0" lvl="0" marL="0" marR="0" rtl="0" algn="l">
                        <a:spcBef>
                          <a:spcPts val="0"/>
                        </a:spcBef>
                        <a:spcAft>
                          <a:spcPts val="0"/>
                        </a:spcAft>
                        <a:buNone/>
                      </a:pPr>
                      <a:r>
                        <a:rPr lang="en-GB"/>
                        <a:t>J Han, J Pei, M Kamber</a:t>
                      </a:r>
                      <a:endParaRPr sz="1400"/>
                    </a:p>
                  </a:txBody>
                  <a:tcPr marT="34300" marB="34300" marR="68600" marL="68600"/>
                </a:tc>
              </a:tr>
              <a:tr h="278125">
                <a:tc>
                  <a:txBody>
                    <a:bodyPr/>
                    <a:lstStyle/>
                    <a:p>
                      <a:pPr indent="0" lvl="0" marL="0" marR="0" rtl="0" algn="l">
                        <a:spcBef>
                          <a:spcPts val="0"/>
                        </a:spcBef>
                        <a:spcAft>
                          <a:spcPts val="0"/>
                        </a:spcAft>
                        <a:buNone/>
                      </a:pPr>
                      <a:r>
                        <a:rPr lang="en-GB" sz="1400"/>
                        <a:t>2</a:t>
                      </a:r>
                      <a:endParaRPr sz="1100"/>
                    </a:p>
                  </a:txBody>
                  <a:tcPr marT="34300" marB="34300" marR="68600" marL="68600"/>
                </a:tc>
                <a:tc>
                  <a:txBody>
                    <a:bodyPr/>
                    <a:lstStyle/>
                    <a:p>
                      <a:pPr indent="0" lvl="0" marL="0" marR="0" rtl="0" algn="l">
                        <a:spcBef>
                          <a:spcPts val="0"/>
                        </a:spcBef>
                        <a:spcAft>
                          <a:spcPts val="0"/>
                        </a:spcAft>
                        <a:buNone/>
                      </a:pPr>
                      <a:r>
                        <a:rPr lang="en-GB" sz="1000">
                          <a:solidFill>
                            <a:srgbClr val="222222"/>
                          </a:solidFill>
                          <a:highlight>
                            <a:srgbClr val="FFFFFF"/>
                          </a:highlight>
                          <a:latin typeface="Arial"/>
                          <a:ea typeface="Arial"/>
                          <a:cs typeface="Arial"/>
                          <a:sym typeface="Arial"/>
                        </a:rPr>
                        <a:t>Vedanayaki, M. (2014). A study of data mining and social network analysis. </a:t>
                      </a:r>
                      <a:r>
                        <a:rPr i="1" lang="en-GB" sz="1000">
                          <a:solidFill>
                            <a:srgbClr val="222222"/>
                          </a:solidFill>
                          <a:highlight>
                            <a:srgbClr val="FFFFFF"/>
                          </a:highlight>
                          <a:latin typeface="Arial"/>
                          <a:ea typeface="Arial"/>
                          <a:cs typeface="Arial"/>
                          <a:sym typeface="Arial"/>
                        </a:rPr>
                        <a:t>Indian Journal of Science and Technology</a:t>
                      </a:r>
                      <a:r>
                        <a:rPr lang="en-GB" sz="1000">
                          <a:solidFill>
                            <a:srgbClr val="222222"/>
                          </a:solidFill>
                          <a:highlight>
                            <a:srgbClr val="FFFFFF"/>
                          </a:highlight>
                          <a:latin typeface="Arial"/>
                          <a:ea typeface="Arial"/>
                          <a:cs typeface="Arial"/>
                          <a:sym typeface="Arial"/>
                        </a:rPr>
                        <a:t>, </a:t>
                      </a:r>
                      <a:r>
                        <a:rPr i="1" lang="en-GB" sz="1000">
                          <a:solidFill>
                            <a:srgbClr val="222222"/>
                          </a:solidFill>
                          <a:highlight>
                            <a:srgbClr val="FFFFFF"/>
                          </a:highlight>
                          <a:latin typeface="Arial"/>
                          <a:ea typeface="Arial"/>
                          <a:cs typeface="Arial"/>
                          <a:sym typeface="Arial"/>
                        </a:rPr>
                        <a:t>7</a:t>
                      </a:r>
                      <a:r>
                        <a:rPr lang="en-GB" sz="1000">
                          <a:solidFill>
                            <a:srgbClr val="222222"/>
                          </a:solidFill>
                          <a:highlight>
                            <a:srgbClr val="FFFFFF"/>
                          </a:highlight>
                          <a:latin typeface="Arial"/>
                          <a:ea typeface="Arial"/>
                          <a:cs typeface="Arial"/>
                          <a:sym typeface="Arial"/>
                        </a:rPr>
                        <a:t>(S7), 185-187.</a:t>
                      </a:r>
                      <a:endParaRPr sz="1400"/>
                    </a:p>
                  </a:txBody>
                  <a:tcPr marT="34300" marB="34300" marR="68600" marL="68600"/>
                </a:tc>
                <a:tc>
                  <a:txBody>
                    <a:bodyPr/>
                    <a:lstStyle/>
                    <a:p>
                      <a:pPr indent="0" lvl="0" marL="0" marR="0" rtl="0" algn="l">
                        <a:spcBef>
                          <a:spcPts val="0"/>
                        </a:spcBef>
                        <a:spcAft>
                          <a:spcPts val="0"/>
                        </a:spcAft>
                        <a:buNone/>
                      </a:pPr>
                      <a:r>
                        <a:rPr lang="en-GB"/>
                        <a:t>M. Vedanayaki</a:t>
                      </a:r>
                      <a:endParaRPr sz="1400"/>
                    </a:p>
                  </a:txBody>
                  <a:tcPr marT="34300" marB="34300" marR="68600" marL="68600"/>
                </a:tc>
              </a:tr>
              <a:tr h="278125">
                <a:tc>
                  <a:txBody>
                    <a:bodyPr/>
                    <a:lstStyle/>
                    <a:p>
                      <a:pPr indent="0" lvl="0" marL="0" marR="0" rtl="0" algn="l">
                        <a:spcBef>
                          <a:spcPts val="0"/>
                        </a:spcBef>
                        <a:spcAft>
                          <a:spcPts val="0"/>
                        </a:spcAft>
                        <a:buNone/>
                      </a:pPr>
                      <a:r>
                        <a:rPr lang="en-GB" sz="1400"/>
                        <a:t>3</a:t>
                      </a:r>
                      <a:endParaRPr sz="1100"/>
                    </a:p>
                  </a:txBody>
                  <a:tcPr marT="34300" marB="34300" marR="68600" marL="68600"/>
                </a:tc>
                <a:tc>
                  <a:txBody>
                    <a:bodyPr/>
                    <a:lstStyle/>
                    <a:p>
                      <a:pPr indent="0" lvl="0" marL="0" marR="0" rtl="0" algn="l">
                        <a:spcBef>
                          <a:spcPts val="0"/>
                        </a:spcBef>
                        <a:spcAft>
                          <a:spcPts val="0"/>
                        </a:spcAft>
                        <a:buNone/>
                      </a:pPr>
                      <a:r>
                        <a:rPr lang="en-GB" sz="1000">
                          <a:solidFill>
                            <a:srgbClr val="222222"/>
                          </a:solidFill>
                          <a:highlight>
                            <a:srgbClr val="FFFFFF"/>
                          </a:highlight>
                          <a:latin typeface="Arial"/>
                          <a:ea typeface="Arial"/>
                          <a:cs typeface="Arial"/>
                          <a:sym typeface="Arial"/>
                        </a:rPr>
                        <a:t>Fan, C., Xiao, F., Song, M., &amp; Wang, J. (2019). A graph mining-based methodology for discovering and visualizing high-level knowledge for building energy management. </a:t>
                      </a:r>
                      <a:r>
                        <a:rPr i="1" lang="en-GB" sz="1000">
                          <a:solidFill>
                            <a:srgbClr val="222222"/>
                          </a:solidFill>
                          <a:highlight>
                            <a:srgbClr val="FFFFFF"/>
                          </a:highlight>
                          <a:latin typeface="Arial"/>
                          <a:ea typeface="Arial"/>
                          <a:cs typeface="Arial"/>
                          <a:sym typeface="Arial"/>
                        </a:rPr>
                        <a:t>Applied Energy</a:t>
                      </a:r>
                      <a:r>
                        <a:rPr lang="en-GB" sz="1000">
                          <a:solidFill>
                            <a:srgbClr val="222222"/>
                          </a:solidFill>
                          <a:highlight>
                            <a:srgbClr val="FFFFFF"/>
                          </a:highlight>
                          <a:latin typeface="Arial"/>
                          <a:ea typeface="Arial"/>
                          <a:cs typeface="Arial"/>
                          <a:sym typeface="Arial"/>
                        </a:rPr>
                        <a:t>, </a:t>
                      </a:r>
                      <a:r>
                        <a:rPr i="1" lang="en-GB" sz="1000">
                          <a:solidFill>
                            <a:srgbClr val="222222"/>
                          </a:solidFill>
                          <a:highlight>
                            <a:srgbClr val="FFFFFF"/>
                          </a:highlight>
                          <a:latin typeface="Arial"/>
                          <a:ea typeface="Arial"/>
                          <a:cs typeface="Arial"/>
                          <a:sym typeface="Arial"/>
                        </a:rPr>
                        <a:t>251</a:t>
                      </a:r>
                      <a:r>
                        <a:rPr lang="en-GB" sz="1000">
                          <a:solidFill>
                            <a:srgbClr val="222222"/>
                          </a:solidFill>
                          <a:highlight>
                            <a:srgbClr val="FFFFFF"/>
                          </a:highlight>
                          <a:latin typeface="Arial"/>
                          <a:ea typeface="Arial"/>
                          <a:cs typeface="Arial"/>
                          <a:sym typeface="Arial"/>
                        </a:rPr>
                        <a:t>, 113395.</a:t>
                      </a:r>
                      <a:endParaRPr sz="1400"/>
                    </a:p>
                    <a:p>
                      <a:pPr indent="0" lvl="0" marL="0" marR="0" rtl="0" algn="l">
                        <a:spcBef>
                          <a:spcPts val="0"/>
                        </a:spcBef>
                        <a:spcAft>
                          <a:spcPts val="0"/>
                        </a:spcAft>
                        <a:buNone/>
                      </a:pPr>
                      <a:r>
                        <a:t/>
                      </a:r>
                      <a:endParaRPr sz="1400"/>
                    </a:p>
                  </a:txBody>
                  <a:tcPr marT="34300" marB="34300" marR="68600" marL="68600"/>
                </a:tc>
                <a:tc>
                  <a:txBody>
                    <a:bodyPr/>
                    <a:lstStyle/>
                    <a:p>
                      <a:pPr indent="0" lvl="0" marL="0" marR="0" rtl="0" algn="l">
                        <a:spcBef>
                          <a:spcPts val="0"/>
                        </a:spcBef>
                        <a:spcAft>
                          <a:spcPts val="0"/>
                        </a:spcAft>
                        <a:buNone/>
                      </a:pPr>
                      <a:r>
                        <a:rPr lang="en-GB"/>
                        <a:t>C Fan, F Xiao, M Song, J Wang</a:t>
                      </a:r>
                      <a:endParaRPr sz="1400"/>
                    </a:p>
                  </a:txBody>
                  <a:tcPr marT="34300" marB="34300" marR="68600" marL="68600"/>
                </a:tc>
              </a:tr>
              <a:tr h="278125">
                <a:tc>
                  <a:txBody>
                    <a:bodyPr/>
                    <a:lstStyle/>
                    <a:p>
                      <a:pPr indent="0" lvl="0" marL="0" marR="0" rtl="0" algn="l">
                        <a:spcBef>
                          <a:spcPts val="0"/>
                        </a:spcBef>
                        <a:spcAft>
                          <a:spcPts val="0"/>
                        </a:spcAft>
                        <a:buNone/>
                      </a:pPr>
                      <a:r>
                        <a:rPr lang="en-GB"/>
                        <a:t>4</a:t>
                      </a:r>
                      <a:endParaRPr sz="1400"/>
                    </a:p>
                  </a:txBody>
                  <a:tcPr marT="34300" marB="34300" marR="68600" marL="68600"/>
                </a:tc>
                <a:tc>
                  <a:txBody>
                    <a:bodyPr/>
                    <a:lstStyle/>
                    <a:p>
                      <a:pPr indent="0" lvl="0" marL="0" marR="0" rtl="0" algn="l">
                        <a:spcBef>
                          <a:spcPts val="0"/>
                        </a:spcBef>
                        <a:spcAft>
                          <a:spcPts val="0"/>
                        </a:spcAft>
                        <a:buNone/>
                      </a:pPr>
                      <a:r>
                        <a:rPr lang="en-GB" sz="1000">
                          <a:solidFill>
                            <a:srgbClr val="222222"/>
                          </a:solidFill>
                          <a:highlight>
                            <a:srgbClr val="FFFFFF"/>
                          </a:highlight>
                          <a:latin typeface="Arial"/>
                          <a:ea typeface="Arial"/>
                          <a:cs typeface="Arial"/>
                          <a:sym typeface="Arial"/>
                        </a:rPr>
                        <a:t>Stroele, V., Oliveira, J., Zimbrão, G., &amp; Souza, J. M. (2009, August). Mining and analyzing multirelational social networks. In </a:t>
                      </a:r>
                      <a:r>
                        <a:rPr i="1" lang="en-GB" sz="1000">
                          <a:solidFill>
                            <a:srgbClr val="222222"/>
                          </a:solidFill>
                          <a:highlight>
                            <a:srgbClr val="FFFFFF"/>
                          </a:highlight>
                          <a:latin typeface="Arial"/>
                          <a:ea typeface="Arial"/>
                          <a:cs typeface="Arial"/>
                          <a:sym typeface="Arial"/>
                        </a:rPr>
                        <a:t>2009 International Conference on Computational Science and Engineering</a:t>
                      </a:r>
                      <a:r>
                        <a:rPr lang="en-GB" sz="1000">
                          <a:solidFill>
                            <a:srgbClr val="222222"/>
                          </a:solidFill>
                          <a:highlight>
                            <a:srgbClr val="FFFFFF"/>
                          </a:highlight>
                          <a:latin typeface="Arial"/>
                          <a:ea typeface="Arial"/>
                          <a:cs typeface="Arial"/>
                          <a:sym typeface="Arial"/>
                        </a:rPr>
                        <a:t> (Vol. 4, pp. 711-716). IEEE.</a:t>
                      </a:r>
                      <a:endParaRPr sz="1400"/>
                    </a:p>
                  </a:txBody>
                  <a:tcPr marT="34300" marB="34300" marR="68600" marL="68600"/>
                </a:tc>
                <a:tc>
                  <a:txBody>
                    <a:bodyPr/>
                    <a:lstStyle/>
                    <a:p>
                      <a:pPr indent="0" lvl="0" marL="0" marR="0" rtl="0" algn="l">
                        <a:spcBef>
                          <a:spcPts val="0"/>
                        </a:spcBef>
                        <a:spcAft>
                          <a:spcPts val="0"/>
                        </a:spcAft>
                        <a:buNone/>
                      </a:pPr>
                      <a:r>
                        <a:rPr lang="en-GB"/>
                        <a:t>V Stroele, J Oliveira, G Zimbrão</a:t>
                      </a:r>
                      <a:endParaRPr sz="1400"/>
                    </a:p>
                  </a:txBody>
                  <a:tcPr marT="34300" marB="34300" marR="68600" marL="68600"/>
                </a:tc>
              </a:tr>
            </a:tbl>
          </a:graphicData>
        </a:graphic>
      </p:graphicFrame>
      <p:sp>
        <p:nvSpPr>
          <p:cNvPr id="245" name="Google Shape;245;p3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GB"/>
              <a:t>20CS344  Course Project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p:nvPr/>
        </p:nvSpPr>
        <p:spPr>
          <a:xfrm>
            <a:off x="2286000" y="1185866"/>
            <a:ext cx="5715000" cy="27385"/>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30" name="Google Shape;130;p24"/>
          <p:cNvSpPr txBox="1"/>
          <p:nvPr/>
        </p:nvSpPr>
        <p:spPr>
          <a:xfrm>
            <a:off x="846525" y="1866899"/>
            <a:ext cx="7315200" cy="1993200"/>
          </a:xfrm>
          <a:prstGeom prst="rect">
            <a:avLst/>
          </a:prstGeom>
          <a:noFill/>
          <a:ln>
            <a:noFill/>
          </a:ln>
        </p:spPr>
        <p:txBody>
          <a:bodyPr anchorCtr="0" anchor="t" bIns="34275" lIns="68575" spcFirstLastPara="1" rIns="68575" wrap="square" tIns="34275">
            <a:noAutofit/>
          </a:bodyPr>
          <a:lstStyle/>
          <a:p>
            <a:pPr indent="0" lvl="0" marL="0" marR="0" rtl="0" algn="just">
              <a:spcBef>
                <a:spcPts val="0"/>
              </a:spcBef>
              <a:spcAft>
                <a:spcPts val="0"/>
              </a:spcAft>
              <a:buNone/>
            </a:pPr>
            <a:r>
              <a:rPr lang="en-GB" sz="1700">
                <a:solidFill>
                  <a:schemeClr val="dk1"/>
                </a:solidFill>
              </a:rPr>
              <a:t>Conducting graph mining and social network analysis on the Netflix movie titles dataset to learn more about the connections between movies, stars, and directors. by displaying movies as nodes and the connections between them as edges.</a:t>
            </a:r>
            <a:endParaRPr sz="1700">
              <a:solidFill>
                <a:schemeClr val="dk1"/>
              </a:solidFill>
            </a:endParaRPr>
          </a:p>
        </p:txBody>
      </p:sp>
      <p:sp>
        <p:nvSpPr>
          <p:cNvPr id="131" name="Google Shape;131;p24"/>
          <p:cNvSpPr txBox="1"/>
          <p:nvPr/>
        </p:nvSpPr>
        <p:spPr>
          <a:xfrm>
            <a:off x="3143250" y="857251"/>
            <a:ext cx="4857750" cy="346249"/>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GB" sz="1800">
                <a:solidFill>
                  <a:srgbClr val="FF0000"/>
                </a:solidFill>
                <a:latin typeface="Trebuchet MS"/>
                <a:ea typeface="Trebuchet MS"/>
                <a:cs typeface="Trebuchet MS"/>
                <a:sym typeface="Trebuchet MS"/>
              </a:rPr>
              <a:t>Topic</a:t>
            </a:r>
            <a:endParaRPr sz="1800">
              <a:solidFill>
                <a:srgbClr val="FF0000"/>
              </a:solidFill>
              <a:latin typeface="Trebuchet MS"/>
              <a:ea typeface="Trebuchet MS"/>
              <a:cs typeface="Trebuchet MS"/>
              <a:sym typeface="Trebuchet MS"/>
            </a:endParaRPr>
          </a:p>
        </p:txBody>
      </p:sp>
      <p:sp>
        <p:nvSpPr>
          <p:cNvPr id="132" name="Google Shape;132;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GB"/>
              <a:t>‹#›</a:t>
            </a:fld>
            <a:endParaRPr/>
          </a:p>
        </p:txBody>
      </p:sp>
      <p:sp>
        <p:nvSpPr>
          <p:cNvPr id="133" name="Google Shape;13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GB"/>
              <a:t>20CS344  Course Project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p:nvPr/>
        </p:nvSpPr>
        <p:spPr>
          <a:xfrm>
            <a:off x="2286000" y="1185866"/>
            <a:ext cx="5715000" cy="27385"/>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0" name="Google Shape;140;p25"/>
          <p:cNvSpPr txBox="1"/>
          <p:nvPr/>
        </p:nvSpPr>
        <p:spPr>
          <a:xfrm>
            <a:off x="857250" y="1428750"/>
            <a:ext cx="7315200" cy="3143250"/>
          </a:xfrm>
          <a:prstGeom prst="rect">
            <a:avLst/>
          </a:prstGeom>
          <a:noFill/>
          <a:ln>
            <a:noFill/>
          </a:ln>
        </p:spPr>
        <p:txBody>
          <a:bodyPr anchorCtr="0" anchor="t" bIns="34275" lIns="68575" spcFirstLastPara="1" rIns="68575" wrap="square" tIns="34275">
            <a:noAutofit/>
          </a:bodyPr>
          <a:lstStyle/>
          <a:p>
            <a:pPr indent="-342900" lvl="0" marL="457200" marR="0" rtl="0" algn="just">
              <a:spcBef>
                <a:spcPts val="0"/>
              </a:spcBef>
              <a:spcAft>
                <a:spcPts val="0"/>
              </a:spcAft>
              <a:buClr>
                <a:schemeClr val="dk1"/>
              </a:buClr>
              <a:buSzPts val="1800"/>
              <a:buFont typeface="Trebuchet MS"/>
              <a:buChar char="●"/>
            </a:pPr>
            <a:r>
              <a:rPr lang="en-GB" sz="1800">
                <a:solidFill>
                  <a:schemeClr val="dk1"/>
                </a:solidFill>
                <a:latin typeface="Trebuchet MS"/>
                <a:ea typeface="Trebuchet MS"/>
                <a:cs typeface="Trebuchet MS"/>
                <a:sym typeface="Trebuchet MS"/>
              </a:rPr>
              <a:t>We can learn about hidden links, spot patterns and trends, generate personalised suggestions, and obtain insights into the entertainment sector as a whole by performing graph mining and social network analysis on the dataset of Netflix titles.</a:t>
            </a:r>
            <a:endParaRPr sz="1800">
              <a:solidFill>
                <a:schemeClr val="dk1"/>
              </a:solidFill>
              <a:latin typeface="Trebuchet MS"/>
              <a:ea typeface="Trebuchet MS"/>
              <a:cs typeface="Trebuchet MS"/>
              <a:sym typeface="Trebuchet MS"/>
            </a:endParaRPr>
          </a:p>
          <a:p>
            <a:pPr indent="0" lvl="0" marL="457200" marR="0" rtl="0" algn="just">
              <a:spcBef>
                <a:spcPts val="0"/>
              </a:spcBef>
              <a:spcAft>
                <a:spcPts val="0"/>
              </a:spcAft>
              <a:buNone/>
            </a:pPr>
            <a:r>
              <a:t/>
            </a:r>
            <a:endParaRPr sz="1800">
              <a:solidFill>
                <a:schemeClr val="dk1"/>
              </a:solidFill>
              <a:latin typeface="Trebuchet MS"/>
              <a:ea typeface="Trebuchet MS"/>
              <a:cs typeface="Trebuchet MS"/>
              <a:sym typeface="Trebuchet MS"/>
            </a:endParaRPr>
          </a:p>
          <a:p>
            <a:pPr indent="-342900" lvl="0" marL="457200" marR="0" rtl="0" algn="just">
              <a:spcBef>
                <a:spcPts val="0"/>
              </a:spcBef>
              <a:spcAft>
                <a:spcPts val="0"/>
              </a:spcAft>
              <a:buClr>
                <a:schemeClr val="dk1"/>
              </a:buClr>
              <a:buSzPts val="1800"/>
              <a:buFont typeface="Trebuchet MS"/>
              <a:buChar char="●"/>
            </a:pPr>
            <a:r>
              <a:rPr lang="en-GB" sz="1800">
                <a:solidFill>
                  <a:schemeClr val="dk1"/>
                </a:solidFill>
                <a:latin typeface="Trebuchet MS"/>
                <a:ea typeface="Trebuchet MS"/>
                <a:cs typeface="Trebuchet MS"/>
                <a:sym typeface="Trebuchet MS"/>
              </a:rPr>
              <a:t>It is possible to improve viewers' viewing experiences, learn more about the entertainment industry, and make better decisions regarding content creation and marketing.</a:t>
            </a:r>
            <a:endParaRPr sz="1800">
              <a:solidFill>
                <a:schemeClr val="dk1"/>
              </a:solidFill>
              <a:latin typeface="Trebuchet MS"/>
              <a:ea typeface="Trebuchet MS"/>
              <a:cs typeface="Trebuchet MS"/>
              <a:sym typeface="Trebuchet MS"/>
            </a:endParaRPr>
          </a:p>
          <a:p>
            <a:pPr indent="0" lvl="0" marL="457200" marR="0" rtl="0" algn="just">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1" name="Google Shape;141;p25"/>
          <p:cNvSpPr txBox="1"/>
          <p:nvPr/>
        </p:nvSpPr>
        <p:spPr>
          <a:xfrm>
            <a:off x="3143250" y="857251"/>
            <a:ext cx="4857750" cy="346249"/>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GB" sz="1800">
                <a:solidFill>
                  <a:srgbClr val="FF0000"/>
                </a:solidFill>
                <a:latin typeface="Trebuchet MS"/>
                <a:ea typeface="Trebuchet MS"/>
                <a:cs typeface="Trebuchet MS"/>
                <a:sym typeface="Trebuchet MS"/>
              </a:rPr>
              <a:t>Uniqueness </a:t>
            </a:r>
            <a:endParaRPr sz="1800">
              <a:solidFill>
                <a:srgbClr val="FF0000"/>
              </a:solidFill>
              <a:latin typeface="Trebuchet MS"/>
              <a:ea typeface="Trebuchet MS"/>
              <a:cs typeface="Trebuchet MS"/>
              <a:sym typeface="Trebuchet MS"/>
            </a:endParaRPr>
          </a:p>
        </p:txBody>
      </p:sp>
      <p:sp>
        <p:nvSpPr>
          <p:cNvPr id="142" name="Google Shape;142;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GB"/>
              <a:t>‹#›</a:t>
            </a:fld>
            <a:endParaRPr/>
          </a:p>
        </p:txBody>
      </p:sp>
      <p:sp>
        <p:nvSpPr>
          <p:cNvPr id="143" name="Google Shape;143;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GB"/>
              <a:t>20CS344  Course Project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p:nvPr/>
        </p:nvSpPr>
        <p:spPr>
          <a:xfrm>
            <a:off x="2286000" y="1185866"/>
            <a:ext cx="5715000" cy="27385"/>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0" name="Google Shape;150;p26"/>
          <p:cNvSpPr txBox="1"/>
          <p:nvPr/>
        </p:nvSpPr>
        <p:spPr>
          <a:xfrm>
            <a:off x="914400" y="1371600"/>
            <a:ext cx="7439100" cy="315900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chemeClr val="dk1"/>
              </a:buClr>
              <a:buSzPts val="1800"/>
              <a:buChar char="•"/>
            </a:pPr>
            <a:r>
              <a:rPr lang="en-GB" sz="1800">
                <a:solidFill>
                  <a:schemeClr val="dk1"/>
                </a:solidFill>
                <a:latin typeface="Trebuchet MS"/>
                <a:ea typeface="Trebuchet MS"/>
                <a:cs typeface="Trebuchet MS"/>
                <a:sym typeface="Trebuchet MS"/>
              </a:rPr>
              <a:t>Size: 5838 rows</a:t>
            </a:r>
            <a:endParaRPr sz="1800">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None/>
            </a:pPr>
            <a:r>
              <a:rPr lang="en-GB" sz="1800">
                <a:solidFill>
                  <a:schemeClr val="dk1"/>
                </a:solidFill>
                <a:latin typeface="Trebuchet MS"/>
                <a:ea typeface="Trebuchet MS"/>
                <a:cs typeface="Trebuchet MS"/>
                <a:sym typeface="Trebuchet MS"/>
              </a:rPr>
              <a:t>		  12 columns</a:t>
            </a:r>
            <a:endParaRPr sz="1800">
              <a:solidFill>
                <a:schemeClr val="dk1"/>
              </a:solidFill>
              <a:latin typeface="Trebuchet MS"/>
              <a:ea typeface="Trebuchet MS"/>
              <a:cs typeface="Trebuchet MS"/>
              <a:sym typeface="Trebuchet MS"/>
            </a:endParaRPr>
          </a:p>
          <a:p>
            <a:pPr indent="-254000" lvl="0" marL="508000" marR="0" rtl="0" algn="just">
              <a:lnSpc>
                <a:spcPct val="100000"/>
              </a:lnSpc>
              <a:spcBef>
                <a:spcPts val="0"/>
              </a:spcBef>
              <a:spcAft>
                <a:spcPts val="0"/>
              </a:spcAft>
              <a:buClr>
                <a:schemeClr val="dk1"/>
              </a:buClr>
              <a:buSzPts val="1800"/>
              <a:buChar char="•"/>
            </a:pPr>
            <a:r>
              <a:rPr lang="en-GB" sz="1800">
                <a:solidFill>
                  <a:schemeClr val="dk1"/>
                </a:solidFill>
                <a:latin typeface="Trebuchet MS"/>
                <a:ea typeface="Trebuchet MS"/>
                <a:cs typeface="Trebuchet MS"/>
                <a:sym typeface="Trebuchet MS"/>
              </a:rPr>
              <a:t>Attributes: </a:t>
            </a:r>
            <a:r>
              <a:rPr lang="en-GB" sz="1800">
                <a:solidFill>
                  <a:schemeClr val="dk1"/>
                </a:solidFill>
                <a:latin typeface="Trebuchet MS"/>
                <a:ea typeface="Trebuchet MS"/>
                <a:cs typeface="Trebuchet MS"/>
                <a:sym typeface="Trebuchet MS"/>
              </a:rPr>
              <a:t>s</a:t>
            </a:r>
            <a:r>
              <a:rPr lang="en-GB" sz="1800">
                <a:solidFill>
                  <a:schemeClr val="dk1"/>
                </a:solidFill>
                <a:latin typeface="Trebuchet MS"/>
                <a:ea typeface="Trebuchet MS"/>
                <a:cs typeface="Trebuchet MS"/>
                <a:sym typeface="Trebuchet MS"/>
              </a:rPr>
              <a:t>how_id, title, director, cast, country, date_added, release_year, rating, duration, listed_in, description, type</a:t>
            </a:r>
            <a:endParaRPr sz="1800">
              <a:solidFill>
                <a:schemeClr val="dk1"/>
              </a:solidFill>
              <a:latin typeface="Trebuchet MS"/>
              <a:ea typeface="Trebuchet MS"/>
              <a:cs typeface="Trebuchet MS"/>
              <a:sym typeface="Trebuchet MS"/>
            </a:endParaRPr>
          </a:p>
          <a:p>
            <a:pPr indent="-254000" lvl="0" marL="508000" marR="0" rtl="0" algn="just">
              <a:lnSpc>
                <a:spcPct val="100000"/>
              </a:lnSpc>
              <a:spcBef>
                <a:spcPts val="0"/>
              </a:spcBef>
              <a:spcAft>
                <a:spcPts val="0"/>
              </a:spcAft>
              <a:buClr>
                <a:schemeClr val="dk1"/>
              </a:buClr>
              <a:buSzPts val="1800"/>
              <a:buChar char="•"/>
            </a:pPr>
            <a:r>
              <a:rPr lang="en-GB" sz="1800">
                <a:solidFill>
                  <a:schemeClr val="dk1"/>
                </a:solidFill>
                <a:latin typeface="Trebuchet MS"/>
                <a:ea typeface="Trebuchet MS"/>
                <a:cs typeface="Trebuchet MS"/>
                <a:sym typeface="Trebuchet MS"/>
              </a:rPr>
              <a:t>Source: Kaggle platform</a:t>
            </a:r>
            <a:endParaRPr sz="1800">
              <a:solidFill>
                <a:schemeClr val="dk1"/>
              </a:solidFill>
              <a:latin typeface="Trebuchet MS"/>
              <a:ea typeface="Trebuchet MS"/>
              <a:cs typeface="Trebuchet MS"/>
              <a:sym typeface="Trebuchet MS"/>
            </a:endParaRPr>
          </a:p>
          <a:p>
            <a:pPr indent="-254000" lvl="0" marL="508000" marR="0" rtl="0" algn="just">
              <a:lnSpc>
                <a:spcPct val="100000"/>
              </a:lnSpc>
              <a:spcBef>
                <a:spcPts val="0"/>
              </a:spcBef>
              <a:spcAft>
                <a:spcPts val="0"/>
              </a:spcAft>
              <a:buClr>
                <a:schemeClr val="dk1"/>
              </a:buClr>
              <a:buSzPts val="1800"/>
              <a:buFont typeface="Trebuchet MS"/>
              <a:buChar char="•"/>
            </a:pPr>
            <a:r>
              <a:rPr lang="en-GB" sz="1800">
                <a:solidFill>
                  <a:schemeClr val="dk1"/>
                </a:solidFill>
                <a:latin typeface="Trebuchet MS"/>
                <a:ea typeface="Trebuchet MS"/>
                <a:cs typeface="Trebuchet MS"/>
                <a:sym typeface="Trebuchet MS"/>
              </a:rPr>
              <a:t>Format: Comma separated values(csv)</a:t>
            </a:r>
            <a:endParaRPr sz="1800">
              <a:solidFill>
                <a:schemeClr val="dk1"/>
              </a:solidFill>
              <a:latin typeface="Trebuchet MS"/>
              <a:ea typeface="Trebuchet MS"/>
              <a:cs typeface="Trebuchet MS"/>
              <a:sym typeface="Trebuchet MS"/>
            </a:endParaRPr>
          </a:p>
          <a:p>
            <a:pPr indent="-254000" lvl="0" marL="508000" marR="0" rtl="0" algn="just">
              <a:lnSpc>
                <a:spcPct val="100000"/>
              </a:lnSpc>
              <a:spcBef>
                <a:spcPts val="0"/>
              </a:spcBef>
              <a:spcAft>
                <a:spcPts val="0"/>
              </a:spcAft>
              <a:buClr>
                <a:schemeClr val="dk1"/>
              </a:buClr>
              <a:buSzPts val="1800"/>
              <a:buFont typeface="Trebuchet MS"/>
              <a:buChar char="•"/>
            </a:pPr>
            <a:r>
              <a:rPr lang="en-GB" sz="1800">
                <a:solidFill>
                  <a:schemeClr val="dk1"/>
                </a:solidFill>
                <a:latin typeface="Trebuchet MS"/>
                <a:ea typeface="Trebuchet MS"/>
                <a:cs typeface="Trebuchet MS"/>
                <a:sym typeface="Trebuchet MS"/>
              </a:rPr>
              <a:t>Variable: Integer, categorical, string, mixed</a:t>
            </a:r>
            <a:endParaRPr sz="1800">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None/>
            </a:pPr>
            <a:r>
              <a:t/>
            </a:r>
            <a:endParaRPr sz="1800">
              <a:solidFill>
                <a:schemeClr val="dk1"/>
              </a:solidFill>
              <a:latin typeface="Trebuchet MS"/>
              <a:ea typeface="Trebuchet MS"/>
              <a:cs typeface="Trebuchet MS"/>
              <a:sym typeface="Trebuchet MS"/>
            </a:endParaRPr>
          </a:p>
          <a:p>
            <a:pPr indent="-139700" lvl="0" marL="508000" marR="0" rtl="0" algn="just">
              <a:spcBef>
                <a:spcPts val="400"/>
              </a:spcBef>
              <a:spcAft>
                <a:spcPts val="0"/>
              </a:spcAft>
              <a:buClr>
                <a:schemeClr val="dk1"/>
              </a:buClr>
              <a:buSzPts val="1800"/>
              <a:buFont typeface="Arial"/>
              <a:buNone/>
            </a:pPr>
            <a:r>
              <a:t/>
            </a:r>
            <a:endParaRPr sz="1800">
              <a:solidFill>
                <a:schemeClr val="dk1"/>
              </a:solidFill>
              <a:latin typeface="Trebuchet MS"/>
              <a:ea typeface="Trebuchet MS"/>
              <a:cs typeface="Trebuchet MS"/>
              <a:sym typeface="Trebuchet MS"/>
            </a:endParaRPr>
          </a:p>
        </p:txBody>
      </p:sp>
      <p:sp>
        <p:nvSpPr>
          <p:cNvPr id="151" name="Google Shape;151;p26"/>
          <p:cNvSpPr txBox="1"/>
          <p:nvPr/>
        </p:nvSpPr>
        <p:spPr>
          <a:xfrm>
            <a:off x="2171700" y="742950"/>
            <a:ext cx="5886450" cy="346249"/>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GB" sz="1800">
                <a:solidFill>
                  <a:srgbClr val="FF0000"/>
                </a:solidFill>
                <a:latin typeface="Trebuchet MS"/>
                <a:ea typeface="Trebuchet MS"/>
                <a:cs typeface="Trebuchet MS"/>
                <a:sym typeface="Trebuchet MS"/>
              </a:rPr>
              <a:t>Dataset </a:t>
            </a:r>
            <a:endParaRPr sz="1800">
              <a:solidFill>
                <a:srgbClr val="FF0000"/>
              </a:solidFill>
              <a:latin typeface="Trebuchet MS"/>
              <a:ea typeface="Trebuchet MS"/>
              <a:cs typeface="Trebuchet MS"/>
              <a:sym typeface="Trebuchet MS"/>
            </a:endParaRPr>
          </a:p>
        </p:txBody>
      </p:sp>
      <p:sp>
        <p:nvSpPr>
          <p:cNvPr id="152" name="Google Shape;152;p2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GB"/>
              <a:t>‹#›</a:t>
            </a:fld>
            <a:endParaRPr/>
          </a:p>
        </p:txBody>
      </p:sp>
      <p:sp>
        <p:nvSpPr>
          <p:cNvPr id="153" name="Google Shape;153;p2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GB"/>
              <a:t>20CS344  Course Project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p:nvPr/>
        </p:nvSpPr>
        <p:spPr>
          <a:xfrm>
            <a:off x="2286000" y="1185866"/>
            <a:ext cx="5715000" cy="27385"/>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60" name="Google Shape;160;p27"/>
          <p:cNvSpPr txBox="1"/>
          <p:nvPr/>
        </p:nvSpPr>
        <p:spPr>
          <a:xfrm>
            <a:off x="2171700" y="742950"/>
            <a:ext cx="5886450" cy="346249"/>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GB" sz="1800">
                <a:solidFill>
                  <a:srgbClr val="FF0000"/>
                </a:solidFill>
                <a:latin typeface="Trebuchet MS"/>
                <a:ea typeface="Trebuchet MS"/>
                <a:cs typeface="Trebuchet MS"/>
                <a:sym typeface="Trebuchet MS"/>
              </a:rPr>
              <a:t>Overall design or approach in a free hand diagram  </a:t>
            </a:r>
            <a:endParaRPr sz="1800">
              <a:solidFill>
                <a:srgbClr val="FF0000"/>
              </a:solidFill>
              <a:latin typeface="Trebuchet MS"/>
              <a:ea typeface="Trebuchet MS"/>
              <a:cs typeface="Trebuchet MS"/>
              <a:sym typeface="Trebuchet MS"/>
            </a:endParaRPr>
          </a:p>
        </p:txBody>
      </p:sp>
      <p:sp>
        <p:nvSpPr>
          <p:cNvPr id="161" name="Google Shape;161;p2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GB"/>
              <a:t>‹#›</a:t>
            </a:fld>
            <a:endParaRPr/>
          </a:p>
        </p:txBody>
      </p:sp>
      <p:sp>
        <p:nvSpPr>
          <p:cNvPr id="162" name="Google Shape;162;p2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GB"/>
              <a:t>20CS344  Course Project </a:t>
            </a:r>
            <a:endParaRPr/>
          </a:p>
        </p:txBody>
      </p:sp>
      <p:pic>
        <p:nvPicPr>
          <p:cNvPr id="163" name="Google Shape;163;p27"/>
          <p:cNvPicPr preferRelativeResize="0"/>
          <p:nvPr/>
        </p:nvPicPr>
        <p:blipFill>
          <a:blip r:embed="rId3">
            <a:alphaModFix/>
          </a:blip>
          <a:stretch>
            <a:fillRect/>
          </a:stretch>
        </p:blipFill>
        <p:spPr>
          <a:xfrm>
            <a:off x="946125" y="1309926"/>
            <a:ext cx="2445228" cy="3625449"/>
          </a:xfrm>
          <a:prstGeom prst="rect">
            <a:avLst/>
          </a:prstGeom>
          <a:noFill/>
          <a:ln>
            <a:noFill/>
          </a:ln>
        </p:spPr>
      </p:pic>
      <p:pic>
        <p:nvPicPr>
          <p:cNvPr id="164" name="Google Shape;164;p27"/>
          <p:cNvPicPr preferRelativeResize="0"/>
          <p:nvPr/>
        </p:nvPicPr>
        <p:blipFill rotWithShape="1">
          <a:blip r:embed="rId4">
            <a:alphaModFix/>
          </a:blip>
          <a:srcRect b="0" l="0" r="2486" t="0"/>
          <a:stretch/>
        </p:blipFill>
        <p:spPr>
          <a:xfrm>
            <a:off x="4869325" y="1405350"/>
            <a:ext cx="3449175" cy="3249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p:nvPr/>
        </p:nvSpPr>
        <p:spPr>
          <a:xfrm>
            <a:off x="2286000" y="1185866"/>
            <a:ext cx="5715000" cy="27385"/>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1" name="Google Shape;171;p28"/>
          <p:cNvSpPr txBox="1"/>
          <p:nvPr/>
        </p:nvSpPr>
        <p:spPr>
          <a:xfrm>
            <a:off x="2171700" y="742950"/>
            <a:ext cx="5886450" cy="346249"/>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GB" sz="1800">
                <a:solidFill>
                  <a:srgbClr val="FF0000"/>
                </a:solidFill>
                <a:latin typeface="Trebuchet MS"/>
                <a:ea typeface="Trebuchet MS"/>
                <a:cs typeface="Trebuchet MS"/>
                <a:sym typeface="Trebuchet MS"/>
              </a:rPr>
              <a:t>Final results  so far  </a:t>
            </a:r>
            <a:endParaRPr sz="1800">
              <a:solidFill>
                <a:srgbClr val="FF0000"/>
              </a:solidFill>
              <a:latin typeface="Trebuchet MS"/>
              <a:ea typeface="Trebuchet MS"/>
              <a:cs typeface="Trebuchet MS"/>
              <a:sym typeface="Trebuchet MS"/>
            </a:endParaRPr>
          </a:p>
        </p:txBody>
      </p:sp>
      <p:sp>
        <p:nvSpPr>
          <p:cNvPr id="172" name="Google Shape;172;p2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GB"/>
              <a:t>‹#›</a:t>
            </a:fld>
            <a:endParaRPr/>
          </a:p>
        </p:txBody>
      </p:sp>
      <p:sp>
        <p:nvSpPr>
          <p:cNvPr id="173" name="Google Shape;173;p28"/>
          <p:cNvSpPr txBox="1"/>
          <p:nvPr/>
        </p:nvSpPr>
        <p:spPr>
          <a:xfrm>
            <a:off x="914400" y="1371600"/>
            <a:ext cx="7372350" cy="3158948"/>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p>
          <a:p>
            <a:pPr indent="0" lvl="0" marL="0" marR="0" rtl="0" algn="l">
              <a:spcBef>
                <a:spcPts val="0"/>
              </a:spcBef>
              <a:spcAft>
                <a:spcPts val="0"/>
              </a:spcAft>
              <a:buNone/>
            </a:pPr>
            <a:r>
              <a:rPr lang="en-GB" sz="1800">
                <a:solidFill>
                  <a:srgbClr val="0033CC"/>
                </a:solidFill>
                <a:latin typeface="Trebuchet MS"/>
                <a:ea typeface="Trebuchet MS"/>
                <a:cs typeface="Trebuchet MS"/>
                <a:sym typeface="Trebuchet MS"/>
              </a:rPr>
              <a:t> Visualisation </a:t>
            </a:r>
            <a:endParaRPr sz="18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lang="en-GB" sz="1800">
                <a:solidFill>
                  <a:srgbClr val="0033CC"/>
                </a:solidFill>
                <a:latin typeface="Trebuchet MS"/>
                <a:ea typeface="Trebuchet MS"/>
                <a:cs typeface="Trebuchet MS"/>
                <a:sym typeface="Trebuchet MS"/>
              </a:rPr>
              <a:t>   </a:t>
            </a:r>
            <a:r>
              <a:rPr lang="en-GB" sz="1600">
                <a:solidFill>
                  <a:schemeClr val="dk1"/>
                </a:solidFill>
                <a:latin typeface="Trebuchet MS"/>
                <a:ea typeface="Trebuchet MS"/>
                <a:cs typeface="Trebuchet MS"/>
                <a:sym typeface="Trebuchet MS"/>
              </a:rPr>
              <a:t>The ‘best-partition’ function from the ‘community’ module is used to partitioning the graph into different communities based on the modularity optimization. The number of communities is also printed.</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6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GB" sz="1600">
                <a:solidFill>
                  <a:schemeClr val="dk1"/>
                </a:solidFill>
                <a:latin typeface="Trebuchet MS"/>
                <a:ea typeface="Trebuchet MS"/>
                <a:cs typeface="Trebuchet MS"/>
                <a:sym typeface="Trebuchet MS"/>
              </a:rPr>
              <a:t>The code also defines community_number to select a specific community and then finds all directors belonging to this community by iterating over the partition dictionary. The code then creates a new dataframe, community_data, that contains the frequency of movie ratings for the directors in this community and a bar plot is generated</a:t>
            </a:r>
            <a:r>
              <a:rPr lang="en-GB" sz="1800">
                <a:solidFill>
                  <a:schemeClr val="dk1"/>
                </a:solidFill>
                <a:latin typeface="Trebuchet MS"/>
                <a:ea typeface="Trebuchet MS"/>
                <a:cs typeface="Trebuchet MS"/>
                <a:sym typeface="Trebuchet MS"/>
              </a:rPr>
              <a:t>.</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74" name="Google Shape;174;p2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GB"/>
              <a:t>20CS344  Course Project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p:nvPr/>
        </p:nvSpPr>
        <p:spPr>
          <a:xfrm>
            <a:off x="2286000" y="1185866"/>
            <a:ext cx="5715000" cy="27385"/>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1" name="Google Shape;181;p29"/>
          <p:cNvSpPr txBox="1"/>
          <p:nvPr/>
        </p:nvSpPr>
        <p:spPr>
          <a:xfrm>
            <a:off x="2171700" y="742950"/>
            <a:ext cx="5886450" cy="346249"/>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GB" sz="1800">
                <a:solidFill>
                  <a:srgbClr val="FF0000"/>
                </a:solidFill>
                <a:latin typeface="Trebuchet MS"/>
                <a:ea typeface="Trebuchet MS"/>
                <a:cs typeface="Trebuchet MS"/>
                <a:sym typeface="Trebuchet MS"/>
              </a:rPr>
              <a:t>Done vs Remaining to be done ?  </a:t>
            </a:r>
            <a:endParaRPr sz="1800">
              <a:solidFill>
                <a:srgbClr val="FF0000"/>
              </a:solidFill>
              <a:latin typeface="Trebuchet MS"/>
              <a:ea typeface="Trebuchet MS"/>
              <a:cs typeface="Trebuchet MS"/>
              <a:sym typeface="Trebuchet MS"/>
            </a:endParaRPr>
          </a:p>
        </p:txBody>
      </p:sp>
      <p:sp>
        <p:nvSpPr>
          <p:cNvPr id="182" name="Google Shape;182;p2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183" name="Google Shape;183;p29"/>
          <p:cNvGraphicFramePr/>
          <p:nvPr/>
        </p:nvGraphicFramePr>
        <p:xfrm>
          <a:off x="309563" y="1354512"/>
          <a:ext cx="3000000" cy="3000000"/>
        </p:xfrm>
        <a:graphic>
          <a:graphicData uri="http://schemas.openxmlformats.org/drawingml/2006/table">
            <a:tbl>
              <a:tblPr bandRow="1" firstRow="1">
                <a:noFill/>
                <a:tableStyleId>{77B5177B-1D38-47B1-9C02-E4B26E43F323}</a:tableStyleId>
              </a:tblPr>
              <a:tblGrid>
                <a:gridCol w="695325"/>
                <a:gridCol w="6515100"/>
                <a:gridCol w="1314450"/>
              </a:tblGrid>
              <a:tr h="487400">
                <a:tc>
                  <a:txBody>
                    <a:bodyPr/>
                    <a:lstStyle/>
                    <a:p>
                      <a:pPr indent="0" lvl="0" marL="0" marR="0" rtl="0" algn="l">
                        <a:spcBef>
                          <a:spcPts val="0"/>
                        </a:spcBef>
                        <a:spcAft>
                          <a:spcPts val="0"/>
                        </a:spcAft>
                        <a:buNone/>
                      </a:pPr>
                      <a:r>
                        <a:rPr lang="en-GB" sz="1400" u="none" cap="none" strike="noStrike"/>
                        <a:t>No</a:t>
                      </a:r>
                      <a:endParaRPr sz="1100"/>
                    </a:p>
                  </a:txBody>
                  <a:tcPr marT="34300" marB="34300" marR="68600" marL="68600"/>
                </a:tc>
                <a:tc>
                  <a:txBody>
                    <a:bodyPr/>
                    <a:lstStyle/>
                    <a:p>
                      <a:pPr indent="0" lvl="0" marL="0" marR="0" rtl="0" algn="l">
                        <a:spcBef>
                          <a:spcPts val="0"/>
                        </a:spcBef>
                        <a:spcAft>
                          <a:spcPts val="0"/>
                        </a:spcAft>
                        <a:buNone/>
                      </a:pPr>
                      <a:r>
                        <a:rPr lang="en-GB" sz="1400"/>
                        <a:t>Description </a:t>
                      </a:r>
                      <a:endParaRPr sz="1100"/>
                    </a:p>
                  </a:txBody>
                  <a:tcPr marT="34300" marB="34300" marR="68600" marL="68600"/>
                </a:tc>
                <a:tc>
                  <a:txBody>
                    <a:bodyPr/>
                    <a:lstStyle/>
                    <a:p>
                      <a:pPr indent="0" lvl="0" marL="0" marR="0" rtl="0" algn="l">
                        <a:spcBef>
                          <a:spcPts val="0"/>
                        </a:spcBef>
                        <a:spcAft>
                          <a:spcPts val="0"/>
                        </a:spcAft>
                        <a:buNone/>
                      </a:pPr>
                      <a:r>
                        <a:rPr lang="en-GB" sz="1400"/>
                        <a:t>Done or </a:t>
                      </a:r>
                      <a:endParaRPr sz="1100"/>
                    </a:p>
                    <a:p>
                      <a:pPr indent="0" lvl="0" marL="0" marR="0" rtl="0" algn="l">
                        <a:spcBef>
                          <a:spcPts val="0"/>
                        </a:spcBef>
                        <a:spcAft>
                          <a:spcPts val="0"/>
                        </a:spcAft>
                        <a:buNone/>
                      </a:pPr>
                      <a:r>
                        <a:rPr lang="en-GB" sz="1400"/>
                        <a:t>To be done </a:t>
                      </a:r>
                      <a:endParaRPr sz="1100"/>
                    </a:p>
                  </a:txBody>
                  <a:tcPr marT="34300" marB="34300" marR="68600" marL="68600"/>
                </a:tc>
              </a:tr>
              <a:tr h="375500">
                <a:tc>
                  <a:txBody>
                    <a:bodyPr/>
                    <a:lstStyle/>
                    <a:p>
                      <a:pPr indent="0" lvl="0" marL="0" marR="0" rtl="0" algn="l">
                        <a:spcBef>
                          <a:spcPts val="0"/>
                        </a:spcBef>
                        <a:spcAft>
                          <a:spcPts val="0"/>
                        </a:spcAft>
                        <a:buNone/>
                      </a:pPr>
                      <a:r>
                        <a:rPr lang="en-GB" sz="1400"/>
                        <a:t>1</a:t>
                      </a:r>
                      <a:endParaRPr sz="1100"/>
                    </a:p>
                  </a:txBody>
                  <a:tcPr marT="34300" marB="34300" marR="68600" marL="68600"/>
                </a:tc>
                <a:tc>
                  <a:txBody>
                    <a:bodyPr/>
                    <a:lstStyle/>
                    <a:p>
                      <a:pPr indent="0" lvl="0" marL="0" marR="0" rtl="0" algn="l">
                        <a:spcBef>
                          <a:spcPts val="0"/>
                        </a:spcBef>
                        <a:spcAft>
                          <a:spcPts val="0"/>
                        </a:spcAft>
                        <a:buNone/>
                      </a:pPr>
                      <a:r>
                        <a:rPr lang="en-GB"/>
                        <a:t>Data transformation(data cleaning)</a:t>
                      </a:r>
                      <a:endParaRPr sz="1400"/>
                    </a:p>
                  </a:txBody>
                  <a:tcPr marT="34300" marB="34300" marR="68600" marL="68600"/>
                </a:tc>
                <a:tc>
                  <a:txBody>
                    <a:bodyPr/>
                    <a:lstStyle/>
                    <a:p>
                      <a:pPr indent="0" lvl="0" marL="0" marR="0" rtl="0" algn="l">
                        <a:spcBef>
                          <a:spcPts val="0"/>
                        </a:spcBef>
                        <a:spcAft>
                          <a:spcPts val="0"/>
                        </a:spcAft>
                        <a:buNone/>
                      </a:pPr>
                      <a:r>
                        <a:rPr lang="en-GB"/>
                        <a:t>Done</a:t>
                      </a:r>
                      <a:endParaRPr sz="1400"/>
                    </a:p>
                  </a:txBody>
                  <a:tcPr marT="34300" marB="34300" marR="68600" marL="68600"/>
                </a:tc>
              </a:tr>
              <a:tr h="375500">
                <a:tc>
                  <a:txBody>
                    <a:bodyPr/>
                    <a:lstStyle/>
                    <a:p>
                      <a:pPr indent="0" lvl="0" marL="0" marR="0" rtl="0" algn="l">
                        <a:spcBef>
                          <a:spcPts val="0"/>
                        </a:spcBef>
                        <a:spcAft>
                          <a:spcPts val="0"/>
                        </a:spcAft>
                        <a:buNone/>
                      </a:pPr>
                      <a:r>
                        <a:rPr lang="en-GB" sz="1400"/>
                        <a:t>2</a:t>
                      </a:r>
                      <a:endParaRPr sz="1100"/>
                    </a:p>
                  </a:txBody>
                  <a:tcPr marT="34300" marB="34300" marR="68600" marL="68600"/>
                </a:tc>
                <a:tc>
                  <a:txBody>
                    <a:bodyPr/>
                    <a:lstStyle/>
                    <a:p>
                      <a:pPr indent="0" lvl="0" marL="0" marR="0" rtl="0" algn="l">
                        <a:spcBef>
                          <a:spcPts val="0"/>
                        </a:spcBef>
                        <a:spcAft>
                          <a:spcPts val="0"/>
                        </a:spcAft>
                        <a:buNone/>
                      </a:pPr>
                      <a:r>
                        <a:rPr lang="en-GB"/>
                        <a:t>Bipartite graph using the NetworkX library in Python</a:t>
                      </a:r>
                      <a:endParaRPr sz="1400"/>
                    </a:p>
                  </a:txBody>
                  <a:tcPr marT="34300" marB="34300" marR="68600" marL="68600"/>
                </a:tc>
                <a:tc>
                  <a:txBody>
                    <a:bodyPr/>
                    <a:lstStyle/>
                    <a:p>
                      <a:pPr indent="0" lvl="0" marL="0" marR="0" rtl="0" algn="l">
                        <a:spcBef>
                          <a:spcPts val="0"/>
                        </a:spcBef>
                        <a:spcAft>
                          <a:spcPts val="0"/>
                        </a:spcAft>
                        <a:buNone/>
                      </a:pPr>
                      <a:r>
                        <a:rPr lang="en-GB"/>
                        <a:t>Done</a:t>
                      </a:r>
                      <a:endParaRPr sz="1400"/>
                    </a:p>
                  </a:txBody>
                  <a:tcPr marT="34300" marB="34300" marR="68600" marL="68600"/>
                </a:tc>
              </a:tr>
              <a:tr h="375500">
                <a:tc>
                  <a:txBody>
                    <a:bodyPr/>
                    <a:lstStyle/>
                    <a:p>
                      <a:pPr indent="0" lvl="0" marL="0" marR="0" rtl="0" algn="l">
                        <a:spcBef>
                          <a:spcPts val="0"/>
                        </a:spcBef>
                        <a:spcAft>
                          <a:spcPts val="0"/>
                        </a:spcAft>
                        <a:buNone/>
                      </a:pPr>
                      <a:r>
                        <a:rPr lang="en-GB" sz="1400"/>
                        <a:t>3</a:t>
                      </a:r>
                      <a:endParaRPr sz="1100"/>
                    </a:p>
                  </a:txBody>
                  <a:tcPr marT="34300" marB="34300" marR="68600" marL="68600"/>
                </a:tc>
                <a:tc>
                  <a:txBody>
                    <a:bodyPr/>
                    <a:lstStyle/>
                    <a:p>
                      <a:pPr indent="0" lvl="0" marL="0" marR="0" rtl="0" algn="l">
                        <a:spcBef>
                          <a:spcPts val="0"/>
                        </a:spcBef>
                        <a:spcAft>
                          <a:spcPts val="0"/>
                        </a:spcAft>
                        <a:buNone/>
                      </a:pPr>
                      <a:r>
                        <a:rPr lang="en-GB"/>
                        <a:t>Weighted projected graph from the bipartite graph</a:t>
                      </a:r>
                      <a:endParaRPr sz="1400"/>
                    </a:p>
                  </a:txBody>
                  <a:tcPr marT="34300" marB="34300" marR="68600" marL="68600"/>
                </a:tc>
                <a:tc>
                  <a:txBody>
                    <a:bodyPr/>
                    <a:lstStyle/>
                    <a:p>
                      <a:pPr indent="0" lvl="0" marL="0" rtl="0" algn="l">
                        <a:spcBef>
                          <a:spcPts val="0"/>
                        </a:spcBef>
                        <a:spcAft>
                          <a:spcPts val="0"/>
                        </a:spcAft>
                        <a:buClr>
                          <a:schemeClr val="dk1"/>
                        </a:buClr>
                        <a:buFont typeface="Arial"/>
                        <a:buNone/>
                      </a:pPr>
                      <a:r>
                        <a:rPr lang="en-GB"/>
                        <a:t>Done</a:t>
                      </a:r>
                      <a:endParaRPr sz="1400"/>
                    </a:p>
                  </a:txBody>
                  <a:tcPr marT="34300" marB="34300" marR="68600" marL="68600"/>
                </a:tc>
              </a:tr>
              <a:tr h="375500">
                <a:tc>
                  <a:txBody>
                    <a:bodyPr/>
                    <a:lstStyle/>
                    <a:p>
                      <a:pPr indent="0" lvl="0" marL="0" marR="0" rtl="0" algn="l">
                        <a:spcBef>
                          <a:spcPts val="0"/>
                        </a:spcBef>
                        <a:spcAft>
                          <a:spcPts val="0"/>
                        </a:spcAft>
                        <a:buNone/>
                      </a:pPr>
                      <a:r>
                        <a:rPr lang="en-GB" sz="1400"/>
                        <a:t>4</a:t>
                      </a:r>
                      <a:endParaRPr sz="1100"/>
                    </a:p>
                  </a:txBody>
                  <a:tcPr marT="34300" marB="34300" marR="68600" marL="68600"/>
                </a:tc>
                <a:tc>
                  <a:txBody>
                    <a:bodyPr/>
                    <a:lstStyle/>
                    <a:p>
                      <a:pPr indent="0" lvl="0" marL="0" marR="0" rtl="0" algn="l">
                        <a:spcBef>
                          <a:spcPts val="0"/>
                        </a:spcBef>
                        <a:spcAft>
                          <a:spcPts val="0"/>
                        </a:spcAft>
                        <a:buNone/>
                      </a:pPr>
                      <a:r>
                        <a:rPr lang="en-GB"/>
                        <a:t>Closeness Centrality</a:t>
                      </a:r>
                      <a:endParaRPr sz="1400"/>
                    </a:p>
                  </a:txBody>
                  <a:tcPr marT="34300" marB="34300" marR="68600" marL="68600"/>
                </a:tc>
                <a:tc>
                  <a:txBody>
                    <a:bodyPr/>
                    <a:lstStyle/>
                    <a:p>
                      <a:pPr indent="0" lvl="0" marL="0" rtl="0" algn="l">
                        <a:spcBef>
                          <a:spcPts val="0"/>
                        </a:spcBef>
                        <a:spcAft>
                          <a:spcPts val="0"/>
                        </a:spcAft>
                        <a:buClr>
                          <a:schemeClr val="dk1"/>
                        </a:buClr>
                        <a:buFont typeface="Arial"/>
                        <a:buNone/>
                      </a:pPr>
                      <a:r>
                        <a:rPr lang="en-GB"/>
                        <a:t>Done</a:t>
                      </a:r>
                      <a:endParaRPr sz="1400"/>
                    </a:p>
                  </a:txBody>
                  <a:tcPr marT="34300" marB="34300" marR="68600" marL="68600"/>
                </a:tc>
              </a:tr>
              <a:tr h="375500">
                <a:tc>
                  <a:txBody>
                    <a:bodyPr/>
                    <a:lstStyle/>
                    <a:p>
                      <a:pPr indent="0" lvl="0" marL="0" marR="0" rtl="0" algn="l">
                        <a:spcBef>
                          <a:spcPts val="0"/>
                        </a:spcBef>
                        <a:spcAft>
                          <a:spcPts val="0"/>
                        </a:spcAft>
                        <a:buNone/>
                      </a:pPr>
                      <a:r>
                        <a:rPr lang="en-GB" sz="1400"/>
                        <a:t>5</a:t>
                      </a:r>
                      <a:endParaRPr sz="1100"/>
                    </a:p>
                  </a:txBody>
                  <a:tcPr marT="34300" marB="34300" marR="68600" marL="68600"/>
                </a:tc>
                <a:tc>
                  <a:txBody>
                    <a:bodyPr/>
                    <a:lstStyle/>
                    <a:p>
                      <a:pPr indent="0" lvl="0" marL="0" marR="0" rtl="0" algn="l">
                        <a:spcBef>
                          <a:spcPts val="0"/>
                        </a:spcBef>
                        <a:spcAft>
                          <a:spcPts val="0"/>
                        </a:spcAft>
                        <a:buNone/>
                      </a:pPr>
                      <a:r>
                        <a:rPr lang="en-GB"/>
                        <a:t>Betweenness Centrality</a:t>
                      </a:r>
                      <a:endParaRPr sz="1400"/>
                    </a:p>
                  </a:txBody>
                  <a:tcPr marT="34300" marB="34300" marR="68600" marL="68600"/>
                </a:tc>
                <a:tc>
                  <a:txBody>
                    <a:bodyPr/>
                    <a:lstStyle/>
                    <a:p>
                      <a:pPr indent="0" lvl="0" marL="0" rtl="0" algn="l">
                        <a:spcBef>
                          <a:spcPts val="0"/>
                        </a:spcBef>
                        <a:spcAft>
                          <a:spcPts val="0"/>
                        </a:spcAft>
                        <a:buClr>
                          <a:schemeClr val="dk1"/>
                        </a:buClr>
                        <a:buFont typeface="Arial"/>
                        <a:buNone/>
                      </a:pPr>
                      <a:r>
                        <a:rPr lang="en-GB"/>
                        <a:t>Done</a:t>
                      </a:r>
                      <a:endParaRPr sz="1400"/>
                    </a:p>
                  </a:txBody>
                  <a:tcPr marT="34300" marB="34300" marR="68600" marL="68600"/>
                </a:tc>
              </a:tr>
              <a:tr h="375500">
                <a:tc>
                  <a:txBody>
                    <a:bodyPr/>
                    <a:lstStyle/>
                    <a:p>
                      <a:pPr indent="0" lvl="0" marL="0" marR="0" rtl="0" algn="l">
                        <a:spcBef>
                          <a:spcPts val="0"/>
                        </a:spcBef>
                        <a:spcAft>
                          <a:spcPts val="0"/>
                        </a:spcAft>
                        <a:buNone/>
                      </a:pPr>
                      <a:r>
                        <a:rPr lang="en-GB" sz="1400"/>
                        <a:t>6</a:t>
                      </a:r>
                      <a:endParaRPr sz="1100"/>
                    </a:p>
                  </a:txBody>
                  <a:tcPr marT="34300" marB="34300" marR="68600" marL="68600"/>
                </a:tc>
                <a:tc>
                  <a:txBody>
                    <a:bodyPr/>
                    <a:lstStyle/>
                    <a:p>
                      <a:pPr indent="0" lvl="0" marL="0" marR="0" rtl="0" algn="l">
                        <a:spcBef>
                          <a:spcPts val="0"/>
                        </a:spcBef>
                        <a:spcAft>
                          <a:spcPts val="0"/>
                        </a:spcAft>
                        <a:buNone/>
                      </a:pPr>
                      <a:r>
                        <a:rPr lang="en-GB"/>
                        <a:t>Pagerank</a:t>
                      </a:r>
                      <a:endParaRPr sz="1400"/>
                    </a:p>
                  </a:txBody>
                  <a:tcPr marT="34300" marB="34300" marR="68600" marL="68600"/>
                </a:tc>
                <a:tc>
                  <a:txBody>
                    <a:bodyPr/>
                    <a:lstStyle/>
                    <a:p>
                      <a:pPr indent="0" lvl="0" marL="0" rtl="0" algn="l">
                        <a:spcBef>
                          <a:spcPts val="0"/>
                        </a:spcBef>
                        <a:spcAft>
                          <a:spcPts val="0"/>
                        </a:spcAft>
                        <a:buClr>
                          <a:schemeClr val="dk1"/>
                        </a:buClr>
                        <a:buFont typeface="Arial"/>
                        <a:buNone/>
                      </a:pPr>
                      <a:r>
                        <a:rPr lang="en-GB"/>
                        <a:t>Done</a:t>
                      </a:r>
                      <a:endParaRPr sz="1400"/>
                    </a:p>
                  </a:txBody>
                  <a:tcPr marT="34300" marB="34300" marR="68600" marL="68600"/>
                </a:tc>
              </a:tr>
              <a:tr h="375500">
                <a:tc>
                  <a:txBody>
                    <a:bodyPr/>
                    <a:lstStyle/>
                    <a:p>
                      <a:pPr indent="0" lvl="0" marL="0" marR="0" rtl="0" algn="l">
                        <a:spcBef>
                          <a:spcPts val="0"/>
                        </a:spcBef>
                        <a:spcAft>
                          <a:spcPts val="0"/>
                        </a:spcAft>
                        <a:buNone/>
                      </a:pPr>
                      <a:r>
                        <a:rPr lang="en-GB" sz="1400"/>
                        <a:t>7</a:t>
                      </a:r>
                      <a:endParaRPr sz="1100"/>
                    </a:p>
                  </a:txBody>
                  <a:tcPr marT="34300" marB="34300" marR="68600" marL="68600"/>
                </a:tc>
                <a:tc>
                  <a:txBody>
                    <a:bodyPr/>
                    <a:lstStyle/>
                    <a:p>
                      <a:pPr indent="0" lvl="0" marL="0" marR="0" rtl="0" algn="l">
                        <a:spcBef>
                          <a:spcPts val="0"/>
                        </a:spcBef>
                        <a:spcAft>
                          <a:spcPts val="0"/>
                        </a:spcAft>
                        <a:buNone/>
                      </a:pPr>
                      <a:r>
                        <a:rPr lang="en-GB"/>
                        <a:t>Closeness Centrality - Betweenness Centrality - Pagerank</a:t>
                      </a:r>
                      <a:endParaRPr sz="1400"/>
                    </a:p>
                  </a:txBody>
                  <a:tcPr marT="34300" marB="34300" marR="68600" marL="68600"/>
                </a:tc>
                <a:tc>
                  <a:txBody>
                    <a:bodyPr/>
                    <a:lstStyle/>
                    <a:p>
                      <a:pPr indent="0" lvl="0" marL="0" rtl="0" algn="l">
                        <a:spcBef>
                          <a:spcPts val="0"/>
                        </a:spcBef>
                        <a:spcAft>
                          <a:spcPts val="0"/>
                        </a:spcAft>
                        <a:buClr>
                          <a:schemeClr val="dk1"/>
                        </a:buClr>
                        <a:buFont typeface="Arial"/>
                        <a:buNone/>
                      </a:pPr>
                      <a:r>
                        <a:rPr lang="en-GB"/>
                        <a:t>Done</a:t>
                      </a:r>
                      <a:endParaRPr/>
                    </a:p>
                  </a:txBody>
                  <a:tcPr marT="34300" marB="34300" marR="68600" marL="68600"/>
                </a:tc>
              </a:tr>
              <a:tr h="375500">
                <a:tc>
                  <a:txBody>
                    <a:bodyPr/>
                    <a:lstStyle/>
                    <a:p>
                      <a:pPr indent="0" lvl="0" marL="0" marR="0" rtl="0" algn="l">
                        <a:spcBef>
                          <a:spcPts val="0"/>
                        </a:spcBef>
                        <a:spcAft>
                          <a:spcPts val="0"/>
                        </a:spcAft>
                        <a:buNone/>
                      </a:pPr>
                      <a:r>
                        <a:rPr lang="en-GB"/>
                        <a:t>8</a:t>
                      </a:r>
                      <a:endParaRPr sz="1400"/>
                    </a:p>
                  </a:txBody>
                  <a:tcPr marT="34300" marB="34300" marR="68600" marL="68600"/>
                </a:tc>
                <a:tc>
                  <a:txBody>
                    <a:bodyPr/>
                    <a:lstStyle/>
                    <a:p>
                      <a:pPr indent="0" lvl="0" marL="0" rtl="0" algn="l">
                        <a:spcBef>
                          <a:spcPts val="0"/>
                        </a:spcBef>
                        <a:spcAft>
                          <a:spcPts val="0"/>
                        </a:spcAft>
                        <a:buClr>
                          <a:schemeClr val="dk1"/>
                        </a:buClr>
                        <a:buFont typeface="Arial"/>
                        <a:buNone/>
                      </a:pPr>
                      <a:r>
                        <a:rPr lang="en-GB"/>
                        <a:t>Detecting communities in the projected graph using python-louvain package</a:t>
                      </a:r>
                      <a:endParaRPr/>
                    </a:p>
                  </a:txBody>
                  <a:tcPr marT="34300" marB="34300" marR="68600" marL="68600"/>
                </a:tc>
                <a:tc>
                  <a:txBody>
                    <a:bodyPr/>
                    <a:lstStyle/>
                    <a:p>
                      <a:pPr indent="0" lvl="0" marL="0" rtl="0" algn="l">
                        <a:spcBef>
                          <a:spcPts val="0"/>
                        </a:spcBef>
                        <a:spcAft>
                          <a:spcPts val="0"/>
                        </a:spcAft>
                        <a:buNone/>
                      </a:pPr>
                      <a:r>
                        <a:rPr lang="en-GB"/>
                        <a:t>Done</a:t>
                      </a:r>
                      <a:endParaRPr/>
                    </a:p>
                  </a:txBody>
                  <a:tcPr marT="34300" marB="34300" marR="68600" marL="68600"/>
                </a:tc>
              </a:tr>
            </a:tbl>
          </a:graphicData>
        </a:graphic>
      </p:graphicFrame>
      <p:sp>
        <p:nvSpPr>
          <p:cNvPr id="184" name="Google Shape;184;p2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GB"/>
              <a:t>20CS344  Course Project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p:nvPr/>
        </p:nvSpPr>
        <p:spPr>
          <a:xfrm>
            <a:off x="2286000" y="1185866"/>
            <a:ext cx="5715000" cy="27385"/>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0" name="Google Shape;190;p30"/>
          <p:cNvSpPr txBox="1"/>
          <p:nvPr/>
        </p:nvSpPr>
        <p:spPr>
          <a:xfrm>
            <a:off x="2171700" y="857251"/>
            <a:ext cx="5829300" cy="346249"/>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GB" sz="1800">
                <a:solidFill>
                  <a:srgbClr val="FF0000"/>
                </a:solidFill>
                <a:latin typeface="Trebuchet MS"/>
                <a:ea typeface="Trebuchet MS"/>
                <a:cs typeface="Trebuchet MS"/>
                <a:sym typeface="Trebuchet MS"/>
              </a:rPr>
              <a:t>Quantity and quality  of work </a:t>
            </a:r>
            <a:endParaRPr sz="1800">
              <a:solidFill>
                <a:srgbClr val="FF0000"/>
              </a:solidFill>
              <a:latin typeface="Trebuchet MS"/>
              <a:ea typeface="Trebuchet MS"/>
              <a:cs typeface="Trebuchet MS"/>
              <a:sym typeface="Trebuchet MS"/>
            </a:endParaRPr>
          </a:p>
        </p:txBody>
      </p:sp>
      <p:graphicFrame>
        <p:nvGraphicFramePr>
          <p:cNvPr id="191" name="Google Shape;191;p30"/>
          <p:cNvGraphicFramePr/>
          <p:nvPr/>
        </p:nvGraphicFramePr>
        <p:xfrm>
          <a:off x="175025" y="1371600"/>
          <a:ext cx="3000000" cy="3000000"/>
        </p:xfrm>
        <a:graphic>
          <a:graphicData uri="http://schemas.openxmlformats.org/drawingml/2006/table">
            <a:tbl>
              <a:tblPr bandRow="1" firstRow="1">
                <a:noFill/>
                <a:tableStyleId>{77B5177B-1D38-47B1-9C02-E4B26E43F323}</a:tableStyleId>
              </a:tblPr>
              <a:tblGrid>
                <a:gridCol w="510775"/>
                <a:gridCol w="4729675"/>
                <a:gridCol w="996100"/>
                <a:gridCol w="1226600"/>
                <a:gridCol w="1126250"/>
              </a:tblGrid>
              <a:tr h="278125">
                <a:tc>
                  <a:txBody>
                    <a:bodyPr/>
                    <a:lstStyle/>
                    <a:p>
                      <a:pPr indent="0" lvl="0" marL="0" marR="0" rtl="0" algn="l">
                        <a:spcBef>
                          <a:spcPts val="0"/>
                        </a:spcBef>
                        <a:spcAft>
                          <a:spcPts val="0"/>
                        </a:spcAft>
                        <a:buNone/>
                      </a:pPr>
                      <a:r>
                        <a:rPr lang="en-GB" sz="1400"/>
                        <a:t>no </a:t>
                      </a:r>
                      <a:endParaRPr sz="1400"/>
                    </a:p>
                  </a:txBody>
                  <a:tcPr marT="34300" marB="34300" marR="68600" marL="68600"/>
                </a:tc>
                <a:tc>
                  <a:txBody>
                    <a:bodyPr/>
                    <a:lstStyle/>
                    <a:p>
                      <a:pPr indent="0" lvl="0" marL="0" marR="0" rtl="0" algn="l">
                        <a:spcBef>
                          <a:spcPts val="0"/>
                        </a:spcBef>
                        <a:spcAft>
                          <a:spcPts val="0"/>
                        </a:spcAft>
                        <a:buNone/>
                      </a:pPr>
                      <a:r>
                        <a:rPr lang="en-GB" sz="1400"/>
                        <a:t>Code functionality</a:t>
                      </a:r>
                      <a:endParaRPr sz="1400"/>
                    </a:p>
                  </a:txBody>
                  <a:tcPr marT="34300" marB="34300" marR="68600" marL="68600"/>
                </a:tc>
                <a:tc>
                  <a:txBody>
                    <a:bodyPr/>
                    <a:lstStyle/>
                    <a:p>
                      <a:pPr indent="0" lvl="0" marL="0" marR="0" rtl="0" algn="l">
                        <a:spcBef>
                          <a:spcPts val="0"/>
                        </a:spcBef>
                        <a:spcAft>
                          <a:spcPts val="0"/>
                        </a:spcAft>
                        <a:buNone/>
                      </a:pPr>
                      <a:r>
                        <a:rPr lang="en-GB" sz="1400"/>
                        <a:t>% Complete</a:t>
                      </a:r>
                      <a:endParaRPr sz="1100"/>
                    </a:p>
                  </a:txBody>
                  <a:tcPr marT="34300" marB="34300" marR="68600" marL="68600"/>
                </a:tc>
                <a:tc>
                  <a:txBody>
                    <a:bodyPr/>
                    <a:lstStyle/>
                    <a:p>
                      <a:pPr indent="0" lvl="0" marL="0" marR="0" rtl="0" algn="l">
                        <a:spcBef>
                          <a:spcPts val="0"/>
                        </a:spcBef>
                        <a:spcAft>
                          <a:spcPts val="0"/>
                        </a:spcAft>
                        <a:buNone/>
                      </a:pPr>
                      <a:r>
                        <a:rPr lang="en-GB" sz="1400"/>
                        <a:t>Runs without problem  (Y/N)  </a:t>
                      </a:r>
                      <a:endParaRPr sz="1400"/>
                    </a:p>
                  </a:txBody>
                  <a:tcPr marT="34300" marB="34300" marR="68600" marL="68600"/>
                </a:tc>
                <a:tc>
                  <a:txBody>
                    <a:bodyPr/>
                    <a:lstStyle/>
                    <a:p>
                      <a:pPr indent="0" lvl="0" marL="0" marR="0" rtl="0" algn="l">
                        <a:spcBef>
                          <a:spcPts val="0"/>
                        </a:spcBef>
                        <a:spcAft>
                          <a:spcPts val="0"/>
                        </a:spcAft>
                        <a:buNone/>
                      </a:pPr>
                      <a:r>
                        <a:rPr lang="en-GB" sz="1400"/>
                        <a:t>If there are minor issues, indicate</a:t>
                      </a:r>
                      <a:endParaRPr sz="1400"/>
                    </a:p>
                  </a:txBody>
                  <a:tcPr marT="34300" marB="34300" marR="68600" marL="68600"/>
                </a:tc>
              </a:tr>
              <a:tr h="278125">
                <a:tc>
                  <a:txBody>
                    <a:bodyPr/>
                    <a:lstStyle/>
                    <a:p>
                      <a:pPr indent="0" lvl="0" marL="0" marR="0" rtl="0" algn="l">
                        <a:spcBef>
                          <a:spcPts val="0"/>
                        </a:spcBef>
                        <a:spcAft>
                          <a:spcPts val="0"/>
                        </a:spcAft>
                        <a:buNone/>
                      </a:pPr>
                      <a:r>
                        <a:rPr lang="en-GB"/>
                        <a:t>1</a:t>
                      </a:r>
                      <a:endParaRPr sz="1400"/>
                    </a:p>
                  </a:txBody>
                  <a:tcPr marT="34300" marB="34300" marR="68600" marL="68600"/>
                </a:tc>
                <a:tc>
                  <a:txBody>
                    <a:bodyPr/>
                    <a:lstStyle/>
                    <a:p>
                      <a:pPr indent="0" lvl="0" marL="0" marR="0" rtl="0" algn="l">
                        <a:spcBef>
                          <a:spcPts val="0"/>
                        </a:spcBef>
                        <a:spcAft>
                          <a:spcPts val="0"/>
                        </a:spcAft>
                        <a:buNone/>
                      </a:pPr>
                      <a:r>
                        <a:rPr lang="en-GB"/>
                        <a:t>P</a:t>
                      </a:r>
                      <a:r>
                        <a:rPr lang="en-GB"/>
                        <a:t>erforms a transformation on a Pandas DataFrame named "df" by splitting the values in the "director" column by comma and creating a new DataFrame where each row represents a unique combination of "director" and "rating".</a:t>
                      </a:r>
                      <a:endParaRPr sz="1400"/>
                    </a:p>
                  </a:txBody>
                  <a:tcPr marT="34300" marB="34300" marR="68600" marL="68600"/>
                </a:tc>
                <a:tc>
                  <a:txBody>
                    <a:bodyPr/>
                    <a:lstStyle/>
                    <a:p>
                      <a:pPr indent="0" lvl="0" marL="0" marR="0" rtl="0" algn="l">
                        <a:spcBef>
                          <a:spcPts val="0"/>
                        </a:spcBef>
                        <a:spcAft>
                          <a:spcPts val="0"/>
                        </a:spcAft>
                        <a:buNone/>
                      </a:pPr>
                      <a:r>
                        <a:rPr lang="en-GB"/>
                        <a:t>100</a:t>
                      </a:r>
                      <a:endParaRPr sz="1400"/>
                    </a:p>
                  </a:txBody>
                  <a:tcPr marT="34300" marB="34300" marR="68600" marL="68600"/>
                </a:tc>
                <a:tc>
                  <a:txBody>
                    <a:bodyPr/>
                    <a:lstStyle/>
                    <a:p>
                      <a:pPr indent="0" lvl="0" marL="0" marR="0" rtl="0" algn="l">
                        <a:spcBef>
                          <a:spcPts val="0"/>
                        </a:spcBef>
                        <a:spcAft>
                          <a:spcPts val="0"/>
                        </a:spcAft>
                        <a:buNone/>
                      </a:pPr>
                      <a:r>
                        <a:rPr lang="en-GB"/>
                        <a:t>Y</a:t>
                      </a:r>
                      <a:endParaRPr sz="1400"/>
                    </a:p>
                  </a:txBody>
                  <a:tcPr marT="34300" marB="34300" marR="68600" marL="68600"/>
                </a:tc>
                <a:tc>
                  <a:txBody>
                    <a:bodyPr/>
                    <a:lstStyle/>
                    <a:p>
                      <a:pPr indent="0" lvl="0" marL="0" marR="0" rtl="0" algn="l">
                        <a:spcBef>
                          <a:spcPts val="0"/>
                        </a:spcBef>
                        <a:spcAft>
                          <a:spcPts val="0"/>
                        </a:spcAft>
                        <a:buNone/>
                      </a:pPr>
                      <a:r>
                        <a:rPr lang="en-GB"/>
                        <a:t>None</a:t>
                      </a:r>
                      <a:endParaRPr sz="1400"/>
                    </a:p>
                  </a:txBody>
                  <a:tcPr marT="34300" marB="34300" marR="68600" marL="68600"/>
                </a:tc>
              </a:tr>
              <a:tr h="278125">
                <a:tc>
                  <a:txBody>
                    <a:bodyPr/>
                    <a:lstStyle/>
                    <a:p>
                      <a:pPr indent="0" lvl="0" marL="0" marR="0" rtl="0" algn="l">
                        <a:spcBef>
                          <a:spcPts val="0"/>
                        </a:spcBef>
                        <a:spcAft>
                          <a:spcPts val="0"/>
                        </a:spcAft>
                        <a:buNone/>
                      </a:pPr>
                      <a:r>
                        <a:rPr lang="en-GB"/>
                        <a:t>2</a:t>
                      </a:r>
                      <a:endParaRPr sz="1400"/>
                    </a:p>
                  </a:txBody>
                  <a:tcPr marT="34300" marB="34300" marR="68600" marL="68600"/>
                </a:tc>
                <a:tc>
                  <a:txBody>
                    <a:bodyPr/>
                    <a:lstStyle/>
                    <a:p>
                      <a:pPr indent="0" lvl="0" marL="0" marR="0" rtl="0" algn="l">
                        <a:spcBef>
                          <a:spcPts val="0"/>
                        </a:spcBef>
                        <a:spcAft>
                          <a:spcPts val="0"/>
                        </a:spcAft>
                        <a:buNone/>
                      </a:pPr>
                      <a:r>
                        <a:rPr lang="en-GB"/>
                        <a:t>The code implemented creates a new Graph object using the NetworkX library in Python, where the graph is bipartite, meaning the nodes can be divided into two sets such that nodes in one set cannot be connected to other nodes in the same set.</a:t>
                      </a:r>
                      <a:endParaRPr sz="1400"/>
                    </a:p>
                  </a:txBody>
                  <a:tcPr marT="34300" marB="34300" marR="68600" marL="68600"/>
                </a:tc>
                <a:tc>
                  <a:txBody>
                    <a:bodyPr/>
                    <a:lstStyle/>
                    <a:p>
                      <a:pPr indent="0" lvl="0" marL="0" marR="0" rtl="0" algn="l">
                        <a:spcBef>
                          <a:spcPts val="0"/>
                        </a:spcBef>
                        <a:spcAft>
                          <a:spcPts val="0"/>
                        </a:spcAft>
                        <a:buNone/>
                      </a:pPr>
                      <a:r>
                        <a:rPr lang="en-GB"/>
                        <a:t>100</a:t>
                      </a:r>
                      <a:endParaRPr sz="1400"/>
                    </a:p>
                  </a:txBody>
                  <a:tcPr marT="34300" marB="34300" marR="68600" marL="68600"/>
                </a:tc>
                <a:tc>
                  <a:txBody>
                    <a:bodyPr/>
                    <a:lstStyle/>
                    <a:p>
                      <a:pPr indent="0" lvl="0" marL="0" marR="0" rtl="0" algn="l">
                        <a:spcBef>
                          <a:spcPts val="0"/>
                        </a:spcBef>
                        <a:spcAft>
                          <a:spcPts val="0"/>
                        </a:spcAft>
                        <a:buNone/>
                      </a:pPr>
                      <a:r>
                        <a:rPr lang="en-GB"/>
                        <a:t>Y</a:t>
                      </a:r>
                      <a:endParaRPr sz="1400"/>
                    </a:p>
                  </a:txBody>
                  <a:tcPr marT="34300" marB="34300" marR="68600" marL="68600"/>
                </a:tc>
                <a:tc>
                  <a:txBody>
                    <a:bodyPr/>
                    <a:lstStyle/>
                    <a:p>
                      <a:pPr indent="0" lvl="0" marL="0" marR="0" rtl="0" algn="l">
                        <a:spcBef>
                          <a:spcPts val="0"/>
                        </a:spcBef>
                        <a:spcAft>
                          <a:spcPts val="0"/>
                        </a:spcAft>
                        <a:buNone/>
                      </a:pPr>
                      <a:r>
                        <a:rPr lang="en-GB"/>
                        <a:t>None</a:t>
                      </a:r>
                      <a:endParaRPr sz="1400"/>
                    </a:p>
                  </a:txBody>
                  <a:tcPr marT="34300" marB="34300" marR="68600" marL="68600"/>
                </a:tc>
              </a:tr>
              <a:tr h="278125">
                <a:tc>
                  <a:txBody>
                    <a:bodyPr/>
                    <a:lstStyle/>
                    <a:p>
                      <a:pPr indent="0" lvl="0" marL="0" marR="0" rtl="0" algn="l">
                        <a:spcBef>
                          <a:spcPts val="0"/>
                        </a:spcBef>
                        <a:spcAft>
                          <a:spcPts val="0"/>
                        </a:spcAft>
                        <a:buNone/>
                      </a:pPr>
                      <a:r>
                        <a:rPr lang="en-GB"/>
                        <a:t>3</a:t>
                      </a:r>
                      <a:endParaRPr sz="1400"/>
                    </a:p>
                  </a:txBody>
                  <a:tcPr marT="34300" marB="34300" marR="68600" marL="68600"/>
                </a:tc>
                <a:tc>
                  <a:txBody>
                    <a:bodyPr/>
                    <a:lstStyle/>
                    <a:p>
                      <a:pPr indent="0" lvl="0" marL="0" marR="0" rtl="0" algn="l">
                        <a:spcBef>
                          <a:spcPts val="0"/>
                        </a:spcBef>
                        <a:spcAft>
                          <a:spcPts val="0"/>
                        </a:spcAft>
                        <a:buNone/>
                      </a:pPr>
                      <a:r>
                        <a:rPr lang="en-GB"/>
                        <a:t>The code creates</a:t>
                      </a:r>
                      <a:r>
                        <a:rPr lang="en-GB"/>
                        <a:t> a new graph with directors as nodes, where the weight of each edge represents the number of ratings that are shared by two directors.</a:t>
                      </a:r>
                      <a:endParaRPr sz="1400"/>
                    </a:p>
                  </a:txBody>
                  <a:tcPr marT="34300" marB="34300" marR="68600" marL="68600"/>
                </a:tc>
                <a:tc>
                  <a:txBody>
                    <a:bodyPr/>
                    <a:lstStyle/>
                    <a:p>
                      <a:pPr indent="0" lvl="0" marL="0" marR="0" rtl="0" algn="l">
                        <a:spcBef>
                          <a:spcPts val="0"/>
                        </a:spcBef>
                        <a:spcAft>
                          <a:spcPts val="0"/>
                        </a:spcAft>
                        <a:buNone/>
                      </a:pPr>
                      <a:r>
                        <a:rPr lang="en-GB"/>
                        <a:t>100</a:t>
                      </a:r>
                      <a:endParaRPr sz="1400"/>
                    </a:p>
                  </a:txBody>
                  <a:tcPr marT="34300" marB="34300" marR="68600" marL="68600"/>
                </a:tc>
                <a:tc>
                  <a:txBody>
                    <a:bodyPr/>
                    <a:lstStyle/>
                    <a:p>
                      <a:pPr indent="0" lvl="0" marL="0" marR="0" rtl="0" algn="l">
                        <a:spcBef>
                          <a:spcPts val="0"/>
                        </a:spcBef>
                        <a:spcAft>
                          <a:spcPts val="0"/>
                        </a:spcAft>
                        <a:buNone/>
                      </a:pPr>
                      <a:r>
                        <a:rPr lang="en-GB"/>
                        <a:t>Y</a:t>
                      </a:r>
                      <a:endParaRPr sz="1400"/>
                    </a:p>
                  </a:txBody>
                  <a:tcPr marT="34300" marB="34300" marR="68600" marL="68600"/>
                </a:tc>
                <a:tc>
                  <a:txBody>
                    <a:bodyPr/>
                    <a:lstStyle/>
                    <a:p>
                      <a:pPr indent="0" lvl="0" marL="0" marR="0" rtl="0" algn="l">
                        <a:spcBef>
                          <a:spcPts val="0"/>
                        </a:spcBef>
                        <a:spcAft>
                          <a:spcPts val="0"/>
                        </a:spcAft>
                        <a:buNone/>
                      </a:pPr>
                      <a:r>
                        <a:rPr lang="en-GB"/>
                        <a:t>None</a:t>
                      </a:r>
                      <a:endParaRPr sz="1400"/>
                    </a:p>
                  </a:txBody>
                  <a:tcPr marT="34300" marB="34300" marR="68600" marL="68600"/>
                </a:tc>
              </a:tr>
            </a:tbl>
          </a:graphicData>
        </a:graphic>
      </p:graphicFrame>
      <p:sp>
        <p:nvSpPr>
          <p:cNvPr id="192" name="Google Shape;192;p3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GB"/>
              <a:t>‹#›</a:t>
            </a:fld>
            <a:endParaRPr/>
          </a:p>
        </p:txBody>
      </p:sp>
      <p:sp>
        <p:nvSpPr>
          <p:cNvPr id="193" name="Google Shape;193;p3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GB"/>
              <a:t>20CS344  Course Project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9" name="Google Shape;199;p31"/>
          <p:cNvSpPr txBox="1"/>
          <p:nvPr/>
        </p:nvSpPr>
        <p:spPr>
          <a:xfrm>
            <a:off x="2171700" y="857251"/>
            <a:ext cx="5829300" cy="346200"/>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GB" sz="1800">
                <a:solidFill>
                  <a:srgbClr val="FF0000"/>
                </a:solidFill>
                <a:latin typeface="Trebuchet MS"/>
                <a:ea typeface="Trebuchet MS"/>
                <a:cs typeface="Trebuchet MS"/>
                <a:sym typeface="Trebuchet MS"/>
              </a:rPr>
              <a:t>Quantity and quality  of work </a:t>
            </a:r>
            <a:endParaRPr sz="1800">
              <a:solidFill>
                <a:srgbClr val="FF0000"/>
              </a:solidFill>
              <a:latin typeface="Trebuchet MS"/>
              <a:ea typeface="Trebuchet MS"/>
              <a:cs typeface="Trebuchet MS"/>
              <a:sym typeface="Trebuchet MS"/>
            </a:endParaRPr>
          </a:p>
        </p:txBody>
      </p:sp>
      <p:graphicFrame>
        <p:nvGraphicFramePr>
          <p:cNvPr id="200" name="Google Shape;200;p31"/>
          <p:cNvGraphicFramePr/>
          <p:nvPr/>
        </p:nvGraphicFramePr>
        <p:xfrm>
          <a:off x="175025" y="1371600"/>
          <a:ext cx="3000000" cy="3000000"/>
        </p:xfrm>
        <a:graphic>
          <a:graphicData uri="http://schemas.openxmlformats.org/drawingml/2006/table">
            <a:tbl>
              <a:tblPr bandRow="1" firstRow="1">
                <a:noFill/>
                <a:tableStyleId>{77B5177B-1D38-47B1-9C02-E4B26E43F323}</a:tableStyleId>
              </a:tblPr>
              <a:tblGrid>
                <a:gridCol w="510775"/>
                <a:gridCol w="5565500"/>
                <a:gridCol w="781775"/>
                <a:gridCol w="797975"/>
                <a:gridCol w="933375"/>
              </a:tblGrid>
              <a:tr h="278125">
                <a:tc>
                  <a:txBody>
                    <a:bodyPr/>
                    <a:lstStyle/>
                    <a:p>
                      <a:pPr indent="0" lvl="0" marL="0" marR="0" rtl="0" algn="l">
                        <a:spcBef>
                          <a:spcPts val="0"/>
                        </a:spcBef>
                        <a:spcAft>
                          <a:spcPts val="0"/>
                        </a:spcAft>
                        <a:buNone/>
                      </a:pPr>
                      <a:r>
                        <a:rPr b="0" lang="en-GB">
                          <a:solidFill>
                            <a:schemeClr val="dk1"/>
                          </a:solidFill>
                          <a:latin typeface="Arial"/>
                          <a:ea typeface="Arial"/>
                          <a:cs typeface="Arial"/>
                          <a:sym typeface="Arial"/>
                        </a:rPr>
                        <a:t>4</a:t>
                      </a:r>
                      <a:endParaRPr b="0" sz="1400">
                        <a:solidFill>
                          <a:schemeClr val="dk1"/>
                        </a:solidFill>
                        <a:latin typeface="Arial"/>
                        <a:ea typeface="Arial"/>
                        <a:cs typeface="Arial"/>
                        <a:sym typeface="Arial"/>
                      </a:endParaRPr>
                    </a:p>
                  </a:txBody>
                  <a:tcPr marT="34300" marB="34300" marR="68600" marL="68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CFE2F3"/>
                    </a:solidFill>
                  </a:tcPr>
                </a:tc>
                <a:tc>
                  <a:txBody>
                    <a:bodyPr/>
                    <a:lstStyle/>
                    <a:p>
                      <a:pPr indent="0" lvl="0" marL="0" marR="0" rtl="0" algn="l">
                        <a:spcBef>
                          <a:spcPts val="0"/>
                        </a:spcBef>
                        <a:spcAft>
                          <a:spcPts val="0"/>
                        </a:spcAft>
                        <a:buNone/>
                      </a:pPr>
                      <a:r>
                        <a:rPr b="0" lang="en-GB">
                          <a:solidFill>
                            <a:schemeClr val="dk1"/>
                          </a:solidFill>
                        </a:rPr>
                        <a:t>Sorting the nodes in the graph by their closeness centrality values, and selects the top 19 nodes with the highest centrality scores. The resulting list of tuples is stored in the "top_closeness" variable.</a:t>
                      </a:r>
                      <a:endParaRPr b="0" sz="1400">
                        <a:solidFill>
                          <a:schemeClr val="dk1"/>
                        </a:solidFill>
                      </a:endParaRPr>
                    </a:p>
                  </a:txBody>
                  <a:tcPr marT="34300" marB="34300" marR="68600" marL="68600">
                    <a:lnL cap="flat" cmpd="sng" w="12700">
                      <a:solidFill>
                        <a:schemeClr val="lt1"/>
                      </a:solidFill>
                      <a:prstDash val="solid"/>
                      <a:round/>
                      <a:headEnd len="sm" w="sm" type="none"/>
                      <a:tailEnd len="sm" w="sm" type="none"/>
                    </a:lnL>
                    <a:solidFill>
                      <a:srgbClr val="CFE2F3"/>
                    </a:solidFill>
                  </a:tcPr>
                </a:tc>
                <a:tc>
                  <a:txBody>
                    <a:bodyPr/>
                    <a:lstStyle/>
                    <a:p>
                      <a:pPr indent="0" lvl="0" marL="0" marR="0" rtl="0" algn="l">
                        <a:spcBef>
                          <a:spcPts val="0"/>
                        </a:spcBef>
                        <a:spcAft>
                          <a:spcPts val="0"/>
                        </a:spcAft>
                        <a:buNone/>
                      </a:pPr>
                      <a:r>
                        <a:rPr b="0" lang="en-GB">
                          <a:solidFill>
                            <a:schemeClr val="dk1"/>
                          </a:solidFill>
                        </a:rPr>
                        <a:t>Y</a:t>
                      </a:r>
                      <a:endParaRPr b="0" sz="1400">
                        <a:solidFill>
                          <a:schemeClr val="dk1"/>
                        </a:solidFill>
                      </a:endParaRPr>
                    </a:p>
                  </a:txBody>
                  <a:tcPr marT="34300" marB="34300" marR="68600" marL="68600">
                    <a:solidFill>
                      <a:srgbClr val="CFE2F3"/>
                    </a:solidFill>
                  </a:tcPr>
                </a:tc>
                <a:tc>
                  <a:txBody>
                    <a:bodyPr/>
                    <a:lstStyle/>
                    <a:p>
                      <a:pPr indent="0" lvl="0" marL="0" marR="0" rtl="0" algn="l">
                        <a:spcBef>
                          <a:spcPts val="0"/>
                        </a:spcBef>
                        <a:spcAft>
                          <a:spcPts val="0"/>
                        </a:spcAft>
                        <a:buNone/>
                      </a:pPr>
                      <a:r>
                        <a:rPr b="0" lang="en-GB">
                          <a:solidFill>
                            <a:schemeClr val="dk1"/>
                          </a:solidFill>
                        </a:rPr>
                        <a:t>100</a:t>
                      </a:r>
                      <a:endParaRPr b="0" sz="1400">
                        <a:solidFill>
                          <a:schemeClr val="dk1"/>
                        </a:solidFill>
                      </a:endParaRPr>
                    </a:p>
                  </a:txBody>
                  <a:tcPr marT="34300" marB="34300" marR="68600" marL="68600">
                    <a:solidFill>
                      <a:srgbClr val="CFE2F3"/>
                    </a:solidFill>
                  </a:tcPr>
                </a:tc>
                <a:tc>
                  <a:txBody>
                    <a:bodyPr/>
                    <a:lstStyle/>
                    <a:p>
                      <a:pPr indent="0" lvl="0" marL="0" marR="0" rtl="0" algn="l">
                        <a:spcBef>
                          <a:spcPts val="0"/>
                        </a:spcBef>
                        <a:spcAft>
                          <a:spcPts val="0"/>
                        </a:spcAft>
                        <a:buNone/>
                      </a:pPr>
                      <a:r>
                        <a:rPr b="0" lang="en-GB">
                          <a:solidFill>
                            <a:schemeClr val="dk1"/>
                          </a:solidFill>
                        </a:rPr>
                        <a:t>None</a:t>
                      </a:r>
                      <a:endParaRPr b="0" sz="1400">
                        <a:solidFill>
                          <a:schemeClr val="dk1"/>
                        </a:solidFill>
                      </a:endParaRPr>
                    </a:p>
                  </a:txBody>
                  <a:tcPr marT="34300" marB="34300" marR="68600" marL="68600">
                    <a:solidFill>
                      <a:srgbClr val="CFE2F3"/>
                    </a:solidFill>
                  </a:tcPr>
                </a:tc>
              </a:tr>
              <a:tr h="278125">
                <a:tc>
                  <a:txBody>
                    <a:bodyPr/>
                    <a:lstStyle/>
                    <a:p>
                      <a:pPr indent="0" lvl="0" marL="0" marR="0" rtl="0" algn="l">
                        <a:spcBef>
                          <a:spcPts val="0"/>
                        </a:spcBef>
                        <a:spcAft>
                          <a:spcPts val="0"/>
                        </a:spcAft>
                        <a:buNone/>
                      </a:pPr>
                      <a:r>
                        <a:rPr lang="en-GB"/>
                        <a:t>5</a:t>
                      </a:r>
                      <a:endParaRPr sz="1400">
                        <a:latin typeface="Arial"/>
                        <a:ea typeface="Arial"/>
                        <a:cs typeface="Arial"/>
                        <a:sym typeface="Arial"/>
                      </a:endParaRPr>
                    </a:p>
                  </a:txBody>
                  <a:tcPr marT="34300" marB="34300" marR="68600" marL="68600">
                    <a:lnT cap="flat" cmpd="sng" w="38100">
                      <a:solidFill>
                        <a:schemeClr val="lt1"/>
                      </a:solidFill>
                      <a:prstDash val="solid"/>
                      <a:round/>
                      <a:headEnd len="sm" w="sm" type="none"/>
                      <a:tailEnd len="sm" w="sm" type="none"/>
                    </a:lnT>
                  </a:tcPr>
                </a:tc>
                <a:tc>
                  <a:txBody>
                    <a:bodyPr/>
                    <a:lstStyle/>
                    <a:p>
                      <a:pPr indent="0" lvl="0" marL="0" marR="0" rtl="0" algn="l">
                        <a:spcBef>
                          <a:spcPts val="0"/>
                        </a:spcBef>
                        <a:spcAft>
                          <a:spcPts val="0"/>
                        </a:spcAft>
                        <a:buNone/>
                      </a:pPr>
                      <a:r>
                        <a:rPr lang="en-GB"/>
                        <a:t>This code computes the betweenness centrality of each node in the graph using the "betweenness_centrality()" function from the NetworkX library. The code then sorts the nodes in the graph by their betweenness centrality values, and selects the top 19 nodes with the highest centrality scores. The resulting list of tuples is stored in the "top_betweenness" variable.</a:t>
                      </a:r>
                      <a:endParaRPr sz="1400"/>
                    </a:p>
                  </a:txBody>
                  <a:tcPr marT="34300" marB="34300" marR="68600" marL="68600"/>
                </a:tc>
                <a:tc>
                  <a:txBody>
                    <a:bodyPr/>
                    <a:lstStyle/>
                    <a:p>
                      <a:pPr indent="0" lvl="0" marL="0" marR="0" rtl="0" algn="l">
                        <a:spcBef>
                          <a:spcPts val="0"/>
                        </a:spcBef>
                        <a:spcAft>
                          <a:spcPts val="0"/>
                        </a:spcAft>
                        <a:buNone/>
                      </a:pPr>
                      <a:r>
                        <a:rPr lang="en-GB"/>
                        <a:t>Y</a:t>
                      </a:r>
                      <a:endParaRPr sz="1400"/>
                    </a:p>
                  </a:txBody>
                  <a:tcPr marT="34300" marB="34300" marR="68600" marL="68600"/>
                </a:tc>
                <a:tc>
                  <a:txBody>
                    <a:bodyPr/>
                    <a:lstStyle/>
                    <a:p>
                      <a:pPr indent="0" lvl="0" marL="0" marR="0" rtl="0" algn="l">
                        <a:spcBef>
                          <a:spcPts val="0"/>
                        </a:spcBef>
                        <a:spcAft>
                          <a:spcPts val="0"/>
                        </a:spcAft>
                        <a:buNone/>
                      </a:pPr>
                      <a:r>
                        <a:rPr lang="en-GB"/>
                        <a:t>100</a:t>
                      </a:r>
                      <a:endParaRPr sz="1400"/>
                    </a:p>
                  </a:txBody>
                  <a:tcPr marT="34300" marB="34300" marR="68600" marL="68600"/>
                </a:tc>
                <a:tc>
                  <a:txBody>
                    <a:bodyPr/>
                    <a:lstStyle/>
                    <a:p>
                      <a:pPr indent="0" lvl="0" marL="0" marR="0" rtl="0" algn="l">
                        <a:spcBef>
                          <a:spcPts val="0"/>
                        </a:spcBef>
                        <a:spcAft>
                          <a:spcPts val="0"/>
                        </a:spcAft>
                        <a:buNone/>
                      </a:pPr>
                      <a:r>
                        <a:rPr lang="en-GB"/>
                        <a:t>None</a:t>
                      </a:r>
                      <a:endParaRPr sz="1400"/>
                    </a:p>
                  </a:txBody>
                  <a:tcPr marT="34300" marB="34300" marR="68600" marL="68600"/>
                </a:tc>
              </a:tr>
              <a:tr h="278125">
                <a:tc>
                  <a:txBody>
                    <a:bodyPr/>
                    <a:lstStyle/>
                    <a:p>
                      <a:pPr indent="0" lvl="0" marL="0" marR="0" rtl="0" algn="l">
                        <a:spcBef>
                          <a:spcPts val="0"/>
                        </a:spcBef>
                        <a:spcAft>
                          <a:spcPts val="0"/>
                        </a:spcAft>
                        <a:buNone/>
                      </a:pPr>
                      <a:r>
                        <a:rPr lang="en-GB"/>
                        <a:t>6</a:t>
                      </a:r>
                      <a:endParaRPr sz="1400"/>
                    </a:p>
                  </a:txBody>
                  <a:tcPr marT="34300" marB="34300" marR="68600" marL="68600"/>
                </a:tc>
                <a:tc>
                  <a:txBody>
                    <a:bodyPr/>
                    <a:lstStyle/>
                    <a:p>
                      <a:pPr indent="0" lvl="0" marL="0" marR="0" rtl="0" algn="l">
                        <a:spcBef>
                          <a:spcPts val="0"/>
                        </a:spcBef>
                        <a:spcAft>
                          <a:spcPts val="0"/>
                        </a:spcAft>
                        <a:buSzPts val="1100"/>
                        <a:buNone/>
                      </a:pPr>
                      <a:r>
                        <a:rPr lang="en-GB"/>
                        <a:t>PageRank is to identify the most important directors in the graph based on their connections with other directors and ratings. Finally, it visualizes the results with a graph where the size and color of the nodes represent the centrality of the directors. The code also generates lists of the top 19 directors based on each centrality algorithm.</a:t>
                      </a:r>
                      <a:endParaRPr/>
                    </a:p>
                  </a:txBody>
                  <a:tcPr marT="34300" marB="34300" marR="68600" marL="68600"/>
                </a:tc>
                <a:tc>
                  <a:txBody>
                    <a:bodyPr/>
                    <a:lstStyle/>
                    <a:p>
                      <a:pPr indent="0" lvl="0" marL="0" marR="0" rtl="0" algn="l">
                        <a:spcBef>
                          <a:spcPts val="0"/>
                        </a:spcBef>
                        <a:spcAft>
                          <a:spcPts val="0"/>
                        </a:spcAft>
                        <a:buNone/>
                      </a:pPr>
                      <a:r>
                        <a:rPr lang="en-GB"/>
                        <a:t>Y</a:t>
                      </a:r>
                      <a:endParaRPr sz="1400"/>
                    </a:p>
                  </a:txBody>
                  <a:tcPr marT="34300" marB="34300" marR="68600" marL="68600"/>
                </a:tc>
                <a:tc>
                  <a:txBody>
                    <a:bodyPr/>
                    <a:lstStyle/>
                    <a:p>
                      <a:pPr indent="0" lvl="0" marL="0" marR="0" rtl="0" algn="l">
                        <a:spcBef>
                          <a:spcPts val="0"/>
                        </a:spcBef>
                        <a:spcAft>
                          <a:spcPts val="0"/>
                        </a:spcAft>
                        <a:buNone/>
                      </a:pPr>
                      <a:r>
                        <a:rPr lang="en-GB"/>
                        <a:t>100</a:t>
                      </a:r>
                      <a:endParaRPr sz="1400"/>
                    </a:p>
                  </a:txBody>
                  <a:tcPr marT="34300" marB="34300" marR="68600" marL="68600"/>
                </a:tc>
                <a:tc>
                  <a:txBody>
                    <a:bodyPr/>
                    <a:lstStyle/>
                    <a:p>
                      <a:pPr indent="0" lvl="0" marL="0" marR="0" rtl="0" algn="l">
                        <a:spcBef>
                          <a:spcPts val="0"/>
                        </a:spcBef>
                        <a:spcAft>
                          <a:spcPts val="0"/>
                        </a:spcAft>
                        <a:buNone/>
                      </a:pPr>
                      <a:r>
                        <a:rPr lang="en-GB"/>
                        <a:t>None</a:t>
                      </a:r>
                      <a:endParaRPr sz="1400"/>
                    </a:p>
                  </a:txBody>
                  <a:tcPr marT="34300" marB="34300" marR="68600" marL="68600"/>
                </a:tc>
              </a:tr>
            </a:tbl>
          </a:graphicData>
        </a:graphic>
      </p:graphicFrame>
      <p:sp>
        <p:nvSpPr>
          <p:cNvPr id="201" name="Google Shape;201;p3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GB"/>
              <a:t>‹#›</a:t>
            </a:fld>
            <a:endParaRPr/>
          </a:p>
        </p:txBody>
      </p:sp>
      <p:sp>
        <p:nvSpPr>
          <p:cNvPr id="202" name="Google Shape;202;p3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GB"/>
              <a:t>20CS344  Course Project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