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92" r:id="rId3"/>
    <p:sldId id="258" r:id="rId4"/>
    <p:sldId id="259" r:id="rId5"/>
    <p:sldId id="260" r:id="rId6"/>
    <p:sldId id="283" r:id="rId7"/>
    <p:sldId id="265" r:id="rId8"/>
    <p:sldId id="266" r:id="rId9"/>
    <p:sldId id="267" r:id="rId10"/>
    <p:sldId id="268" r:id="rId11"/>
    <p:sldId id="269" r:id="rId12"/>
    <p:sldId id="271" r:id="rId13"/>
    <p:sldId id="282" r:id="rId14"/>
    <p:sldId id="273" r:id="rId15"/>
    <p:sldId id="285" r:id="rId16"/>
    <p:sldId id="286" r:id="rId17"/>
    <p:sldId id="287" r:id="rId18"/>
    <p:sldId id="288" r:id="rId19"/>
    <p:sldId id="289" r:id="rId20"/>
    <p:sldId id="291" r:id="rId21"/>
    <p:sldId id="290" r:id="rId22"/>
    <p:sldId id="275" r:id="rId23"/>
    <p:sldId id="276" r:id="rId24"/>
    <p:sldId id="284" r:id="rId25"/>
    <p:sldId id="281" r:id="rId26"/>
    <p:sldId id="280"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78"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ata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4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40.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4C7CC7CE-D10B-45F1-8D14-97F47FE0DB3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835D566-E80C-42A0-B6F1-04F36A963BF0}">
      <dgm:prSet/>
      <dgm:spPr/>
      <dgm:t>
        <a:bodyPr/>
        <a:lstStyle/>
        <a:p>
          <a:r>
            <a:rPr lang="en-IN"/>
            <a:t>The authenticity of Information has become a longstanding issue affecting businesses and society, both for printed and digital media. On social networks, the reach and effects of information spread occur at such a fast pace and so amplified that distorted, inaccurate, or false information acquires a tremendous potential to cause real-world impacts, within minutes, for millions of users. </a:t>
          </a:r>
          <a:endParaRPr lang="en-US"/>
        </a:p>
      </dgm:t>
    </dgm:pt>
    <dgm:pt modelId="{A2CBC355-D169-431D-B8CA-2414F2A4A517}" type="parTrans" cxnId="{553BA842-EF39-4412-A9A6-4210F181C7BF}">
      <dgm:prSet/>
      <dgm:spPr/>
      <dgm:t>
        <a:bodyPr/>
        <a:lstStyle/>
        <a:p>
          <a:endParaRPr lang="en-US"/>
        </a:p>
      </dgm:t>
    </dgm:pt>
    <dgm:pt modelId="{B4951992-1625-4723-BE6F-365308F43302}" type="sibTrans" cxnId="{553BA842-EF39-4412-A9A6-4210F181C7BF}">
      <dgm:prSet/>
      <dgm:spPr/>
      <dgm:t>
        <a:bodyPr/>
        <a:lstStyle/>
        <a:p>
          <a:endParaRPr lang="en-US"/>
        </a:p>
      </dgm:t>
    </dgm:pt>
    <dgm:pt modelId="{D8CEC510-F393-47B8-9EE2-BD324EDABDA9}">
      <dgm:prSet/>
      <dgm:spPr/>
      <dgm:t>
        <a:bodyPr/>
        <a:lstStyle/>
        <a:p>
          <a:r>
            <a:rPr lang="en-IN"/>
            <a:t>The goal of this project is to use natural language processing techniques to automate stance detection, since it is not practical for humans to fact check every piece of information produced by the media</a:t>
          </a:r>
          <a:endParaRPr lang="en-US"/>
        </a:p>
      </dgm:t>
    </dgm:pt>
    <dgm:pt modelId="{B7561802-2D70-44E8-8C64-ADA887405605}" type="parTrans" cxnId="{8A7208B7-9EAF-419C-AB9B-8738AFF164A8}">
      <dgm:prSet/>
      <dgm:spPr/>
      <dgm:t>
        <a:bodyPr/>
        <a:lstStyle/>
        <a:p>
          <a:endParaRPr lang="en-US"/>
        </a:p>
      </dgm:t>
    </dgm:pt>
    <dgm:pt modelId="{53A64B33-E367-4D0A-9CB5-C6D75A792BE5}" type="sibTrans" cxnId="{8A7208B7-9EAF-419C-AB9B-8738AFF164A8}">
      <dgm:prSet/>
      <dgm:spPr/>
      <dgm:t>
        <a:bodyPr/>
        <a:lstStyle/>
        <a:p>
          <a:endParaRPr lang="en-US"/>
        </a:p>
      </dgm:t>
    </dgm:pt>
    <dgm:pt modelId="{786BB9C1-58E6-487A-8DE1-A12B89292434}" type="pres">
      <dgm:prSet presAssocID="{4C7CC7CE-D10B-45F1-8D14-97F47FE0DB3D}" presName="root" presStyleCnt="0">
        <dgm:presLayoutVars>
          <dgm:dir/>
          <dgm:resizeHandles val="exact"/>
        </dgm:presLayoutVars>
      </dgm:prSet>
      <dgm:spPr/>
    </dgm:pt>
    <dgm:pt modelId="{6157160A-BEC2-40DB-B7B7-BAD3A761D78E}" type="pres">
      <dgm:prSet presAssocID="{9835D566-E80C-42A0-B6F1-04F36A963BF0}" presName="compNode" presStyleCnt="0"/>
      <dgm:spPr/>
    </dgm:pt>
    <dgm:pt modelId="{0D278457-3720-4285-A364-326EF7E900AF}" type="pres">
      <dgm:prSet presAssocID="{9835D566-E80C-42A0-B6F1-04F36A963BF0}" presName="bgRect" presStyleLbl="bgShp" presStyleIdx="0" presStyleCnt="2"/>
      <dgm:spPr/>
    </dgm:pt>
    <dgm:pt modelId="{4FD7F16F-BA4D-4F0F-809A-44D8F5C0EDE7}" type="pres">
      <dgm:prSet presAssocID="{9835D566-E80C-42A0-B6F1-04F36A963BF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nnections"/>
        </a:ext>
      </dgm:extLst>
    </dgm:pt>
    <dgm:pt modelId="{27566167-6AF1-45A9-A2FA-328688B8B662}" type="pres">
      <dgm:prSet presAssocID="{9835D566-E80C-42A0-B6F1-04F36A963BF0}" presName="spaceRect" presStyleCnt="0"/>
      <dgm:spPr/>
    </dgm:pt>
    <dgm:pt modelId="{365AB0AE-14D0-4AB9-91BC-233ECCE4870F}" type="pres">
      <dgm:prSet presAssocID="{9835D566-E80C-42A0-B6F1-04F36A963BF0}" presName="parTx" presStyleLbl="revTx" presStyleIdx="0" presStyleCnt="2">
        <dgm:presLayoutVars>
          <dgm:chMax val="0"/>
          <dgm:chPref val="0"/>
        </dgm:presLayoutVars>
      </dgm:prSet>
      <dgm:spPr/>
    </dgm:pt>
    <dgm:pt modelId="{5315590A-A387-4D1A-97A0-B58D135832D5}" type="pres">
      <dgm:prSet presAssocID="{B4951992-1625-4723-BE6F-365308F43302}" presName="sibTrans" presStyleCnt="0"/>
      <dgm:spPr/>
    </dgm:pt>
    <dgm:pt modelId="{04C75829-A9E9-4EE0-9AD0-E3C70920AE4B}" type="pres">
      <dgm:prSet presAssocID="{D8CEC510-F393-47B8-9EE2-BD324EDABDA9}" presName="compNode" presStyleCnt="0"/>
      <dgm:spPr/>
    </dgm:pt>
    <dgm:pt modelId="{5A40A7BC-8BCB-4045-A8C7-9268E29FBB5A}" type="pres">
      <dgm:prSet presAssocID="{D8CEC510-F393-47B8-9EE2-BD324EDABDA9}" presName="bgRect" presStyleLbl="bgShp" presStyleIdx="1" presStyleCnt="2"/>
      <dgm:spPr/>
    </dgm:pt>
    <dgm:pt modelId="{2775FBC3-EA8B-4EE9-B0C3-DD920AB072C9}" type="pres">
      <dgm:prSet presAssocID="{D8CEC510-F393-47B8-9EE2-BD324EDABDA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6EC01361-252E-48F7-AAEE-5AD93276193D}" type="pres">
      <dgm:prSet presAssocID="{D8CEC510-F393-47B8-9EE2-BD324EDABDA9}" presName="spaceRect" presStyleCnt="0"/>
      <dgm:spPr/>
    </dgm:pt>
    <dgm:pt modelId="{A9B34B0F-D88E-4E02-8D65-0D61ED328EBB}" type="pres">
      <dgm:prSet presAssocID="{D8CEC510-F393-47B8-9EE2-BD324EDABDA9}" presName="parTx" presStyleLbl="revTx" presStyleIdx="1" presStyleCnt="2">
        <dgm:presLayoutVars>
          <dgm:chMax val="0"/>
          <dgm:chPref val="0"/>
        </dgm:presLayoutVars>
      </dgm:prSet>
      <dgm:spPr/>
    </dgm:pt>
  </dgm:ptLst>
  <dgm:cxnLst>
    <dgm:cxn modelId="{F2A98808-8CB7-4A03-A956-BD6B51A90A0A}" type="presOf" srcId="{D8CEC510-F393-47B8-9EE2-BD324EDABDA9}" destId="{A9B34B0F-D88E-4E02-8D65-0D61ED328EBB}" srcOrd="0" destOrd="0" presId="urn:microsoft.com/office/officeart/2018/2/layout/IconVerticalSolidList"/>
    <dgm:cxn modelId="{553BA842-EF39-4412-A9A6-4210F181C7BF}" srcId="{4C7CC7CE-D10B-45F1-8D14-97F47FE0DB3D}" destId="{9835D566-E80C-42A0-B6F1-04F36A963BF0}" srcOrd="0" destOrd="0" parTransId="{A2CBC355-D169-431D-B8CA-2414F2A4A517}" sibTransId="{B4951992-1625-4723-BE6F-365308F43302}"/>
    <dgm:cxn modelId="{857E4769-12DC-46B2-8C57-3A43CDB4A94D}" type="presOf" srcId="{4C7CC7CE-D10B-45F1-8D14-97F47FE0DB3D}" destId="{786BB9C1-58E6-487A-8DE1-A12B89292434}" srcOrd="0" destOrd="0" presId="urn:microsoft.com/office/officeart/2018/2/layout/IconVerticalSolidList"/>
    <dgm:cxn modelId="{7966794F-ACFA-4A7F-9FB9-EBF57921319F}" type="presOf" srcId="{9835D566-E80C-42A0-B6F1-04F36A963BF0}" destId="{365AB0AE-14D0-4AB9-91BC-233ECCE4870F}" srcOrd="0" destOrd="0" presId="urn:microsoft.com/office/officeart/2018/2/layout/IconVerticalSolidList"/>
    <dgm:cxn modelId="{8A7208B7-9EAF-419C-AB9B-8738AFF164A8}" srcId="{4C7CC7CE-D10B-45F1-8D14-97F47FE0DB3D}" destId="{D8CEC510-F393-47B8-9EE2-BD324EDABDA9}" srcOrd="1" destOrd="0" parTransId="{B7561802-2D70-44E8-8C64-ADA887405605}" sibTransId="{53A64B33-E367-4D0A-9CB5-C6D75A792BE5}"/>
    <dgm:cxn modelId="{D224B8C4-E72C-4B09-9176-6C3F026BEA38}" type="presParOf" srcId="{786BB9C1-58E6-487A-8DE1-A12B89292434}" destId="{6157160A-BEC2-40DB-B7B7-BAD3A761D78E}" srcOrd="0" destOrd="0" presId="urn:microsoft.com/office/officeart/2018/2/layout/IconVerticalSolidList"/>
    <dgm:cxn modelId="{36CB8E7B-A06B-4E9A-B3B5-24FD2F914101}" type="presParOf" srcId="{6157160A-BEC2-40DB-B7B7-BAD3A761D78E}" destId="{0D278457-3720-4285-A364-326EF7E900AF}" srcOrd="0" destOrd="0" presId="urn:microsoft.com/office/officeart/2018/2/layout/IconVerticalSolidList"/>
    <dgm:cxn modelId="{484AA442-13FD-43F2-8702-2A0A53DB6662}" type="presParOf" srcId="{6157160A-BEC2-40DB-B7B7-BAD3A761D78E}" destId="{4FD7F16F-BA4D-4F0F-809A-44D8F5C0EDE7}" srcOrd="1" destOrd="0" presId="urn:microsoft.com/office/officeart/2018/2/layout/IconVerticalSolidList"/>
    <dgm:cxn modelId="{2C703E44-C7A6-4BA9-9BED-B6DE473531C4}" type="presParOf" srcId="{6157160A-BEC2-40DB-B7B7-BAD3A761D78E}" destId="{27566167-6AF1-45A9-A2FA-328688B8B662}" srcOrd="2" destOrd="0" presId="urn:microsoft.com/office/officeart/2018/2/layout/IconVerticalSolidList"/>
    <dgm:cxn modelId="{7657038F-C062-43EF-83AB-A7D9FBE57E96}" type="presParOf" srcId="{6157160A-BEC2-40DB-B7B7-BAD3A761D78E}" destId="{365AB0AE-14D0-4AB9-91BC-233ECCE4870F}" srcOrd="3" destOrd="0" presId="urn:microsoft.com/office/officeart/2018/2/layout/IconVerticalSolidList"/>
    <dgm:cxn modelId="{C6380AAF-A243-4D9D-8F6F-FE90E685D8F5}" type="presParOf" srcId="{786BB9C1-58E6-487A-8DE1-A12B89292434}" destId="{5315590A-A387-4D1A-97A0-B58D135832D5}" srcOrd="1" destOrd="0" presId="urn:microsoft.com/office/officeart/2018/2/layout/IconVerticalSolidList"/>
    <dgm:cxn modelId="{F9A72FC0-66B1-43AA-8441-DB76E9B8A213}" type="presParOf" srcId="{786BB9C1-58E6-487A-8DE1-A12B89292434}" destId="{04C75829-A9E9-4EE0-9AD0-E3C70920AE4B}" srcOrd="2" destOrd="0" presId="urn:microsoft.com/office/officeart/2018/2/layout/IconVerticalSolidList"/>
    <dgm:cxn modelId="{2831AAEB-1E77-4B0E-A7E9-C9300266C8FE}" type="presParOf" srcId="{04C75829-A9E9-4EE0-9AD0-E3C70920AE4B}" destId="{5A40A7BC-8BCB-4045-A8C7-9268E29FBB5A}" srcOrd="0" destOrd="0" presId="urn:microsoft.com/office/officeart/2018/2/layout/IconVerticalSolidList"/>
    <dgm:cxn modelId="{2BC7F70A-79A8-48BF-947B-E9D4327EF24A}" type="presParOf" srcId="{04C75829-A9E9-4EE0-9AD0-E3C70920AE4B}" destId="{2775FBC3-EA8B-4EE9-B0C3-DD920AB072C9}" srcOrd="1" destOrd="0" presId="urn:microsoft.com/office/officeart/2018/2/layout/IconVerticalSolidList"/>
    <dgm:cxn modelId="{1C463A89-6E63-4FF5-8FBF-00F7C65E5748}" type="presParOf" srcId="{04C75829-A9E9-4EE0-9AD0-E3C70920AE4B}" destId="{6EC01361-252E-48F7-AAEE-5AD93276193D}" srcOrd="2" destOrd="0" presId="urn:microsoft.com/office/officeart/2018/2/layout/IconVerticalSolidList"/>
    <dgm:cxn modelId="{5AC0143B-C7ED-46EA-BC88-7E281CB83FDB}" type="presParOf" srcId="{04C75829-A9E9-4EE0-9AD0-E3C70920AE4B}" destId="{A9B34B0F-D88E-4E02-8D65-0D61ED328EB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EBC131D-A6F6-4381-A673-C8A3690EE7A6}"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22F7BD21-B4E5-49E6-BD50-DCAA3BB183F1}">
      <dgm:prSet/>
      <dgm:spPr/>
      <dgm:t>
        <a:bodyPr/>
        <a:lstStyle/>
        <a:p>
          <a:r>
            <a:rPr lang="en-US"/>
            <a:t>Checking shape of data.</a:t>
          </a:r>
        </a:p>
      </dgm:t>
    </dgm:pt>
    <dgm:pt modelId="{9968EDC4-FC88-4442-AB60-72057023E151}" type="parTrans" cxnId="{AC581294-EF5F-4022-8983-AC0988820BD4}">
      <dgm:prSet/>
      <dgm:spPr/>
      <dgm:t>
        <a:bodyPr/>
        <a:lstStyle/>
        <a:p>
          <a:endParaRPr lang="en-US"/>
        </a:p>
      </dgm:t>
    </dgm:pt>
    <dgm:pt modelId="{0711DA8F-FDEB-4BD8-BC2B-3A42CBC18B76}" type="sibTrans" cxnId="{AC581294-EF5F-4022-8983-AC0988820BD4}">
      <dgm:prSet/>
      <dgm:spPr/>
      <dgm:t>
        <a:bodyPr/>
        <a:lstStyle/>
        <a:p>
          <a:endParaRPr lang="en-US"/>
        </a:p>
      </dgm:t>
    </dgm:pt>
    <dgm:pt modelId="{6FC04DF0-B493-4F7B-8D75-8BD837183681}">
      <dgm:prSet/>
      <dgm:spPr/>
      <dgm:t>
        <a:bodyPr/>
        <a:lstStyle/>
        <a:p>
          <a:r>
            <a:rPr lang="en-US"/>
            <a:t>Checking data types of each features using dataframe.info() function.</a:t>
          </a:r>
        </a:p>
      </dgm:t>
    </dgm:pt>
    <dgm:pt modelId="{71EFFD46-6DCE-4C0B-B11F-262506B915F5}" type="parTrans" cxnId="{D07ED0DF-2E06-4C31-B551-BE10BCF8DF46}">
      <dgm:prSet/>
      <dgm:spPr/>
      <dgm:t>
        <a:bodyPr/>
        <a:lstStyle/>
        <a:p>
          <a:endParaRPr lang="en-US"/>
        </a:p>
      </dgm:t>
    </dgm:pt>
    <dgm:pt modelId="{BB80E2E5-9FA5-444E-8F03-DE123A7D3D47}" type="sibTrans" cxnId="{D07ED0DF-2E06-4C31-B551-BE10BCF8DF46}">
      <dgm:prSet/>
      <dgm:spPr/>
      <dgm:t>
        <a:bodyPr/>
        <a:lstStyle/>
        <a:p>
          <a:endParaRPr lang="en-US"/>
        </a:p>
      </dgm:t>
    </dgm:pt>
    <dgm:pt modelId="{28167A5E-56B0-4759-A1F3-F12A2F4413C1}">
      <dgm:prSet/>
      <dgm:spPr/>
      <dgm:t>
        <a:bodyPr/>
        <a:lstStyle/>
        <a:p>
          <a:r>
            <a:rPr lang="en-US" dirty="0"/>
            <a:t>checking for null values in each column and treating them.</a:t>
          </a:r>
        </a:p>
      </dgm:t>
    </dgm:pt>
    <dgm:pt modelId="{CA07216D-B6CE-4C59-84EF-518EEBCA4D0B}" type="parTrans" cxnId="{C74446C9-E17E-4A54-A103-4A5DADB0EFB1}">
      <dgm:prSet/>
      <dgm:spPr/>
      <dgm:t>
        <a:bodyPr/>
        <a:lstStyle/>
        <a:p>
          <a:endParaRPr lang="en-US"/>
        </a:p>
      </dgm:t>
    </dgm:pt>
    <dgm:pt modelId="{48FE4C5C-E658-4262-A3C5-BC8998E0B640}" type="sibTrans" cxnId="{C74446C9-E17E-4A54-A103-4A5DADB0EFB1}">
      <dgm:prSet/>
      <dgm:spPr/>
      <dgm:t>
        <a:bodyPr/>
        <a:lstStyle/>
        <a:p>
          <a:endParaRPr lang="en-US"/>
        </a:p>
      </dgm:t>
    </dgm:pt>
    <dgm:pt modelId="{C3862DF8-BF18-442C-9C7D-AE8858FC2AB9}">
      <dgm:prSet/>
      <dgm:spPr/>
      <dgm:t>
        <a:bodyPr/>
        <a:lstStyle/>
        <a:p>
          <a:r>
            <a:rPr lang="en-US" dirty="0"/>
            <a:t>Pointing out irrelevant features in dataset like ‘id’,unnamed:0’.</a:t>
          </a:r>
        </a:p>
      </dgm:t>
    </dgm:pt>
    <dgm:pt modelId="{9D2C836E-0BBA-42F8-A283-4E6F8A2DA285}" type="parTrans" cxnId="{34EA1EFE-38F9-4726-A88F-EF24BC64E812}">
      <dgm:prSet/>
      <dgm:spPr/>
      <dgm:t>
        <a:bodyPr/>
        <a:lstStyle/>
        <a:p>
          <a:endParaRPr lang="en-US"/>
        </a:p>
      </dgm:t>
    </dgm:pt>
    <dgm:pt modelId="{F81B7BC7-9774-4749-BD44-B38D98BCDE70}" type="sibTrans" cxnId="{34EA1EFE-38F9-4726-A88F-EF24BC64E812}">
      <dgm:prSet/>
      <dgm:spPr/>
      <dgm:t>
        <a:bodyPr/>
        <a:lstStyle/>
        <a:p>
          <a:endParaRPr lang="en-US"/>
        </a:p>
      </dgm:t>
    </dgm:pt>
    <dgm:pt modelId="{B26368EE-B2AA-4134-9EA1-4A19C373A7DD}">
      <dgm:prSet/>
      <dgm:spPr/>
      <dgm:t>
        <a:bodyPr/>
        <a:lstStyle/>
        <a:p>
          <a:r>
            <a:rPr lang="en-US"/>
            <a:t>Addition of new features to check the length of headline and news before and after preprocessing.</a:t>
          </a:r>
        </a:p>
      </dgm:t>
    </dgm:pt>
    <dgm:pt modelId="{FBF044AB-9000-4384-9990-05D164170A66}" type="parTrans" cxnId="{A095F0FB-6BF7-4A99-919D-DFD0F646F5EB}">
      <dgm:prSet/>
      <dgm:spPr/>
      <dgm:t>
        <a:bodyPr/>
        <a:lstStyle/>
        <a:p>
          <a:endParaRPr lang="en-US"/>
        </a:p>
      </dgm:t>
    </dgm:pt>
    <dgm:pt modelId="{2F642B50-8BAB-4197-BED8-E825C42BE54F}" type="sibTrans" cxnId="{A095F0FB-6BF7-4A99-919D-DFD0F646F5EB}">
      <dgm:prSet/>
      <dgm:spPr/>
      <dgm:t>
        <a:bodyPr/>
        <a:lstStyle/>
        <a:p>
          <a:endParaRPr lang="en-US"/>
        </a:p>
      </dgm:t>
    </dgm:pt>
    <dgm:pt modelId="{F9A3395C-632D-4BB0-93F2-059BBB4110D1}">
      <dgm:prSet/>
      <dgm:spPr/>
      <dgm:t>
        <a:bodyPr/>
        <a:lstStyle/>
        <a:p>
          <a:r>
            <a:rPr lang="en-IN"/>
            <a:t>Cleaning the raw data-It involves deletion of words or special characters that do not add meaning to the text.</a:t>
          </a:r>
          <a:endParaRPr lang="en-US"/>
        </a:p>
      </dgm:t>
    </dgm:pt>
    <dgm:pt modelId="{33D7751E-AB5C-444C-8682-5D063C8B2940}" type="parTrans" cxnId="{593F0176-3FA6-4183-98ED-379EF83832C2}">
      <dgm:prSet/>
      <dgm:spPr/>
      <dgm:t>
        <a:bodyPr/>
        <a:lstStyle/>
        <a:p>
          <a:endParaRPr lang="en-US"/>
        </a:p>
      </dgm:t>
    </dgm:pt>
    <dgm:pt modelId="{07688790-EE2D-4B55-A4AA-DE32541544B3}" type="sibTrans" cxnId="{593F0176-3FA6-4183-98ED-379EF83832C2}">
      <dgm:prSet/>
      <dgm:spPr/>
      <dgm:t>
        <a:bodyPr/>
        <a:lstStyle/>
        <a:p>
          <a:endParaRPr lang="en-US"/>
        </a:p>
      </dgm:t>
    </dgm:pt>
    <dgm:pt modelId="{24DF5EBC-7B2E-4F7A-8575-F29426DE49C2}" type="pres">
      <dgm:prSet presAssocID="{DEBC131D-A6F6-4381-A673-C8A3690EE7A6}" presName="diagram" presStyleCnt="0">
        <dgm:presLayoutVars>
          <dgm:dir/>
          <dgm:resizeHandles val="exact"/>
        </dgm:presLayoutVars>
      </dgm:prSet>
      <dgm:spPr/>
    </dgm:pt>
    <dgm:pt modelId="{8A4795B5-C4E7-486C-9237-B9B5B404CFE3}" type="pres">
      <dgm:prSet presAssocID="{22F7BD21-B4E5-49E6-BD50-DCAA3BB183F1}" presName="node" presStyleLbl="node1" presStyleIdx="0" presStyleCnt="6">
        <dgm:presLayoutVars>
          <dgm:bulletEnabled val="1"/>
        </dgm:presLayoutVars>
      </dgm:prSet>
      <dgm:spPr/>
    </dgm:pt>
    <dgm:pt modelId="{1D6E3568-13E1-414E-8680-74D5527F71F8}" type="pres">
      <dgm:prSet presAssocID="{0711DA8F-FDEB-4BD8-BC2B-3A42CBC18B76}" presName="sibTrans" presStyleCnt="0"/>
      <dgm:spPr/>
    </dgm:pt>
    <dgm:pt modelId="{DD716CB4-5673-4359-8347-89575D8C69A2}" type="pres">
      <dgm:prSet presAssocID="{6FC04DF0-B493-4F7B-8D75-8BD837183681}" presName="node" presStyleLbl="node1" presStyleIdx="1" presStyleCnt="6">
        <dgm:presLayoutVars>
          <dgm:bulletEnabled val="1"/>
        </dgm:presLayoutVars>
      </dgm:prSet>
      <dgm:spPr/>
    </dgm:pt>
    <dgm:pt modelId="{6C7AD570-D692-4895-97A5-752CBF5879E4}" type="pres">
      <dgm:prSet presAssocID="{BB80E2E5-9FA5-444E-8F03-DE123A7D3D47}" presName="sibTrans" presStyleCnt="0"/>
      <dgm:spPr/>
    </dgm:pt>
    <dgm:pt modelId="{9A4E8190-089B-4698-A65E-1AB678E9AC51}" type="pres">
      <dgm:prSet presAssocID="{28167A5E-56B0-4759-A1F3-F12A2F4413C1}" presName="node" presStyleLbl="node1" presStyleIdx="2" presStyleCnt="6">
        <dgm:presLayoutVars>
          <dgm:bulletEnabled val="1"/>
        </dgm:presLayoutVars>
      </dgm:prSet>
      <dgm:spPr/>
    </dgm:pt>
    <dgm:pt modelId="{E7E6DAD0-FE8D-43EC-90D4-1D4D65955C6B}" type="pres">
      <dgm:prSet presAssocID="{48FE4C5C-E658-4262-A3C5-BC8998E0B640}" presName="sibTrans" presStyleCnt="0"/>
      <dgm:spPr/>
    </dgm:pt>
    <dgm:pt modelId="{A88B35B6-B272-4773-BBDD-9E089AEC02D4}" type="pres">
      <dgm:prSet presAssocID="{C3862DF8-BF18-442C-9C7D-AE8858FC2AB9}" presName="node" presStyleLbl="node1" presStyleIdx="3" presStyleCnt="6">
        <dgm:presLayoutVars>
          <dgm:bulletEnabled val="1"/>
        </dgm:presLayoutVars>
      </dgm:prSet>
      <dgm:spPr/>
    </dgm:pt>
    <dgm:pt modelId="{3847287F-4E21-4D47-AF54-E353BBDCE22F}" type="pres">
      <dgm:prSet presAssocID="{F81B7BC7-9774-4749-BD44-B38D98BCDE70}" presName="sibTrans" presStyleCnt="0"/>
      <dgm:spPr/>
    </dgm:pt>
    <dgm:pt modelId="{1B8A84C1-7FB7-43AE-A7AB-6BADB13B302C}" type="pres">
      <dgm:prSet presAssocID="{B26368EE-B2AA-4134-9EA1-4A19C373A7DD}" presName="node" presStyleLbl="node1" presStyleIdx="4" presStyleCnt="6">
        <dgm:presLayoutVars>
          <dgm:bulletEnabled val="1"/>
        </dgm:presLayoutVars>
      </dgm:prSet>
      <dgm:spPr/>
    </dgm:pt>
    <dgm:pt modelId="{C2AF7822-B87C-4D04-9EFD-9B801ADF6227}" type="pres">
      <dgm:prSet presAssocID="{2F642B50-8BAB-4197-BED8-E825C42BE54F}" presName="sibTrans" presStyleCnt="0"/>
      <dgm:spPr/>
    </dgm:pt>
    <dgm:pt modelId="{748213AB-D723-4A9C-A69B-3781A3913F3A}" type="pres">
      <dgm:prSet presAssocID="{F9A3395C-632D-4BB0-93F2-059BBB4110D1}" presName="node" presStyleLbl="node1" presStyleIdx="5" presStyleCnt="6">
        <dgm:presLayoutVars>
          <dgm:bulletEnabled val="1"/>
        </dgm:presLayoutVars>
      </dgm:prSet>
      <dgm:spPr/>
    </dgm:pt>
  </dgm:ptLst>
  <dgm:cxnLst>
    <dgm:cxn modelId="{F352F560-25CE-44A0-8159-CDA6B65F4706}" type="presOf" srcId="{28167A5E-56B0-4759-A1F3-F12A2F4413C1}" destId="{9A4E8190-089B-4698-A65E-1AB678E9AC51}" srcOrd="0" destOrd="0" presId="urn:microsoft.com/office/officeart/2005/8/layout/default"/>
    <dgm:cxn modelId="{593F0176-3FA6-4183-98ED-379EF83832C2}" srcId="{DEBC131D-A6F6-4381-A673-C8A3690EE7A6}" destId="{F9A3395C-632D-4BB0-93F2-059BBB4110D1}" srcOrd="5" destOrd="0" parTransId="{33D7751E-AB5C-444C-8682-5D063C8B2940}" sibTransId="{07688790-EE2D-4B55-A4AA-DE32541544B3}"/>
    <dgm:cxn modelId="{4D591C58-2F42-4FFC-8598-B40F63BD9858}" type="presOf" srcId="{22F7BD21-B4E5-49E6-BD50-DCAA3BB183F1}" destId="{8A4795B5-C4E7-486C-9237-B9B5B404CFE3}" srcOrd="0" destOrd="0" presId="urn:microsoft.com/office/officeart/2005/8/layout/default"/>
    <dgm:cxn modelId="{D320828E-F4E6-4F71-A08F-0BF57C14619B}" type="presOf" srcId="{DEBC131D-A6F6-4381-A673-C8A3690EE7A6}" destId="{24DF5EBC-7B2E-4F7A-8575-F29426DE49C2}" srcOrd="0" destOrd="0" presId="urn:microsoft.com/office/officeart/2005/8/layout/default"/>
    <dgm:cxn modelId="{AC581294-EF5F-4022-8983-AC0988820BD4}" srcId="{DEBC131D-A6F6-4381-A673-C8A3690EE7A6}" destId="{22F7BD21-B4E5-49E6-BD50-DCAA3BB183F1}" srcOrd="0" destOrd="0" parTransId="{9968EDC4-FC88-4442-AB60-72057023E151}" sibTransId="{0711DA8F-FDEB-4BD8-BC2B-3A42CBC18B76}"/>
    <dgm:cxn modelId="{27F867C4-776F-487C-9D3D-54F624AA52B0}" type="presOf" srcId="{6FC04DF0-B493-4F7B-8D75-8BD837183681}" destId="{DD716CB4-5673-4359-8347-89575D8C69A2}" srcOrd="0" destOrd="0" presId="urn:microsoft.com/office/officeart/2005/8/layout/default"/>
    <dgm:cxn modelId="{C74446C9-E17E-4A54-A103-4A5DADB0EFB1}" srcId="{DEBC131D-A6F6-4381-A673-C8A3690EE7A6}" destId="{28167A5E-56B0-4759-A1F3-F12A2F4413C1}" srcOrd="2" destOrd="0" parTransId="{CA07216D-B6CE-4C59-84EF-518EEBCA4D0B}" sibTransId="{48FE4C5C-E658-4262-A3C5-BC8998E0B640}"/>
    <dgm:cxn modelId="{2432B2DE-4818-4322-8508-DC8823657EA2}" type="presOf" srcId="{C3862DF8-BF18-442C-9C7D-AE8858FC2AB9}" destId="{A88B35B6-B272-4773-BBDD-9E089AEC02D4}" srcOrd="0" destOrd="0" presId="urn:microsoft.com/office/officeart/2005/8/layout/default"/>
    <dgm:cxn modelId="{D07ED0DF-2E06-4C31-B551-BE10BCF8DF46}" srcId="{DEBC131D-A6F6-4381-A673-C8A3690EE7A6}" destId="{6FC04DF0-B493-4F7B-8D75-8BD837183681}" srcOrd="1" destOrd="0" parTransId="{71EFFD46-6DCE-4C0B-B11F-262506B915F5}" sibTransId="{BB80E2E5-9FA5-444E-8F03-DE123A7D3D47}"/>
    <dgm:cxn modelId="{9EEDA9F3-977D-4CA7-BD63-B936D8E3620D}" type="presOf" srcId="{F9A3395C-632D-4BB0-93F2-059BBB4110D1}" destId="{748213AB-D723-4A9C-A69B-3781A3913F3A}" srcOrd="0" destOrd="0" presId="urn:microsoft.com/office/officeart/2005/8/layout/default"/>
    <dgm:cxn modelId="{A16458FB-B217-41D3-96CC-42875B87CB9E}" type="presOf" srcId="{B26368EE-B2AA-4134-9EA1-4A19C373A7DD}" destId="{1B8A84C1-7FB7-43AE-A7AB-6BADB13B302C}" srcOrd="0" destOrd="0" presId="urn:microsoft.com/office/officeart/2005/8/layout/default"/>
    <dgm:cxn modelId="{A095F0FB-6BF7-4A99-919D-DFD0F646F5EB}" srcId="{DEBC131D-A6F6-4381-A673-C8A3690EE7A6}" destId="{B26368EE-B2AA-4134-9EA1-4A19C373A7DD}" srcOrd="4" destOrd="0" parTransId="{FBF044AB-9000-4384-9990-05D164170A66}" sibTransId="{2F642B50-8BAB-4197-BED8-E825C42BE54F}"/>
    <dgm:cxn modelId="{34EA1EFE-38F9-4726-A88F-EF24BC64E812}" srcId="{DEBC131D-A6F6-4381-A673-C8A3690EE7A6}" destId="{C3862DF8-BF18-442C-9C7D-AE8858FC2AB9}" srcOrd="3" destOrd="0" parTransId="{9D2C836E-0BBA-42F8-A283-4E6F8A2DA285}" sibTransId="{F81B7BC7-9774-4749-BD44-B38D98BCDE70}"/>
    <dgm:cxn modelId="{4F24C0F5-77BC-48EC-AA49-27CB19E25443}" type="presParOf" srcId="{24DF5EBC-7B2E-4F7A-8575-F29426DE49C2}" destId="{8A4795B5-C4E7-486C-9237-B9B5B404CFE3}" srcOrd="0" destOrd="0" presId="urn:microsoft.com/office/officeart/2005/8/layout/default"/>
    <dgm:cxn modelId="{FFE1D52E-F04A-4522-A61F-0CA1AAAD3F2E}" type="presParOf" srcId="{24DF5EBC-7B2E-4F7A-8575-F29426DE49C2}" destId="{1D6E3568-13E1-414E-8680-74D5527F71F8}" srcOrd="1" destOrd="0" presId="urn:microsoft.com/office/officeart/2005/8/layout/default"/>
    <dgm:cxn modelId="{D44D084E-23E9-4B04-B875-03134D1E66F2}" type="presParOf" srcId="{24DF5EBC-7B2E-4F7A-8575-F29426DE49C2}" destId="{DD716CB4-5673-4359-8347-89575D8C69A2}" srcOrd="2" destOrd="0" presId="urn:microsoft.com/office/officeart/2005/8/layout/default"/>
    <dgm:cxn modelId="{C3F6E052-7E65-4CD4-98E0-FF41AF25C047}" type="presParOf" srcId="{24DF5EBC-7B2E-4F7A-8575-F29426DE49C2}" destId="{6C7AD570-D692-4895-97A5-752CBF5879E4}" srcOrd="3" destOrd="0" presId="urn:microsoft.com/office/officeart/2005/8/layout/default"/>
    <dgm:cxn modelId="{3D39788F-0795-40CB-86F7-76167C5C0316}" type="presParOf" srcId="{24DF5EBC-7B2E-4F7A-8575-F29426DE49C2}" destId="{9A4E8190-089B-4698-A65E-1AB678E9AC51}" srcOrd="4" destOrd="0" presId="urn:microsoft.com/office/officeart/2005/8/layout/default"/>
    <dgm:cxn modelId="{6E75FA4C-EFC6-4BA4-B52A-B5496CEDAE4F}" type="presParOf" srcId="{24DF5EBC-7B2E-4F7A-8575-F29426DE49C2}" destId="{E7E6DAD0-FE8D-43EC-90D4-1D4D65955C6B}" srcOrd="5" destOrd="0" presId="urn:microsoft.com/office/officeart/2005/8/layout/default"/>
    <dgm:cxn modelId="{8A7A2A8D-E105-476D-BC5D-935B22C7FE5F}" type="presParOf" srcId="{24DF5EBC-7B2E-4F7A-8575-F29426DE49C2}" destId="{A88B35B6-B272-4773-BBDD-9E089AEC02D4}" srcOrd="6" destOrd="0" presId="urn:microsoft.com/office/officeart/2005/8/layout/default"/>
    <dgm:cxn modelId="{5A61A5F4-748E-4FD6-93E8-70B43A819C28}" type="presParOf" srcId="{24DF5EBC-7B2E-4F7A-8575-F29426DE49C2}" destId="{3847287F-4E21-4D47-AF54-E353BBDCE22F}" srcOrd="7" destOrd="0" presId="urn:microsoft.com/office/officeart/2005/8/layout/default"/>
    <dgm:cxn modelId="{6173DEAC-8709-4CE9-9137-80EDF4647DE3}" type="presParOf" srcId="{24DF5EBC-7B2E-4F7A-8575-F29426DE49C2}" destId="{1B8A84C1-7FB7-43AE-A7AB-6BADB13B302C}" srcOrd="8" destOrd="0" presId="urn:microsoft.com/office/officeart/2005/8/layout/default"/>
    <dgm:cxn modelId="{76F2D796-6067-4DFB-A2EE-81ADD3B56F34}" type="presParOf" srcId="{24DF5EBC-7B2E-4F7A-8575-F29426DE49C2}" destId="{C2AF7822-B87C-4D04-9EFD-9B801ADF6227}" srcOrd="9" destOrd="0" presId="urn:microsoft.com/office/officeart/2005/8/layout/default"/>
    <dgm:cxn modelId="{79B38E68-F724-4D65-B9AA-54BE5381FEB0}" type="presParOf" srcId="{24DF5EBC-7B2E-4F7A-8575-F29426DE49C2}" destId="{748213AB-D723-4A9C-A69B-3781A3913F3A}"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0B9A69E-9A74-47CE-94F6-E17916EB500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FA58FD3-F945-448D-BEEC-62D159BF5F1F}">
      <dgm:prSet/>
      <dgm:spPr/>
      <dgm:t>
        <a:bodyPr/>
        <a:lstStyle/>
        <a:p>
          <a:r>
            <a:rPr lang="en-US"/>
            <a:t>Machine Learning Algorithms like XGBoost, Adaboost and Randomforest Classifier took 	an enormous amount of time to build the model. Using Hyper-parameter tuning for XGB would have resulted in some more accuracy.</a:t>
          </a:r>
        </a:p>
      </dgm:t>
    </dgm:pt>
    <dgm:pt modelId="{53AA183F-9EEC-44DB-AB5C-3C2EE0658E3E}" type="parTrans" cxnId="{19BBFCC9-A194-4AF9-8ED2-531B88010E19}">
      <dgm:prSet/>
      <dgm:spPr/>
      <dgm:t>
        <a:bodyPr/>
        <a:lstStyle/>
        <a:p>
          <a:endParaRPr lang="en-US"/>
        </a:p>
      </dgm:t>
    </dgm:pt>
    <dgm:pt modelId="{5545D816-F0AA-4DA5-8800-49546BF83828}" type="sibTrans" cxnId="{19BBFCC9-A194-4AF9-8ED2-531B88010E19}">
      <dgm:prSet/>
      <dgm:spPr/>
      <dgm:t>
        <a:bodyPr/>
        <a:lstStyle/>
        <a:p>
          <a:endParaRPr lang="en-US"/>
        </a:p>
      </dgm:t>
    </dgm:pt>
    <dgm:pt modelId="{D9DC69B7-BB6F-427B-B52F-980779C10EEA}">
      <dgm:prSet/>
      <dgm:spPr/>
      <dgm:t>
        <a:bodyPr/>
        <a:lstStyle/>
        <a:p>
          <a:r>
            <a:rPr lang="en-US"/>
            <a:t>The saved model now can help to give an estimate of probability about the type of news being fake or real.</a:t>
          </a:r>
        </a:p>
      </dgm:t>
    </dgm:pt>
    <dgm:pt modelId="{C67E629F-EC92-4077-AC1E-D09CC07E7FE4}" type="parTrans" cxnId="{3D8383E8-049E-4C60-A23B-C8A593B91E62}">
      <dgm:prSet/>
      <dgm:spPr/>
      <dgm:t>
        <a:bodyPr/>
        <a:lstStyle/>
        <a:p>
          <a:endParaRPr lang="en-US"/>
        </a:p>
      </dgm:t>
    </dgm:pt>
    <dgm:pt modelId="{CB6FF170-4C67-4FBB-B36E-07C7B259EAA8}" type="sibTrans" cxnId="{3D8383E8-049E-4C60-A23B-C8A593B91E62}">
      <dgm:prSet/>
      <dgm:spPr/>
      <dgm:t>
        <a:bodyPr/>
        <a:lstStyle/>
        <a:p>
          <a:endParaRPr lang="en-US"/>
        </a:p>
      </dgm:t>
    </dgm:pt>
    <dgm:pt modelId="{A5CD7438-E5A7-4468-8B45-7727A41CA109}">
      <dgm:prSet/>
      <dgm:spPr/>
      <dgm:t>
        <a:bodyPr/>
        <a:lstStyle/>
        <a:p>
          <a:r>
            <a:rPr lang="en-US"/>
            <a:t>It was overall a nice experience on working on a real time project of NLP domain  to see how data science and machine learning is useful in this field.</a:t>
          </a:r>
        </a:p>
      </dgm:t>
    </dgm:pt>
    <dgm:pt modelId="{DC3231FC-A01A-449A-9914-193D8F3711F0}" type="parTrans" cxnId="{F520F4B5-D3DF-4166-A576-EB36D2EE2A27}">
      <dgm:prSet/>
      <dgm:spPr/>
      <dgm:t>
        <a:bodyPr/>
        <a:lstStyle/>
        <a:p>
          <a:endParaRPr lang="en-US"/>
        </a:p>
      </dgm:t>
    </dgm:pt>
    <dgm:pt modelId="{2176049C-6D77-45FA-9718-3637FBD6EA73}" type="sibTrans" cxnId="{F520F4B5-D3DF-4166-A576-EB36D2EE2A27}">
      <dgm:prSet/>
      <dgm:spPr/>
      <dgm:t>
        <a:bodyPr/>
        <a:lstStyle/>
        <a:p>
          <a:endParaRPr lang="en-US"/>
        </a:p>
      </dgm:t>
    </dgm:pt>
    <dgm:pt modelId="{4FC0CED6-37F1-4472-96D7-BF9FF6DF505E}" type="pres">
      <dgm:prSet presAssocID="{20B9A69E-9A74-47CE-94F6-E17916EB5009}" presName="root" presStyleCnt="0">
        <dgm:presLayoutVars>
          <dgm:dir/>
          <dgm:resizeHandles val="exact"/>
        </dgm:presLayoutVars>
      </dgm:prSet>
      <dgm:spPr/>
    </dgm:pt>
    <dgm:pt modelId="{DAD463E4-647E-4F4D-AC82-C2329F1E0E3F}" type="pres">
      <dgm:prSet presAssocID="{DFA58FD3-F945-448D-BEEC-62D159BF5F1F}" presName="compNode" presStyleCnt="0"/>
      <dgm:spPr/>
    </dgm:pt>
    <dgm:pt modelId="{D99501E7-36C2-4D47-B220-1031C54223FE}" type="pres">
      <dgm:prSet presAssocID="{DFA58FD3-F945-448D-BEEC-62D159BF5F1F}" presName="bgRect" presStyleLbl="bgShp" presStyleIdx="0" presStyleCnt="3"/>
      <dgm:spPr/>
    </dgm:pt>
    <dgm:pt modelId="{7DF6136F-F3A6-4B9C-A73E-22ED50162D9E}" type="pres">
      <dgm:prSet presAssocID="{DFA58FD3-F945-448D-BEEC-62D159BF5F1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ABA2D8E5-53FA-4A39-94CB-EA8A426FD2F7}" type="pres">
      <dgm:prSet presAssocID="{DFA58FD3-F945-448D-BEEC-62D159BF5F1F}" presName="spaceRect" presStyleCnt="0"/>
      <dgm:spPr/>
    </dgm:pt>
    <dgm:pt modelId="{B4369CEC-D307-4577-B76F-9E49F5B6145B}" type="pres">
      <dgm:prSet presAssocID="{DFA58FD3-F945-448D-BEEC-62D159BF5F1F}" presName="parTx" presStyleLbl="revTx" presStyleIdx="0" presStyleCnt="3">
        <dgm:presLayoutVars>
          <dgm:chMax val="0"/>
          <dgm:chPref val="0"/>
        </dgm:presLayoutVars>
      </dgm:prSet>
      <dgm:spPr/>
    </dgm:pt>
    <dgm:pt modelId="{8E63B154-9442-463E-B9B1-3B55DCDAF6C4}" type="pres">
      <dgm:prSet presAssocID="{5545D816-F0AA-4DA5-8800-49546BF83828}" presName="sibTrans" presStyleCnt="0"/>
      <dgm:spPr/>
    </dgm:pt>
    <dgm:pt modelId="{71B1C320-FD02-491A-81C8-BC5895A42362}" type="pres">
      <dgm:prSet presAssocID="{D9DC69B7-BB6F-427B-B52F-980779C10EEA}" presName="compNode" presStyleCnt="0"/>
      <dgm:spPr/>
    </dgm:pt>
    <dgm:pt modelId="{FBBDAFC6-D764-4C6D-B855-90786D614D8C}" type="pres">
      <dgm:prSet presAssocID="{D9DC69B7-BB6F-427B-B52F-980779C10EEA}" presName="bgRect" presStyleLbl="bgShp" presStyleIdx="1" presStyleCnt="3"/>
      <dgm:spPr/>
    </dgm:pt>
    <dgm:pt modelId="{1DC10473-3317-4364-A1D8-C439BBE70117}" type="pres">
      <dgm:prSet presAssocID="{D9DC69B7-BB6F-427B-B52F-980779C10EE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ewspaper"/>
        </a:ext>
      </dgm:extLst>
    </dgm:pt>
    <dgm:pt modelId="{8FD1160C-6614-4D82-8EEF-0084BBD94E3C}" type="pres">
      <dgm:prSet presAssocID="{D9DC69B7-BB6F-427B-B52F-980779C10EEA}" presName="spaceRect" presStyleCnt="0"/>
      <dgm:spPr/>
    </dgm:pt>
    <dgm:pt modelId="{4A796E71-86ED-4C48-90DC-9B9BCB461166}" type="pres">
      <dgm:prSet presAssocID="{D9DC69B7-BB6F-427B-B52F-980779C10EEA}" presName="parTx" presStyleLbl="revTx" presStyleIdx="1" presStyleCnt="3">
        <dgm:presLayoutVars>
          <dgm:chMax val="0"/>
          <dgm:chPref val="0"/>
        </dgm:presLayoutVars>
      </dgm:prSet>
      <dgm:spPr/>
    </dgm:pt>
    <dgm:pt modelId="{188BD1E9-E910-4B20-9125-58CBDDB2F4AB}" type="pres">
      <dgm:prSet presAssocID="{CB6FF170-4C67-4FBB-B36E-07C7B259EAA8}" presName="sibTrans" presStyleCnt="0"/>
      <dgm:spPr/>
    </dgm:pt>
    <dgm:pt modelId="{9F0C8C87-60A4-46CD-ACD7-8637D63EC2E8}" type="pres">
      <dgm:prSet presAssocID="{A5CD7438-E5A7-4468-8B45-7727A41CA109}" presName="compNode" presStyleCnt="0"/>
      <dgm:spPr/>
    </dgm:pt>
    <dgm:pt modelId="{09DAF845-13DE-4801-AC14-5066497B7504}" type="pres">
      <dgm:prSet presAssocID="{A5CD7438-E5A7-4468-8B45-7727A41CA109}" presName="bgRect" presStyleLbl="bgShp" presStyleIdx="2" presStyleCnt="3"/>
      <dgm:spPr/>
    </dgm:pt>
    <dgm:pt modelId="{FC6B58EF-F80A-4DE3-8FA4-3FB7CB27A42F}" type="pres">
      <dgm:prSet presAssocID="{A5CD7438-E5A7-4468-8B45-7727A41CA10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C5EF1406-2318-4D26-8D21-081053F672F2}" type="pres">
      <dgm:prSet presAssocID="{A5CD7438-E5A7-4468-8B45-7727A41CA109}" presName="spaceRect" presStyleCnt="0"/>
      <dgm:spPr/>
    </dgm:pt>
    <dgm:pt modelId="{D14C38B3-19BF-47F0-A7F3-DE3380C96F11}" type="pres">
      <dgm:prSet presAssocID="{A5CD7438-E5A7-4468-8B45-7727A41CA109}" presName="parTx" presStyleLbl="revTx" presStyleIdx="2" presStyleCnt="3">
        <dgm:presLayoutVars>
          <dgm:chMax val="0"/>
          <dgm:chPref val="0"/>
        </dgm:presLayoutVars>
      </dgm:prSet>
      <dgm:spPr/>
    </dgm:pt>
  </dgm:ptLst>
  <dgm:cxnLst>
    <dgm:cxn modelId="{5BE25D1D-84DD-4FA7-A616-4F51485D56F5}" type="presOf" srcId="{DFA58FD3-F945-448D-BEEC-62D159BF5F1F}" destId="{B4369CEC-D307-4577-B76F-9E49F5B6145B}" srcOrd="0" destOrd="0" presId="urn:microsoft.com/office/officeart/2018/2/layout/IconVerticalSolidList"/>
    <dgm:cxn modelId="{E9321D23-0940-4323-8BA3-991952C5DABD}" type="presOf" srcId="{A5CD7438-E5A7-4468-8B45-7727A41CA109}" destId="{D14C38B3-19BF-47F0-A7F3-DE3380C96F11}" srcOrd="0" destOrd="0" presId="urn:microsoft.com/office/officeart/2018/2/layout/IconVerticalSolidList"/>
    <dgm:cxn modelId="{CF5F9541-1338-47B5-ABB2-CA4B69672450}" type="presOf" srcId="{20B9A69E-9A74-47CE-94F6-E17916EB5009}" destId="{4FC0CED6-37F1-4472-96D7-BF9FF6DF505E}" srcOrd="0" destOrd="0" presId="urn:microsoft.com/office/officeart/2018/2/layout/IconVerticalSolidList"/>
    <dgm:cxn modelId="{0E07D1A5-334F-4DCD-854F-3668BF21E041}" type="presOf" srcId="{D9DC69B7-BB6F-427B-B52F-980779C10EEA}" destId="{4A796E71-86ED-4C48-90DC-9B9BCB461166}" srcOrd="0" destOrd="0" presId="urn:microsoft.com/office/officeart/2018/2/layout/IconVerticalSolidList"/>
    <dgm:cxn modelId="{F520F4B5-D3DF-4166-A576-EB36D2EE2A27}" srcId="{20B9A69E-9A74-47CE-94F6-E17916EB5009}" destId="{A5CD7438-E5A7-4468-8B45-7727A41CA109}" srcOrd="2" destOrd="0" parTransId="{DC3231FC-A01A-449A-9914-193D8F3711F0}" sibTransId="{2176049C-6D77-45FA-9718-3637FBD6EA73}"/>
    <dgm:cxn modelId="{19BBFCC9-A194-4AF9-8ED2-531B88010E19}" srcId="{20B9A69E-9A74-47CE-94F6-E17916EB5009}" destId="{DFA58FD3-F945-448D-BEEC-62D159BF5F1F}" srcOrd="0" destOrd="0" parTransId="{53AA183F-9EEC-44DB-AB5C-3C2EE0658E3E}" sibTransId="{5545D816-F0AA-4DA5-8800-49546BF83828}"/>
    <dgm:cxn modelId="{3D8383E8-049E-4C60-A23B-C8A593B91E62}" srcId="{20B9A69E-9A74-47CE-94F6-E17916EB5009}" destId="{D9DC69B7-BB6F-427B-B52F-980779C10EEA}" srcOrd="1" destOrd="0" parTransId="{C67E629F-EC92-4077-AC1E-D09CC07E7FE4}" sibTransId="{CB6FF170-4C67-4FBB-B36E-07C7B259EAA8}"/>
    <dgm:cxn modelId="{2A4600E1-1519-4FC0-B851-91054DA4C384}" type="presParOf" srcId="{4FC0CED6-37F1-4472-96D7-BF9FF6DF505E}" destId="{DAD463E4-647E-4F4D-AC82-C2329F1E0E3F}" srcOrd="0" destOrd="0" presId="urn:microsoft.com/office/officeart/2018/2/layout/IconVerticalSolidList"/>
    <dgm:cxn modelId="{84E30626-0D09-47E5-BF78-42C940F5AAE0}" type="presParOf" srcId="{DAD463E4-647E-4F4D-AC82-C2329F1E0E3F}" destId="{D99501E7-36C2-4D47-B220-1031C54223FE}" srcOrd="0" destOrd="0" presId="urn:microsoft.com/office/officeart/2018/2/layout/IconVerticalSolidList"/>
    <dgm:cxn modelId="{85478688-1EE6-4360-AD47-FD37EDC6EFF2}" type="presParOf" srcId="{DAD463E4-647E-4F4D-AC82-C2329F1E0E3F}" destId="{7DF6136F-F3A6-4B9C-A73E-22ED50162D9E}" srcOrd="1" destOrd="0" presId="urn:microsoft.com/office/officeart/2018/2/layout/IconVerticalSolidList"/>
    <dgm:cxn modelId="{BB9FAB54-A79D-469E-985D-32D29BBCCB7D}" type="presParOf" srcId="{DAD463E4-647E-4F4D-AC82-C2329F1E0E3F}" destId="{ABA2D8E5-53FA-4A39-94CB-EA8A426FD2F7}" srcOrd="2" destOrd="0" presId="urn:microsoft.com/office/officeart/2018/2/layout/IconVerticalSolidList"/>
    <dgm:cxn modelId="{92C14594-53B2-4F98-B058-BB4D77B91638}" type="presParOf" srcId="{DAD463E4-647E-4F4D-AC82-C2329F1E0E3F}" destId="{B4369CEC-D307-4577-B76F-9E49F5B6145B}" srcOrd="3" destOrd="0" presId="urn:microsoft.com/office/officeart/2018/2/layout/IconVerticalSolidList"/>
    <dgm:cxn modelId="{5DB2D6AD-AC8E-4D73-849A-7E4A84534380}" type="presParOf" srcId="{4FC0CED6-37F1-4472-96D7-BF9FF6DF505E}" destId="{8E63B154-9442-463E-B9B1-3B55DCDAF6C4}" srcOrd="1" destOrd="0" presId="urn:microsoft.com/office/officeart/2018/2/layout/IconVerticalSolidList"/>
    <dgm:cxn modelId="{6A466F2D-9CE1-43A5-983E-DDFFD46A1A54}" type="presParOf" srcId="{4FC0CED6-37F1-4472-96D7-BF9FF6DF505E}" destId="{71B1C320-FD02-491A-81C8-BC5895A42362}" srcOrd="2" destOrd="0" presId="urn:microsoft.com/office/officeart/2018/2/layout/IconVerticalSolidList"/>
    <dgm:cxn modelId="{DFE45D02-31FC-4E82-8BAE-BD1D78DE8898}" type="presParOf" srcId="{71B1C320-FD02-491A-81C8-BC5895A42362}" destId="{FBBDAFC6-D764-4C6D-B855-90786D614D8C}" srcOrd="0" destOrd="0" presId="urn:microsoft.com/office/officeart/2018/2/layout/IconVerticalSolidList"/>
    <dgm:cxn modelId="{2D8D96E3-D71C-47A2-A8A3-2F0109F642C5}" type="presParOf" srcId="{71B1C320-FD02-491A-81C8-BC5895A42362}" destId="{1DC10473-3317-4364-A1D8-C439BBE70117}" srcOrd="1" destOrd="0" presId="urn:microsoft.com/office/officeart/2018/2/layout/IconVerticalSolidList"/>
    <dgm:cxn modelId="{5886AEE1-BF96-4BD8-B638-2CD6A9FED54A}" type="presParOf" srcId="{71B1C320-FD02-491A-81C8-BC5895A42362}" destId="{8FD1160C-6614-4D82-8EEF-0084BBD94E3C}" srcOrd="2" destOrd="0" presId="urn:microsoft.com/office/officeart/2018/2/layout/IconVerticalSolidList"/>
    <dgm:cxn modelId="{6ECD78EB-0B7D-4525-A647-3F27A95A14F0}" type="presParOf" srcId="{71B1C320-FD02-491A-81C8-BC5895A42362}" destId="{4A796E71-86ED-4C48-90DC-9B9BCB461166}" srcOrd="3" destOrd="0" presId="urn:microsoft.com/office/officeart/2018/2/layout/IconVerticalSolidList"/>
    <dgm:cxn modelId="{C893AA0B-9E8B-4144-9B1C-8E59B6F81DCB}" type="presParOf" srcId="{4FC0CED6-37F1-4472-96D7-BF9FF6DF505E}" destId="{188BD1E9-E910-4B20-9125-58CBDDB2F4AB}" srcOrd="3" destOrd="0" presId="urn:microsoft.com/office/officeart/2018/2/layout/IconVerticalSolidList"/>
    <dgm:cxn modelId="{C07664D2-EC66-4674-B8AB-26CBF0198EF5}" type="presParOf" srcId="{4FC0CED6-37F1-4472-96D7-BF9FF6DF505E}" destId="{9F0C8C87-60A4-46CD-ACD7-8637D63EC2E8}" srcOrd="4" destOrd="0" presId="urn:microsoft.com/office/officeart/2018/2/layout/IconVerticalSolidList"/>
    <dgm:cxn modelId="{B205D8EE-EB65-4C93-9340-B5BB077ED8D0}" type="presParOf" srcId="{9F0C8C87-60A4-46CD-ACD7-8637D63EC2E8}" destId="{09DAF845-13DE-4801-AC14-5066497B7504}" srcOrd="0" destOrd="0" presId="urn:microsoft.com/office/officeart/2018/2/layout/IconVerticalSolidList"/>
    <dgm:cxn modelId="{3E9B5939-6F73-4640-A5A9-3DFC499D2727}" type="presParOf" srcId="{9F0C8C87-60A4-46CD-ACD7-8637D63EC2E8}" destId="{FC6B58EF-F80A-4DE3-8FA4-3FB7CB27A42F}" srcOrd="1" destOrd="0" presId="urn:microsoft.com/office/officeart/2018/2/layout/IconVerticalSolidList"/>
    <dgm:cxn modelId="{48E26982-F8DE-4B14-A9F0-4227D895A284}" type="presParOf" srcId="{9F0C8C87-60A4-46CD-ACD7-8637D63EC2E8}" destId="{C5EF1406-2318-4D26-8D21-081053F672F2}" srcOrd="2" destOrd="0" presId="urn:microsoft.com/office/officeart/2018/2/layout/IconVerticalSolidList"/>
    <dgm:cxn modelId="{6221BADE-2C07-4525-815F-A1DEB1A82076}" type="presParOf" srcId="{9F0C8C87-60A4-46CD-ACD7-8637D63EC2E8}" destId="{D14C38B3-19BF-47F0-A7F3-DE3380C96F1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278457-3720-4285-A364-326EF7E900AF}">
      <dsp:nvSpPr>
        <dsp:cNvPr id="0" name=""/>
        <dsp:cNvSpPr/>
      </dsp:nvSpPr>
      <dsp:spPr>
        <a:xfrm>
          <a:off x="0" y="257203"/>
          <a:ext cx="7203281" cy="126501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D7F16F-BA4D-4F0F-809A-44D8F5C0EDE7}">
      <dsp:nvSpPr>
        <dsp:cNvPr id="0" name=""/>
        <dsp:cNvSpPr/>
      </dsp:nvSpPr>
      <dsp:spPr>
        <a:xfrm>
          <a:off x="382668" y="541833"/>
          <a:ext cx="695760" cy="6957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65AB0AE-14D0-4AB9-91BC-233ECCE4870F}">
      <dsp:nvSpPr>
        <dsp:cNvPr id="0" name=""/>
        <dsp:cNvSpPr/>
      </dsp:nvSpPr>
      <dsp:spPr>
        <a:xfrm>
          <a:off x="1461097" y="257203"/>
          <a:ext cx="5632684" cy="14626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800" tIns="154800" rIns="154800" bIns="154800" numCol="1" spcCol="1270" anchor="ctr" anchorCtr="0">
          <a:noAutofit/>
        </a:bodyPr>
        <a:lstStyle/>
        <a:p>
          <a:pPr marL="0" lvl="0" indent="0" algn="l" defTabSz="622300">
            <a:lnSpc>
              <a:spcPct val="90000"/>
            </a:lnSpc>
            <a:spcBef>
              <a:spcPct val="0"/>
            </a:spcBef>
            <a:spcAft>
              <a:spcPct val="35000"/>
            </a:spcAft>
            <a:buNone/>
          </a:pPr>
          <a:r>
            <a:rPr lang="en-IN" sz="1400" kern="1200"/>
            <a:t>The authenticity of Information has become a longstanding issue affecting businesses and society, both for printed and digital media. On social networks, the reach and effects of information spread occur at such a fast pace and so amplified that distorted, inaccurate, or false information acquires a tremendous potential to cause real-world impacts, within minutes, for millions of users. </a:t>
          </a:r>
          <a:endParaRPr lang="en-US" sz="1400" kern="1200"/>
        </a:p>
      </dsp:txBody>
      <dsp:txXfrm>
        <a:off x="1461097" y="257203"/>
        <a:ext cx="5632684" cy="1462678"/>
      </dsp:txXfrm>
    </dsp:sp>
    <dsp:sp modelId="{5A40A7BC-8BCB-4045-A8C7-9268E29FBB5A}">
      <dsp:nvSpPr>
        <dsp:cNvPr id="0" name=""/>
        <dsp:cNvSpPr/>
      </dsp:nvSpPr>
      <dsp:spPr>
        <a:xfrm>
          <a:off x="0" y="1998487"/>
          <a:ext cx="7203281" cy="126501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75FBC3-EA8B-4EE9-B0C3-DD920AB072C9}">
      <dsp:nvSpPr>
        <dsp:cNvPr id="0" name=""/>
        <dsp:cNvSpPr/>
      </dsp:nvSpPr>
      <dsp:spPr>
        <a:xfrm>
          <a:off x="382668" y="2283117"/>
          <a:ext cx="695760" cy="6957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9B34B0F-D88E-4E02-8D65-0D61ED328EBB}">
      <dsp:nvSpPr>
        <dsp:cNvPr id="0" name=""/>
        <dsp:cNvSpPr/>
      </dsp:nvSpPr>
      <dsp:spPr>
        <a:xfrm>
          <a:off x="1461097" y="1998487"/>
          <a:ext cx="5632684" cy="14626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800" tIns="154800" rIns="154800" bIns="154800" numCol="1" spcCol="1270" anchor="ctr" anchorCtr="0">
          <a:noAutofit/>
        </a:bodyPr>
        <a:lstStyle/>
        <a:p>
          <a:pPr marL="0" lvl="0" indent="0" algn="l" defTabSz="622300">
            <a:lnSpc>
              <a:spcPct val="90000"/>
            </a:lnSpc>
            <a:spcBef>
              <a:spcPct val="0"/>
            </a:spcBef>
            <a:spcAft>
              <a:spcPct val="35000"/>
            </a:spcAft>
            <a:buNone/>
          </a:pPr>
          <a:r>
            <a:rPr lang="en-IN" sz="1400" kern="1200"/>
            <a:t>The goal of this project is to use natural language processing techniques to automate stance detection, since it is not practical for humans to fact check every piece of information produced by the media</a:t>
          </a:r>
          <a:endParaRPr lang="en-US" sz="1400" kern="1200"/>
        </a:p>
      </dsp:txBody>
      <dsp:txXfrm>
        <a:off x="1461097" y="1998487"/>
        <a:ext cx="5632684" cy="14626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4795B5-C4E7-486C-9237-B9B5B404CFE3}">
      <dsp:nvSpPr>
        <dsp:cNvPr id="0" name=""/>
        <dsp:cNvSpPr/>
      </dsp:nvSpPr>
      <dsp:spPr>
        <a:xfrm>
          <a:off x="0" y="396018"/>
          <a:ext cx="2251025" cy="1350615"/>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Checking shape of data.</a:t>
          </a:r>
        </a:p>
      </dsp:txBody>
      <dsp:txXfrm>
        <a:off x="0" y="396018"/>
        <a:ext cx="2251025" cy="1350615"/>
      </dsp:txXfrm>
    </dsp:sp>
    <dsp:sp modelId="{DD716CB4-5673-4359-8347-89575D8C69A2}">
      <dsp:nvSpPr>
        <dsp:cNvPr id="0" name=""/>
        <dsp:cNvSpPr/>
      </dsp:nvSpPr>
      <dsp:spPr>
        <a:xfrm>
          <a:off x="2476127" y="396018"/>
          <a:ext cx="2251025" cy="1350615"/>
        </a:xfrm>
        <a:prstGeom prst="rect">
          <a:avLst/>
        </a:prstGeom>
        <a:solidFill>
          <a:schemeClr val="accent5">
            <a:hueOff val="460263"/>
            <a:satOff val="4682"/>
            <a:lumOff val="31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Checking data types of each features using dataframe.info() function.</a:t>
          </a:r>
        </a:p>
      </dsp:txBody>
      <dsp:txXfrm>
        <a:off x="2476127" y="396018"/>
        <a:ext cx="2251025" cy="1350615"/>
      </dsp:txXfrm>
    </dsp:sp>
    <dsp:sp modelId="{9A4E8190-089B-4698-A65E-1AB678E9AC51}">
      <dsp:nvSpPr>
        <dsp:cNvPr id="0" name=""/>
        <dsp:cNvSpPr/>
      </dsp:nvSpPr>
      <dsp:spPr>
        <a:xfrm>
          <a:off x="4952255" y="396018"/>
          <a:ext cx="2251025" cy="1350615"/>
        </a:xfrm>
        <a:prstGeom prst="rect">
          <a:avLst/>
        </a:prstGeom>
        <a:solidFill>
          <a:schemeClr val="accent5">
            <a:hueOff val="920527"/>
            <a:satOff val="9364"/>
            <a:lumOff val="62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checking for null values in each column and treating them.</a:t>
          </a:r>
        </a:p>
      </dsp:txBody>
      <dsp:txXfrm>
        <a:off x="4952255" y="396018"/>
        <a:ext cx="2251025" cy="1350615"/>
      </dsp:txXfrm>
    </dsp:sp>
    <dsp:sp modelId="{A88B35B6-B272-4773-BBDD-9E089AEC02D4}">
      <dsp:nvSpPr>
        <dsp:cNvPr id="0" name=""/>
        <dsp:cNvSpPr/>
      </dsp:nvSpPr>
      <dsp:spPr>
        <a:xfrm>
          <a:off x="0" y="1971736"/>
          <a:ext cx="2251025" cy="1350615"/>
        </a:xfrm>
        <a:prstGeom prst="rect">
          <a:avLst/>
        </a:prstGeom>
        <a:solidFill>
          <a:schemeClr val="accent5">
            <a:hueOff val="1380790"/>
            <a:satOff val="14047"/>
            <a:lumOff val="94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Pointing out irrelevant features in dataset like ‘id’,unnamed:0’.</a:t>
          </a:r>
        </a:p>
      </dsp:txBody>
      <dsp:txXfrm>
        <a:off x="0" y="1971736"/>
        <a:ext cx="2251025" cy="1350615"/>
      </dsp:txXfrm>
    </dsp:sp>
    <dsp:sp modelId="{1B8A84C1-7FB7-43AE-A7AB-6BADB13B302C}">
      <dsp:nvSpPr>
        <dsp:cNvPr id="0" name=""/>
        <dsp:cNvSpPr/>
      </dsp:nvSpPr>
      <dsp:spPr>
        <a:xfrm>
          <a:off x="2476127" y="1971736"/>
          <a:ext cx="2251025" cy="1350615"/>
        </a:xfrm>
        <a:prstGeom prst="rect">
          <a:avLst/>
        </a:prstGeom>
        <a:solidFill>
          <a:schemeClr val="accent5">
            <a:hueOff val="1841054"/>
            <a:satOff val="18729"/>
            <a:lumOff val="125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Addition of new features to check the length of headline and news before and after preprocessing.</a:t>
          </a:r>
        </a:p>
      </dsp:txBody>
      <dsp:txXfrm>
        <a:off x="2476127" y="1971736"/>
        <a:ext cx="2251025" cy="1350615"/>
      </dsp:txXfrm>
    </dsp:sp>
    <dsp:sp modelId="{748213AB-D723-4A9C-A69B-3781A3913F3A}">
      <dsp:nvSpPr>
        <dsp:cNvPr id="0" name=""/>
        <dsp:cNvSpPr/>
      </dsp:nvSpPr>
      <dsp:spPr>
        <a:xfrm>
          <a:off x="4952255" y="1971736"/>
          <a:ext cx="2251025" cy="1350615"/>
        </a:xfrm>
        <a:prstGeom prst="rect">
          <a:avLst/>
        </a:prstGeom>
        <a:solidFill>
          <a:schemeClr val="accent5">
            <a:hueOff val="2301317"/>
            <a:satOff val="23411"/>
            <a:lumOff val="1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a:t>Cleaning the raw data-It involves deletion of words or special characters that do not add meaning to the text.</a:t>
          </a:r>
          <a:endParaRPr lang="en-US" sz="1500" kern="1200"/>
        </a:p>
      </dsp:txBody>
      <dsp:txXfrm>
        <a:off x="4952255" y="1971736"/>
        <a:ext cx="2251025" cy="13506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9501E7-36C2-4D47-B220-1031C54223FE}">
      <dsp:nvSpPr>
        <dsp:cNvPr id="0" name=""/>
        <dsp:cNvSpPr/>
      </dsp:nvSpPr>
      <dsp:spPr>
        <a:xfrm>
          <a:off x="0" y="453"/>
          <a:ext cx="7203281" cy="106213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F6136F-F3A6-4B9C-A73E-22ED50162D9E}">
      <dsp:nvSpPr>
        <dsp:cNvPr id="0" name=""/>
        <dsp:cNvSpPr/>
      </dsp:nvSpPr>
      <dsp:spPr>
        <a:xfrm>
          <a:off x="321294" y="239433"/>
          <a:ext cx="584172" cy="58417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4369CEC-D307-4577-B76F-9E49F5B6145B}">
      <dsp:nvSpPr>
        <dsp:cNvPr id="0" name=""/>
        <dsp:cNvSpPr/>
      </dsp:nvSpPr>
      <dsp:spPr>
        <a:xfrm>
          <a:off x="1226762" y="453"/>
          <a:ext cx="5976518" cy="1062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409" tIns="112409" rIns="112409" bIns="112409" numCol="1" spcCol="1270" anchor="ctr" anchorCtr="0">
          <a:noAutofit/>
        </a:bodyPr>
        <a:lstStyle/>
        <a:p>
          <a:pPr marL="0" lvl="0" indent="0" algn="l" defTabSz="666750">
            <a:lnSpc>
              <a:spcPct val="90000"/>
            </a:lnSpc>
            <a:spcBef>
              <a:spcPct val="0"/>
            </a:spcBef>
            <a:spcAft>
              <a:spcPct val="35000"/>
            </a:spcAft>
            <a:buNone/>
          </a:pPr>
          <a:r>
            <a:rPr lang="en-US" sz="1500" kern="1200"/>
            <a:t>Machine Learning Algorithms like XGBoost, Adaboost and Randomforest Classifier took 	an enormous amount of time to build the model. Using Hyper-parameter tuning for XGB would have resulted in some more accuracy.</a:t>
          </a:r>
        </a:p>
      </dsp:txBody>
      <dsp:txXfrm>
        <a:off x="1226762" y="453"/>
        <a:ext cx="5976518" cy="1062132"/>
      </dsp:txXfrm>
    </dsp:sp>
    <dsp:sp modelId="{FBBDAFC6-D764-4C6D-B855-90786D614D8C}">
      <dsp:nvSpPr>
        <dsp:cNvPr id="0" name=""/>
        <dsp:cNvSpPr/>
      </dsp:nvSpPr>
      <dsp:spPr>
        <a:xfrm>
          <a:off x="0" y="1328118"/>
          <a:ext cx="7203281" cy="106213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C10473-3317-4364-A1D8-C439BBE70117}">
      <dsp:nvSpPr>
        <dsp:cNvPr id="0" name=""/>
        <dsp:cNvSpPr/>
      </dsp:nvSpPr>
      <dsp:spPr>
        <a:xfrm>
          <a:off x="321294" y="1567098"/>
          <a:ext cx="584172" cy="58417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A796E71-86ED-4C48-90DC-9B9BCB461166}">
      <dsp:nvSpPr>
        <dsp:cNvPr id="0" name=""/>
        <dsp:cNvSpPr/>
      </dsp:nvSpPr>
      <dsp:spPr>
        <a:xfrm>
          <a:off x="1226762" y="1328118"/>
          <a:ext cx="5976518" cy="1062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409" tIns="112409" rIns="112409" bIns="112409" numCol="1" spcCol="1270" anchor="ctr" anchorCtr="0">
          <a:noAutofit/>
        </a:bodyPr>
        <a:lstStyle/>
        <a:p>
          <a:pPr marL="0" lvl="0" indent="0" algn="l" defTabSz="666750">
            <a:lnSpc>
              <a:spcPct val="90000"/>
            </a:lnSpc>
            <a:spcBef>
              <a:spcPct val="0"/>
            </a:spcBef>
            <a:spcAft>
              <a:spcPct val="35000"/>
            </a:spcAft>
            <a:buNone/>
          </a:pPr>
          <a:r>
            <a:rPr lang="en-US" sz="1500" kern="1200"/>
            <a:t>The saved model now can help to give an estimate of probability about the type of news being fake or real.</a:t>
          </a:r>
        </a:p>
      </dsp:txBody>
      <dsp:txXfrm>
        <a:off x="1226762" y="1328118"/>
        <a:ext cx="5976518" cy="1062132"/>
      </dsp:txXfrm>
    </dsp:sp>
    <dsp:sp modelId="{09DAF845-13DE-4801-AC14-5066497B7504}">
      <dsp:nvSpPr>
        <dsp:cNvPr id="0" name=""/>
        <dsp:cNvSpPr/>
      </dsp:nvSpPr>
      <dsp:spPr>
        <a:xfrm>
          <a:off x="0" y="2655784"/>
          <a:ext cx="7203281" cy="106213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6B58EF-F80A-4DE3-8FA4-3FB7CB27A42F}">
      <dsp:nvSpPr>
        <dsp:cNvPr id="0" name=""/>
        <dsp:cNvSpPr/>
      </dsp:nvSpPr>
      <dsp:spPr>
        <a:xfrm>
          <a:off x="321294" y="2894763"/>
          <a:ext cx="584172" cy="58417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14C38B3-19BF-47F0-A7F3-DE3380C96F11}">
      <dsp:nvSpPr>
        <dsp:cNvPr id="0" name=""/>
        <dsp:cNvSpPr/>
      </dsp:nvSpPr>
      <dsp:spPr>
        <a:xfrm>
          <a:off x="1226762" y="2655784"/>
          <a:ext cx="5976518" cy="1062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409" tIns="112409" rIns="112409" bIns="112409" numCol="1" spcCol="1270" anchor="ctr" anchorCtr="0">
          <a:noAutofit/>
        </a:bodyPr>
        <a:lstStyle/>
        <a:p>
          <a:pPr marL="0" lvl="0" indent="0" algn="l" defTabSz="666750">
            <a:lnSpc>
              <a:spcPct val="90000"/>
            </a:lnSpc>
            <a:spcBef>
              <a:spcPct val="0"/>
            </a:spcBef>
            <a:spcAft>
              <a:spcPct val="35000"/>
            </a:spcAft>
            <a:buNone/>
          </a:pPr>
          <a:r>
            <a:rPr lang="en-US" sz="1500" kern="1200"/>
            <a:t>It was overall a nice experience on working on a real time project of NLP domain  to see how data science and machine learning is useful in this field.</a:t>
          </a:r>
        </a:p>
      </dsp:txBody>
      <dsp:txXfrm>
        <a:off x="1226762" y="2655784"/>
        <a:ext cx="5976518" cy="106213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43491" y="796631"/>
            <a:ext cx="6251304" cy="2700706"/>
          </a:xfrm>
        </p:spPr>
        <p:txBody>
          <a:bodyPr bIns="0"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443491" y="3497337"/>
            <a:ext cx="6251304" cy="1011489"/>
          </a:xfrm>
        </p:spPr>
        <p:txBody>
          <a:bodyPr tIns="91440" bIns="91440">
            <a:normAutofit/>
          </a:bodyPr>
          <a:lstStyle>
            <a:lvl1pPr marL="0" indent="0" algn="ctr">
              <a:buNone/>
              <a:defRPr sz="1600" b="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2D98C8-E5EF-4A63-9EFE-B93F0B717BC0}" type="datetimeFigureOut">
              <a:rPr lang="en-IN" smtClean="0"/>
              <a:t>25-07-2021</a:t>
            </a:fld>
            <a:endParaRPr lang="en-IN"/>
          </a:p>
        </p:txBody>
      </p:sp>
      <p:sp>
        <p:nvSpPr>
          <p:cNvPr id="5" name="Footer Placeholder 4"/>
          <p:cNvSpPr>
            <a:spLocks noGrp="1"/>
          </p:cNvSpPr>
          <p:nvPr>
            <p:ph type="ftr" sz="quarter" idx="11"/>
          </p:nvPr>
        </p:nvSpPr>
        <p:spPr>
          <a:xfrm>
            <a:off x="1443490" y="329308"/>
            <a:ext cx="3719283" cy="309201"/>
          </a:xfrm>
        </p:spPr>
        <p:txBody>
          <a:bodyPr/>
          <a:lstStyle/>
          <a:p>
            <a:endParaRPr lang="en-IN"/>
          </a:p>
        </p:txBody>
      </p:sp>
      <p:sp>
        <p:nvSpPr>
          <p:cNvPr id="6" name="Slide Number Placeholder 5"/>
          <p:cNvSpPr>
            <a:spLocks noGrp="1"/>
          </p:cNvSpPr>
          <p:nvPr>
            <p:ph type="sldNum" sz="quarter" idx="12"/>
          </p:nvPr>
        </p:nvSpPr>
        <p:spPr>
          <a:xfrm>
            <a:off x="477760" y="798973"/>
            <a:ext cx="802005" cy="503578"/>
          </a:xfrm>
        </p:spPr>
        <p:txBody>
          <a:bodyPr/>
          <a:lstStyle/>
          <a:p>
            <a:fld id="{3714A1E7-41FE-4DE0-A0BB-56E3AA803BAD}" type="slidenum">
              <a:rPr lang="en-IN" smtClean="0"/>
              <a:t>‹#›</a:t>
            </a:fld>
            <a:endParaRPr lang="en-IN"/>
          </a:p>
        </p:txBody>
      </p:sp>
    </p:spTree>
    <p:extLst>
      <p:ext uri="{BB962C8B-B14F-4D97-AF65-F5344CB8AC3E}">
        <p14:creationId xmlns:p14="http://schemas.microsoft.com/office/powerpoint/2010/main" val="1883418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2D98C8-E5EF-4A63-9EFE-B93F0B717BC0}" type="datetimeFigureOut">
              <a:rPr lang="en-IN" smtClean="0"/>
              <a:t>25-07-2021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4A1E7-41FE-4DE0-A0BB-56E3AA803BAD}" type="slidenum">
              <a:rPr lang="en-IN" smtClean="0"/>
              <a:t>‹#›</a:t>
            </a:fld>
            <a:endParaRPr lang="en-IN"/>
          </a:p>
        </p:txBody>
      </p:sp>
    </p:spTree>
    <p:extLst>
      <p:ext uri="{BB962C8B-B14F-4D97-AF65-F5344CB8AC3E}">
        <p14:creationId xmlns:p14="http://schemas.microsoft.com/office/powerpoint/2010/main" val="1603173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2373"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2" y="798974"/>
            <a:ext cx="4985762"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2D98C8-E5EF-4A63-9EFE-B93F0B717BC0}" type="datetimeFigureOut">
              <a:rPr lang="en-IN" smtClean="0"/>
              <a:t>25-07-2021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4A1E7-41FE-4DE0-A0BB-56E3AA803BAD}" type="slidenum">
              <a:rPr lang="en-IN" smtClean="0"/>
              <a:t>‹#›</a:t>
            </a:fld>
            <a:endParaRPr lang="en-IN"/>
          </a:p>
        </p:txBody>
      </p:sp>
    </p:spTree>
    <p:extLst>
      <p:ext uri="{BB962C8B-B14F-4D97-AF65-F5344CB8AC3E}">
        <p14:creationId xmlns:p14="http://schemas.microsoft.com/office/powerpoint/2010/main" val="36622634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A2D98C8-E5EF-4A63-9EFE-B93F0B717BC0}" type="datetimeFigureOut">
              <a:rPr lang="en-IN" smtClean="0"/>
              <a:t>25-07-2021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14A1E7-41FE-4DE0-A0BB-56E3AA803BAD}" type="slidenum">
              <a:rPr lang="en-IN" smtClean="0"/>
              <a:t>‹#›</a:t>
            </a:fld>
            <a:endParaRPr lang="en-IN"/>
          </a:p>
        </p:txBody>
      </p:sp>
      <p:sp>
        <p:nvSpPr>
          <p:cNvPr id="8" name="Title 7"/>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3"/>
          </p:nvPr>
        </p:nvSpPr>
        <p:spPr>
          <a:xfrm>
            <a:off x="1142999" y="731519"/>
            <a:ext cx="3346704"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731520"/>
            <a:ext cx="3346704"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01405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A2D98C8-E5EF-4A63-9EFE-B93F0B717BC0}" type="datetimeFigureOut">
              <a:rPr lang="en-IN" smtClean="0"/>
              <a:t>25-07-2021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4A1E7-41FE-4DE0-A0BB-56E3AA803BAD}" type="slidenum">
              <a:rPr lang="en-IN" smtClean="0"/>
              <a:t>‹#›</a:t>
            </a:fld>
            <a:endParaRPr lang="en-IN"/>
          </a:p>
        </p:txBody>
      </p:sp>
      <p:sp>
        <p:nvSpPr>
          <p:cNvPr id="8" name="Title 7"/>
          <p:cNvSpPr>
            <a:spLocks noGrp="1"/>
          </p:cNvSpPr>
          <p:nvPr>
            <p:ph type="title"/>
          </p:nvPr>
        </p:nvSpPr>
        <p:spPr/>
        <p:txBody>
          <a:bodyPr/>
          <a:lstStyle/>
          <a:p>
            <a:r>
              <a:rPr lang="en-US"/>
              <a:t>Click to edit Master title style</a:t>
            </a:r>
          </a:p>
        </p:txBody>
      </p:sp>
      <p:sp>
        <p:nvSpPr>
          <p:cNvPr id="10" name="Content Placeholder 9"/>
          <p:cNvSpPr>
            <a:spLocks noGrp="1"/>
          </p:cNvSpPr>
          <p:nvPr>
            <p:ph sz="quarter" idx="13"/>
          </p:nvPr>
        </p:nvSpPr>
        <p:spPr>
          <a:xfrm>
            <a:off x="1143000" y="731520"/>
            <a:ext cx="6400800"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24517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2D98C8-E5EF-4A63-9EFE-B93F0B717BC0}" type="datetimeFigureOut">
              <a:rPr lang="en-IN" smtClean="0"/>
              <a:t>25-07-2021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4A1E7-41FE-4DE0-A0BB-56E3AA803BAD}" type="slidenum">
              <a:rPr lang="en-IN" smtClean="0"/>
              <a:t>‹#›</a:t>
            </a:fld>
            <a:endParaRPr lang="en-IN"/>
          </a:p>
        </p:txBody>
      </p:sp>
    </p:spTree>
    <p:extLst>
      <p:ext uri="{BB962C8B-B14F-4D97-AF65-F5344CB8AC3E}">
        <p14:creationId xmlns:p14="http://schemas.microsoft.com/office/powerpoint/2010/main" val="2582170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2" y="1756130"/>
            <a:ext cx="6251302" cy="1952270"/>
          </a:xfrm>
        </p:spPr>
        <p:txBody>
          <a:bodyPr anchor="b">
            <a:normAutofit/>
          </a:bodyPr>
          <a:lstStyle>
            <a:lvl1pPr algn="ctr">
              <a:defRPr sz="3200"/>
            </a:lvl1pPr>
          </a:lstStyle>
          <a:p>
            <a:r>
              <a:rPr lang="en-US"/>
              <a:t>Click to edit Master title style</a:t>
            </a:r>
            <a:endParaRPr lang="en-US" dirty="0"/>
          </a:p>
        </p:txBody>
      </p:sp>
      <p:sp>
        <p:nvSpPr>
          <p:cNvPr id="3" name="Text Placeholder 2"/>
          <p:cNvSpPr>
            <a:spLocks noGrp="1"/>
          </p:cNvSpPr>
          <p:nvPr>
            <p:ph type="body" idx="1"/>
          </p:nvPr>
        </p:nvSpPr>
        <p:spPr>
          <a:xfrm>
            <a:off x="1434318" y="3708400"/>
            <a:ext cx="6251302" cy="1110725"/>
          </a:xfrm>
        </p:spPr>
        <p:txBody>
          <a:bodyPr tIns="91440">
            <a:normAutofit/>
          </a:bodyPr>
          <a:lstStyle>
            <a:lvl1pPr marL="0" indent="0" algn="ctr">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2D98C8-E5EF-4A63-9EFE-B93F0B717BC0}" type="datetimeFigureOut">
              <a:rPr lang="en-IN" smtClean="0"/>
              <a:t>25-07-2021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4A1E7-41FE-4DE0-A0BB-56E3AA803BAD}" type="slidenum">
              <a:rPr lang="en-IN" smtClean="0"/>
              <a:t>‹#›</a:t>
            </a:fld>
            <a:endParaRPr lang="en-IN"/>
          </a:p>
        </p:txBody>
      </p:sp>
    </p:spTree>
    <p:extLst>
      <p:ext uri="{BB962C8B-B14F-4D97-AF65-F5344CB8AC3E}">
        <p14:creationId xmlns:p14="http://schemas.microsoft.com/office/powerpoint/2010/main" val="1316180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25130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1" y="2013936"/>
            <a:ext cx="2965632"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29162" y="2013936"/>
            <a:ext cx="2965424"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2D98C8-E5EF-4A63-9EFE-B93F0B717BC0}" type="datetimeFigureOut">
              <a:rPr lang="en-IN" smtClean="0"/>
              <a:t>25-07-2021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14A1E7-41FE-4DE0-A0BB-56E3AA803BAD}" type="slidenum">
              <a:rPr lang="en-IN" smtClean="0"/>
              <a:t>‹#›</a:t>
            </a:fld>
            <a:endParaRPr lang="en-IN"/>
          </a:p>
        </p:txBody>
      </p:sp>
    </p:spTree>
    <p:extLst>
      <p:ext uri="{BB962C8B-B14F-4D97-AF65-F5344CB8AC3E}">
        <p14:creationId xmlns:p14="http://schemas.microsoft.com/office/powerpoint/2010/main" val="2648962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164"/>
            <a:ext cx="62513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2965631"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2965631"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29270" y="2023004"/>
            <a:ext cx="2965523"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29270" y="2821491"/>
            <a:ext cx="2965523"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2D98C8-E5EF-4A63-9EFE-B93F0B717BC0}" type="datetimeFigureOut">
              <a:rPr lang="en-IN" smtClean="0"/>
              <a:t>25-07-2021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14A1E7-41FE-4DE0-A0BB-56E3AA803BAD}" type="slidenum">
              <a:rPr lang="en-IN" smtClean="0"/>
              <a:t>‹#›</a:t>
            </a:fld>
            <a:endParaRPr lang="en-IN"/>
          </a:p>
        </p:txBody>
      </p:sp>
    </p:spTree>
    <p:extLst>
      <p:ext uri="{BB962C8B-B14F-4D97-AF65-F5344CB8AC3E}">
        <p14:creationId xmlns:p14="http://schemas.microsoft.com/office/powerpoint/2010/main" val="1693424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2D98C8-E5EF-4A63-9EFE-B93F0B717BC0}" type="datetimeFigureOut">
              <a:rPr lang="en-IN" smtClean="0"/>
              <a:t>25-07-2021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14A1E7-41FE-4DE0-A0BB-56E3AA803BAD}" type="slidenum">
              <a:rPr lang="en-IN" smtClean="0"/>
              <a:t>‹#›</a:t>
            </a:fld>
            <a:endParaRPr lang="en-IN"/>
          </a:p>
        </p:txBody>
      </p:sp>
    </p:spTree>
    <p:extLst>
      <p:ext uri="{BB962C8B-B14F-4D97-AF65-F5344CB8AC3E}">
        <p14:creationId xmlns:p14="http://schemas.microsoft.com/office/powerpoint/2010/main" val="590120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2D98C8-E5EF-4A63-9EFE-B93F0B717BC0}" type="datetimeFigureOut">
              <a:rPr lang="en-IN" smtClean="0"/>
              <a:t>25-07-2021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714A1E7-41FE-4DE0-A0BB-56E3AA803BAD}" type="slidenum">
              <a:rPr lang="en-IN" smtClean="0"/>
              <a:t>‹#›</a:t>
            </a:fld>
            <a:endParaRPr lang="en-IN"/>
          </a:p>
        </p:txBody>
      </p:sp>
    </p:spTree>
    <p:extLst>
      <p:ext uri="{BB962C8B-B14F-4D97-AF65-F5344CB8AC3E}">
        <p14:creationId xmlns:p14="http://schemas.microsoft.com/office/powerpoint/2010/main" val="2156265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406519"/>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506719"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1501"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A2D98C8-E5EF-4A63-9EFE-B93F0B717BC0}" type="datetimeFigureOut">
              <a:rPr lang="en-IN" smtClean="0"/>
              <a:t>25-07-2021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14A1E7-41FE-4DE0-A0BB-56E3AA803BAD}" type="slidenum">
              <a:rPr lang="en-IN" smtClean="0"/>
              <a:t>‹#›</a:t>
            </a:fld>
            <a:endParaRPr lang="en-IN"/>
          </a:p>
        </p:txBody>
      </p:sp>
    </p:spTree>
    <p:extLst>
      <p:ext uri="{BB962C8B-B14F-4D97-AF65-F5344CB8AC3E}">
        <p14:creationId xmlns:p14="http://schemas.microsoft.com/office/powerpoint/2010/main" val="1121200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4996501" y="482171"/>
            <a:ext cx="3511387" cy="5149101"/>
            <a:chOff x="4996501" y="482171"/>
            <a:chExt cx="3511387" cy="5149101"/>
          </a:xfrm>
        </p:grpSpPr>
        <p:sp>
          <p:nvSpPr>
            <p:cNvPr id="14" name="Rectangle 13"/>
            <p:cNvSpPr/>
            <p:nvPr/>
          </p:nvSpPr>
          <p:spPr>
            <a:xfrm>
              <a:off x="4996501" y="482171"/>
              <a:ext cx="3511387"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5312152" y="812506"/>
              <a:ext cx="2883013" cy="4479361"/>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9" y="1129513"/>
            <a:ext cx="308049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defTabSz="914400">
              <a:spcBef>
                <a:spcPts val="1800"/>
              </a:spcBef>
            </a:pPr>
            <a:r>
              <a:rPr lang="en-US"/>
              <a:t>Click icon to add picture</a:t>
            </a:r>
            <a:endParaRPr lang="en-US" dirty="0"/>
          </a:p>
        </p:txBody>
      </p:sp>
      <p:sp>
        <p:nvSpPr>
          <p:cNvPr id="4" name="Text Placeholder 3"/>
          <p:cNvSpPr>
            <a:spLocks noGrp="1"/>
          </p:cNvSpPr>
          <p:nvPr>
            <p:ph type="body" sz="half" idx="2"/>
          </p:nvPr>
        </p:nvSpPr>
        <p:spPr>
          <a:xfrm>
            <a:off x="1443492" y="3145992"/>
            <a:ext cx="3076077"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082905" cy="320123"/>
          </a:xfrm>
        </p:spPr>
        <p:txBody>
          <a:bodyPr/>
          <a:lstStyle>
            <a:lvl1pPr algn="l">
              <a:defRPr/>
            </a:lvl1pPr>
          </a:lstStyle>
          <a:p>
            <a:fld id="{1A2D98C8-E5EF-4A63-9EFE-B93F0B717BC0}" type="datetimeFigureOut">
              <a:rPr lang="en-IN" smtClean="0"/>
              <a:t>25-07-2021</a:t>
            </a:fld>
            <a:endParaRPr lang="en-IN"/>
          </a:p>
        </p:txBody>
      </p:sp>
      <p:sp>
        <p:nvSpPr>
          <p:cNvPr id="6" name="Footer Placeholder 5"/>
          <p:cNvSpPr>
            <a:spLocks noGrp="1"/>
          </p:cNvSpPr>
          <p:nvPr>
            <p:ph type="ftr" sz="quarter" idx="11"/>
          </p:nvPr>
        </p:nvSpPr>
        <p:spPr>
          <a:xfrm>
            <a:off x="1437530" y="318641"/>
            <a:ext cx="3082083" cy="320931"/>
          </a:xfrm>
        </p:spPr>
        <p:txBody>
          <a:bodyPr/>
          <a:lstStyle/>
          <a:p>
            <a:endParaRPr lang="en-IN"/>
          </a:p>
        </p:txBody>
      </p:sp>
      <p:sp>
        <p:nvSpPr>
          <p:cNvPr id="7" name="Slide Number Placeholder 6"/>
          <p:cNvSpPr>
            <a:spLocks noGrp="1"/>
          </p:cNvSpPr>
          <p:nvPr>
            <p:ph type="sldNum" sz="quarter" idx="12"/>
          </p:nvPr>
        </p:nvSpPr>
        <p:spPr/>
        <p:txBody>
          <a:bodyPr/>
          <a:lstStyle/>
          <a:p>
            <a:fld id="{3714A1E7-41FE-4DE0-A0BB-56E3AA803BAD}" type="slidenum">
              <a:rPr lang="en-IN" smtClean="0"/>
              <a:t>‹#›</a:t>
            </a:fld>
            <a:endParaRPr lang="en-IN"/>
          </a:p>
        </p:txBody>
      </p:sp>
    </p:spTree>
    <p:extLst>
      <p:ext uri="{BB962C8B-B14F-4D97-AF65-F5344CB8AC3E}">
        <p14:creationId xmlns:p14="http://schemas.microsoft.com/office/powerpoint/2010/main" val="4135983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0" name="Rectangle 9"/>
          <p:cNvSpPr/>
          <p:nvPr/>
        </p:nvSpPr>
        <p:spPr>
          <a:xfrm>
            <a:off x="0" y="3622291"/>
            <a:ext cx="9144000" cy="251227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p:cNvPicPr>
            <a:picLocks noChangeAspect="1"/>
          </p:cNvPicPr>
          <p:nvPr/>
        </p:nvPicPr>
        <p:blipFill rotWithShape="1">
          <a:blip r:embed="rId15">
            <a:extLst>
              <a:ext uri="{28A0092B-C50C-407E-A947-70E740481C1C}">
                <a14:useLocalDpi xmlns:a14="http://schemas.microsoft.com/office/drawing/2010/main" val="0"/>
              </a:ext>
            </a:extLst>
          </a:blip>
          <a:srcRect t="2769" b="-2769"/>
          <a:stretch/>
        </p:blipFill>
        <p:spPr>
          <a:xfrm>
            <a:off x="0" y="6135624"/>
            <a:ext cx="9144000" cy="742950"/>
          </a:xfrm>
          <a:prstGeom prst="rect">
            <a:avLst/>
          </a:prstGeom>
        </p:spPr>
      </p:pic>
      <p:sp>
        <p:nvSpPr>
          <p:cNvPr id="2" name="Title Placeholder 1"/>
          <p:cNvSpPr>
            <a:spLocks noGrp="1"/>
          </p:cNvSpPr>
          <p:nvPr>
            <p:ph type="title"/>
          </p:nvPr>
        </p:nvSpPr>
        <p:spPr>
          <a:xfrm>
            <a:off x="1443491" y="804520"/>
            <a:ext cx="6251303"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25130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2650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A2D98C8-E5EF-4A63-9EFE-B93F0B717BC0}" type="datetimeFigureOut">
              <a:rPr lang="en-IN" smtClean="0"/>
              <a:t>25-07-2021</a:t>
            </a:fld>
            <a:endParaRPr lang="en-IN"/>
          </a:p>
        </p:txBody>
      </p:sp>
      <p:sp>
        <p:nvSpPr>
          <p:cNvPr id="5" name="Footer Placeholder 4"/>
          <p:cNvSpPr>
            <a:spLocks noGrp="1"/>
          </p:cNvSpPr>
          <p:nvPr>
            <p:ph type="ftr" sz="quarter" idx="3"/>
          </p:nvPr>
        </p:nvSpPr>
        <p:spPr>
          <a:xfrm>
            <a:off x="1443491" y="329308"/>
            <a:ext cx="3719283"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3714A1E7-41FE-4DE0-A0BB-56E3AA803BAD}" type="slidenum">
              <a:rPr lang="en-IN" smtClean="0"/>
              <a:t>‹#›</a:t>
            </a:fld>
            <a:endParaRPr lang="en-IN"/>
          </a:p>
        </p:txBody>
      </p:sp>
      <p:cxnSp>
        <p:nvCxnSpPr>
          <p:cNvPr id="12" name="Straight Connector 11"/>
          <p:cNvCxnSpPr/>
          <p:nvPr/>
        </p:nvCxnSpPr>
        <p:spPr>
          <a:xfrm>
            <a:off x="0" y="6144768"/>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8621363"/>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Lst>
  <p:txStyles>
    <p:titleStyle>
      <a:lvl1pPr algn="ctr" defTabSz="6858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2.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3.xml"/><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g"/><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43" name="Rectangle 76">
            <a:extLst>
              <a:ext uri="{FF2B5EF4-FFF2-40B4-BE49-F238E27FC236}">
                <a16:creationId xmlns:a16="http://schemas.microsoft.com/office/drawing/2014/main" id="{290F31C6-2E66-43D1-BE93-3B9282034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9144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44" name="Picture 78">
            <a:extLst>
              <a:ext uri="{FF2B5EF4-FFF2-40B4-BE49-F238E27FC236}">
                <a16:creationId xmlns:a16="http://schemas.microsoft.com/office/drawing/2014/main" id="{25DB1DC3-6110-432F-AC60-5131B96E09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9144000" cy="742950"/>
          </a:xfrm>
          <a:prstGeom prst="rect">
            <a:avLst/>
          </a:prstGeom>
        </p:spPr>
      </p:pic>
      <p:cxnSp>
        <p:nvCxnSpPr>
          <p:cNvPr id="1045" name="Straight Connector 80">
            <a:extLst>
              <a:ext uri="{FF2B5EF4-FFF2-40B4-BE49-F238E27FC236}">
                <a16:creationId xmlns:a16="http://schemas.microsoft.com/office/drawing/2014/main" id="{A50E5C8A-0E82-4F34-9086-5081984C20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88684" y="804519"/>
            <a:ext cx="4162768" cy="1049235"/>
          </a:xfrm>
        </p:spPr>
        <p:txBody>
          <a:bodyPr vert="horz" lIns="91440" tIns="45720" rIns="91440" bIns="45720" rtlCol="0" anchor="ctr">
            <a:normAutofit/>
          </a:bodyPr>
          <a:lstStyle/>
          <a:p>
            <a:pPr marL="182880" indent="0" defTabSz="914400"/>
            <a:r>
              <a:rPr lang="en-US" sz="2500"/>
              <a:t>FAKE NEWS DETECTION</a:t>
            </a:r>
            <a:br>
              <a:rPr lang="en-US" sz="2500"/>
            </a:br>
            <a:r>
              <a:rPr lang="en-US" sz="2500"/>
              <a:t>PROJECT</a:t>
            </a:r>
          </a:p>
        </p:txBody>
      </p:sp>
      <p:sp>
        <p:nvSpPr>
          <p:cNvPr id="3" name="Subtitle 2"/>
          <p:cNvSpPr>
            <a:spLocks noGrp="1"/>
          </p:cNvSpPr>
          <p:nvPr>
            <p:ph sz="quarter" idx="13"/>
          </p:nvPr>
        </p:nvSpPr>
        <p:spPr>
          <a:xfrm>
            <a:off x="1088684" y="2015732"/>
            <a:ext cx="4162768" cy="3450613"/>
          </a:xfrm>
        </p:spPr>
        <p:txBody>
          <a:bodyPr vert="horz" lIns="91440" tIns="45720" rIns="91440" bIns="45720" rtlCol="0" anchor="t">
            <a:normAutofit/>
          </a:bodyPr>
          <a:lstStyle/>
          <a:p>
            <a:pPr defTabSz="914400"/>
            <a:r>
              <a:rPr lang="en-US"/>
              <a:t>Submitted by:</a:t>
            </a:r>
          </a:p>
          <a:p>
            <a:pPr defTabSz="914400"/>
            <a:r>
              <a:rPr lang="en-US" b="1"/>
              <a:t>Naina Joshi</a:t>
            </a:r>
          </a:p>
          <a:p>
            <a:pPr defTabSz="914400"/>
            <a:endParaRPr lang="en-US"/>
          </a:p>
        </p:txBody>
      </p:sp>
      <p:grpSp>
        <p:nvGrpSpPr>
          <p:cNvPr id="83" name="Group 82">
            <a:extLst>
              <a:ext uri="{FF2B5EF4-FFF2-40B4-BE49-F238E27FC236}">
                <a16:creationId xmlns:a16="http://schemas.microsoft.com/office/drawing/2014/main" id="{FAFF86CF-19EF-4C41-A233-65C86F18F3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08041" y="482171"/>
            <a:ext cx="3055899" cy="5149101"/>
            <a:chOff x="7477388" y="482171"/>
            <a:chExt cx="4074533" cy="5149101"/>
          </a:xfrm>
        </p:grpSpPr>
        <p:sp>
          <p:nvSpPr>
            <p:cNvPr id="84" name="Rectangle 83">
              <a:extLst>
                <a:ext uri="{FF2B5EF4-FFF2-40B4-BE49-F238E27FC236}">
                  <a16:creationId xmlns:a16="http://schemas.microsoft.com/office/drawing/2014/main" id="{28E35A49-0DFA-4196-9078-0E4BA36B6D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77388" y="482171"/>
              <a:ext cx="4074533" cy="5149101"/>
            </a:xfrm>
            <a:prstGeom prst="rect">
              <a:avLst/>
            </a:prstGeom>
            <a:blipFill dpi="0" rotWithShape="1">
              <a:blip r:embed="rId3">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2F874E7E-962C-4172-BB41-D1A5E8B096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47" y="812507"/>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Picture 6" descr="Can a Mathematical Model Detect Fake News? Two Penn State Professors Want  to Find Out | EdSurge News">
            <a:extLst>
              <a:ext uri="{FF2B5EF4-FFF2-40B4-BE49-F238E27FC236}">
                <a16:creationId xmlns:a16="http://schemas.microsoft.com/office/drawing/2014/main" id="{FEFC1976-EBF1-4BCE-B791-DC5A7439D5F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1884" r="22167" b="3"/>
          <a:stretch/>
        </p:blipFill>
        <p:spPr bwMode="auto">
          <a:xfrm>
            <a:off x="6087279" y="1116344"/>
            <a:ext cx="2099328" cy="1850789"/>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pic>
        <p:nvPicPr>
          <p:cNvPr id="1032" name="Picture 8" descr="Head fake: MIT work shows fake news detection isn't quite there yet | ZDNet">
            <a:extLst>
              <a:ext uri="{FF2B5EF4-FFF2-40B4-BE49-F238E27FC236}">
                <a16:creationId xmlns:a16="http://schemas.microsoft.com/office/drawing/2014/main" id="{462168F9-4BFA-4937-BD6A-A8163C9A9EF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2964" r="11558" b="4"/>
          <a:stretch/>
        </p:blipFill>
        <p:spPr bwMode="auto">
          <a:xfrm>
            <a:off x="6087279" y="3131726"/>
            <a:ext cx="2099328" cy="1850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9573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95536" y="1196752"/>
            <a:ext cx="3960440" cy="830997"/>
          </a:xfrm>
          <a:prstGeom prst="rect">
            <a:avLst/>
          </a:prstGeom>
        </p:spPr>
        <p:txBody>
          <a:bodyPr wrap="square">
            <a:spAutoFit/>
          </a:bodyPr>
          <a:lstStyle/>
          <a:p>
            <a:r>
              <a:rPr lang="en-IN" sz="2400" b="1" i="1" dirty="0">
                <a:latin typeface="Arial" panose="020B0604020202020204" pitchFamily="34" charset="0"/>
                <a:cs typeface="Arial" panose="020B0604020202020204" pitchFamily="34" charset="0"/>
              </a:rPr>
              <a:t>loud words in Not Fake News - Articles</a:t>
            </a:r>
            <a:endParaRPr lang="en-IN" sz="2400" b="1" dirty="0">
              <a:latin typeface="Arial" panose="020B0604020202020204" pitchFamily="34" charset="0"/>
              <a:cs typeface="Arial" panose="020B0604020202020204" pitchFamily="34" charset="0"/>
            </a:endParaRPr>
          </a:p>
        </p:txBody>
      </p:sp>
      <p:sp>
        <p:nvSpPr>
          <p:cNvPr id="4" name="Rectangle 3"/>
          <p:cNvSpPr/>
          <p:nvPr/>
        </p:nvSpPr>
        <p:spPr>
          <a:xfrm>
            <a:off x="5724128" y="4296203"/>
            <a:ext cx="3265340" cy="830997"/>
          </a:xfrm>
          <a:prstGeom prst="rect">
            <a:avLst/>
          </a:prstGeom>
        </p:spPr>
        <p:txBody>
          <a:bodyPr wrap="square">
            <a:spAutoFit/>
          </a:bodyPr>
          <a:lstStyle/>
          <a:p>
            <a:r>
              <a:rPr lang="en-IN" sz="2400" b="1" i="1" dirty="0">
                <a:latin typeface="Arial" panose="020B0604020202020204" pitchFamily="34" charset="0"/>
                <a:cs typeface="Arial" panose="020B0604020202020204" pitchFamily="34" charset="0"/>
              </a:rPr>
              <a:t>loud words in Fake News - Articles</a:t>
            </a:r>
            <a:endParaRPr lang="en-IN" sz="2400" b="1" dirty="0">
              <a:latin typeface="Arial" panose="020B0604020202020204" pitchFamily="34" charset="0"/>
              <a:cs typeface="Arial" panose="020B0604020202020204" pitchFamily="34" charset="0"/>
            </a:endParaRPr>
          </a:p>
        </p:txBody>
      </p:sp>
      <p:pic>
        <p:nvPicPr>
          <p:cNvPr id="5124" name="Picture 4">
            <a:extLst>
              <a:ext uri="{FF2B5EF4-FFF2-40B4-BE49-F238E27FC236}">
                <a16:creationId xmlns:a16="http://schemas.microsoft.com/office/drawing/2014/main" id="{3CE7CDB8-6D4F-401E-925A-A40651F621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6410" y="117211"/>
            <a:ext cx="4503787" cy="3239781"/>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C0C32DA3-5626-49CD-B2C0-E4C352736F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03" y="3104611"/>
            <a:ext cx="4468197" cy="3214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3917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3568" y="692696"/>
            <a:ext cx="7416942" cy="1728192"/>
          </a:xfrm>
        </p:spPr>
        <p:txBody>
          <a:bodyPr>
            <a:noAutofit/>
          </a:bodyPr>
          <a:lstStyle/>
          <a:p>
            <a:pPr algn="l"/>
            <a:r>
              <a:rPr lang="en-IN" sz="2400" dirty="0">
                <a:solidFill>
                  <a:schemeClr val="tx1"/>
                </a:solidFill>
                <a:latin typeface="Arial" panose="020B0604020202020204" pitchFamily="34" charset="0"/>
                <a:cs typeface="Arial" panose="020B0604020202020204" pitchFamily="34" charset="0"/>
              </a:rPr>
              <a:t>Training Classifier: </a:t>
            </a:r>
            <a:br>
              <a:rPr lang="en-IN" sz="2400" dirty="0">
                <a:solidFill>
                  <a:schemeClr val="tx1"/>
                </a:solidFill>
                <a:latin typeface="Arial" panose="020B0604020202020204" pitchFamily="34" charset="0"/>
                <a:cs typeface="Arial" panose="020B0604020202020204" pitchFamily="34" charset="0"/>
              </a:rPr>
            </a:br>
            <a:r>
              <a:rPr lang="en-IN" sz="2400" dirty="0">
                <a:solidFill>
                  <a:schemeClr val="tx1"/>
                </a:solidFill>
                <a:latin typeface="Arial" panose="020B0604020202020204" pitchFamily="34" charset="0"/>
                <a:cs typeface="Arial" panose="020B0604020202020204" pitchFamily="34" charset="0"/>
              </a:rPr>
              <a:t>We converted all the comment text into vectors , using TF-IDF. Then we have split features and label.</a:t>
            </a:r>
            <a:br>
              <a:rPr lang="en-IN" sz="2400" dirty="0">
                <a:solidFill>
                  <a:schemeClr val="tx1"/>
                </a:solidFill>
                <a:latin typeface="Arial" panose="020B0604020202020204" pitchFamily="34" charset="0"/>
                <a:cs typeface="Arial" panose="020B0604020202020204" pitchFamily="34" charset="0"/>
              </a:rPr>
            </a:br>
            <a:endParaRPr lang="en-IN" sz="2400" dirty="0">
              <a:solidFill>
                <a:schemeClr val="tx1"/>
              </a:solidFill>
              <a:latin typeface="Arial" panose="020B0604020202020204" pitchFamily="34" charset="0"/>
              <a:cs typeface="Arial" panose="020B0604020202020204" pitchFamily="34" charset="0"/>
            </a:endParaRPr>
          </a:p>
        </p:txBody>
      </p:sp>
      <p:pic>
        <p:nvPicPr>
          <p:cNvPr id="6" name="Content Placeholder 5" descr="Graphical user interface, text, application, email&#10;&#10;Description automatically generated">
            <a:extLst>
              <a:ext uri="{FF2B5EF4-FFF2-40B4-BE49-F238E27FC236}">
                <a16:creationId xmlns:a16="http://schemas.microsoft.com/office/drawing/2014/main" id="{FF7E5DBE-DF2B-4252-96F7-2997FBC0BAC3}"/>
              </a:ext>
            </a:extLst>
          </p:cNvPr>
          <p:cNvPicPr>
            <a:picLocks noGrp="1" noChangeAspect="1"/>
          </p:cNvPicPr>
          <p:nvPr>
            <p:ph sz="quarter" idx="13"/>
          </p:nvPr>
        </p:nvPicPr>
        <p:blipFill rotWithShape="1">
          <a:blip r:embed="rId2">
            <a:extLst>
              <a:ext uri="{28A0092B-C50C-407E-A947-70E740481C1C}">
                <a14:useLocalDpi xmlns:a14="http://schemas.microsoft.com/office/drawing/2010/main" val="0"/>
              </a:ext>
            </a:extLst>
          </a:blip>
          <a:srcRect l="19899" t="40316" r="13663" b="14096"/>
          <a:stretch/>
        </p:blipFill>
        <p:spPr>
          <a:xfrm>
            <a:off x="1331640" y="2388429"/>
            <a:ext cx="6240785" cy="2984787"/>
          </a:xfrm>
        </p:spPr>
      </p:pic>
    </p:spTree>
    <p:extLst>
      <p:ext uri="{BB962C8B-B14F-4D97-AF65-F5344CB8AC3E}">
        <p14:creationId xmlns:p14="http://schemas.microsoft.com/office/powerpoint/2010/main" val="2021367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04664"/>
            <a:ext cx="8496944" cy="1512168"/>
          </a:xfrm>
        </p:spPr>
        <p:txBody>
          <a:bodyPr>
            <a:noAutofit/>
          </a:bodyPr>
          <a:lstStyle/>
          <a:p>
            <a:pPr algn="l"/>
            <a:r>
              <a:rPr lang="en-US" sz="4800" b="1" u="sng" dirty="0">
                <a:solidFill>
                  <a:schemeClr val="tx1"/>
                </a:solidFill>
                <a:latin typeface="Arial" panose="020B0604020202020204" pitchFamily="34" charset="0"/>
                <a:ea typeface="Calibri" panose="020F0502020204030204" pitchFamily="34" charset="0"/>
                <a:cs typeface="Arial" panose="020B0604020202020204" pitchFamily="34" charset="0"/>
              </a:rPr>
              <a:t>Model Building &amp; </a:t>
            </a:r>
            <a:r>
              <a:rPr lang="en-US" sz="4800" b="1" dirty="0">
                <a:solidFill>
                  <a:schemeClr val="tx1"/>
                </a:solidFill>
                <a:latin typeface="Arial" panose="020B0604020202020204" pitchFamily="34" charset="0"/>
                <a:ea typeface="Calibri" panose="020F0502020204030204" pitchFamily="34" charset="0"/>
                <a:cs typeface="Arial" panose="020B0604020202020204" pitchFamily="34" charset="0"/>
              </a:rPr>
              <a:t>Performance</a:t>
            </a:r>
            <a:br>
              <a:rPr lang="en-IN" sz="2000" dirty="0">
                <a:solidFill>
                  <a:schemeClr val="tx1"/>
                </a:solidFill>
                <a:latin typeface="Arial" panose="020B0604020202020204" pitchFamily="34" charset="0"/>
                <a:ea typeface="Calibri" panose="020F0502020204030204" pitchFamily="34" charset="0"/>
                <a:cs typeface="Arial" panose="020B0604020202020204" pitchFamily="34" charset="0"/>
              </a:rPr>
            </a:br>
            <a:endParaRPr lang="en-IN" sz="3600"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539552" y="2492896"/>
            <a:ext cx="8136904" cy="3960440"/>
          </a:xfrm>
        </p:spPr>
        <p:txBody>
          <a:bodyPr>
            <a:normAutofit fontScale="92500" lnSpcReduction="10000"/>
          </a:bodyPr>
          <a:lstStyle/>
          <a:p>
            <a:pPr>
              <a:buFont typeface="Wingdings" pitchFamily="2" charset="2"/>
              <a:buChar char="Ø"/>
            </a:pPr>
            <a:r>
              <a:rPr lang="en-US" sz="2400" b="1" dirty="0">
                <a:solidFill>
                  <a:schemeClr val="tx1"/>
                </a:solidFill>
                <a:latin typeface="Arial" panose="020B0604020202020204" pitchFamily="34" charset="0"/>
                <a:cs typeface="Arial" panose="020B0604020202020204" pitchFamily="34" charset="0"/>
              </a:rPr>
              <a:t>it’s a binary classification type problem </a:t>
            </a:r>
            <a:r>
              <a:rPr lang="en-IN" sz="2400" b="1" dirty="0">
                <a:solidFill>
                  <a:schemeClr val="tx1"/>
                </a:solidFill>
                <a:latin typeface="Arial" panose="020B0604020202020204" pitchFamily="34" charset="0"/>
                <a:ea typeface="Calibri" panose="020F0502020204030204" pitchFamily="34" charset="0"/>
                <a:cs typeface="Arial" panose="020B0604020202020204" pitchFamily="34" charset="0"/>
              </a:rPr>
              <a:t>and below models were used:</a:t>
            </a:r>
            <a:endParaRPr lang="en-IN" sz="2400" dirty="0">
              <a:solidFill>
                <a:schemeClr val="tx1"/>
              </a:solidFill>
              <a:latin typeface="Arial" panose="020B0604020202020204" pitchFamily="34" charset="0"/>
              <a:cs typeface="Arial" panose="020B0604020202020204" pitchFamily="34" charset="0"/>
            </a:endParaRPr>
          </a:p>
          <a:p>
            <a:pPr latinLnBrk="1"/>
            <a:r>
              <a:rPr lang="en-IN" sz="2400" dirty="0" err="1">
                <a:solidFill>
                  <a:schemeClr val="tx1"/>
                </a:solidFill>
                <a:latin typeface="Arial" panose="020B0604020202020204" pitchFamily="34" charset="0"/>
                <a:cs typeface="Arial" panose="020B0604020202020204" pitchFamily="34" charset="0"/>
              </a:rPr>
              <a:t>LogisticRegression</a:t>
            </a:r>
            <a:endParaRPr lang="en-IN" sz="2400" dirty="0">
              <a:solidFill>
                <a:schemeClr val="tx1"/>
              </a:solidFill>
              <a:latin typeface="Arial" panose="020B0604020202020204" pitchFamily="34" charset="0"/>
              <a:cs typeface="Arial" panose="020B0604020202020204" pitchFamily="34" charset="0"/>
            </a:endParaRPr>
          </a:p>
          <a:p>
            <a:pPr latinLnBrk="1"/>
            <a:r>
              <a:rPr lang="en-IN" sz="2400" dirty="0" err="1">
                <a:solidFill>
                  <a:schemeClr val="tx1"/>
                </a:solidFill>
                <a:latin typeface="Arial" panose="020B0604020202020204" pitchFamily="34" charset="0"/>
                <a:cs typeface="Arial" panose="020B0604020202020204" pitchFamily="34" charset="0"/>
              </a:rPr>
              <a:t>DecisionTreeClassifier</a:t>
            </a:r>
            <a:endParaRPr lang="en-IN" sz="2400" dirty="0">
              <a:solidFill>
                <a:schemeClr val="tx1"/>
              </a:solidFill>
              <a:latin typeface="Arial" panose="020B0604020202020204" pitchFamily="34" charset="0"/>
              <a:cs typeface="Arial" panose="020B0604020202020204" pitchFamily="34" charset="0"/>
            </a:endParaRPr>
          </a:p>
          <a:p>
            <a:pPr latinLnBrk="1"/>
            <a:r>
              <a:rPr lang="en-IN" sz="2400" dirty="0" err="1">
                <a:solidFill>
                  <a:schemeClr val="tx1"/>
                </a:solidFill>
                <a:latin typeface="Arial" panose="020B0604020202020204" pitchFamily="34" charset="0"/>
                <a:cs typeface="Arial" panose="020B0604020202020204" pitchFamily="34" charset="0"/>
              </a:rPr>
              <a:t>RandomForestClassifier</a:t>
            </a:r>
            <a:endParaRPr lang="en-IN" sz="2400" dirty="0">
              <a:solidFill>
                <a:schemeClr val="tx1"/>
              </a:solidFill>
              <a:latin typeface="Arial" panose="020B0604020202020204" pitchFamily="34" charset="0"/>
              <a:cs typeface="Arial" panose="020B0604020202020204" pitchFamily="34" charset="0"/>
            </a:endParaRPr>
          </a:p>
          <a:p>
            <a:pPr latinLnBrk="1"/>
            <a:r>
              <a:rPr lang="en-IN" sz="2400" dirty="0" err="1">
                <a:solidFill>
                  <a:schemeClr val="tx1"/>
                </a:solidFill>
                <a:latin typeface="Arial" panose="020B0604020202020204" pitchFamily="34" charset="0"/>
                <a:cs typeface="Arial" panose="020B0604020202020204" pitchFamily="34" charset="0"/>
              </a:rPr>
              <a:t>AdaBoostClassifier</a:t>
            </a:r>
            <a:endParaRPr lang="en-IN" sz="2400" dirty="0">
              <a:solidFill>
                <a:schemeClr val="tx1"/>
              </a:solidFill>
              <a:latin typeface="Arial" panose="020B0604020202020204" pitchFamily="34" charset="0"/>
              <a:cs typeface="Arial" panose="020B0604020202020204" pitchFamily="34" charset="0"/>
            </a:endParaRPr>
          </a:p>
          <a:p>
            <a:pPr latinLnBrk="1"/>
            <a:r>
              <a:rPr lang="en-IN" sz="2400" dirty="0" err="1">
                <a:solidFill>
                  <a:schemeClr val="tx1"/>
                </a:solidFill>
                <a:latin typeface="Arial" panose="020B0604020202020204" pitchFamily="34" charset="0"/>
                <a:cs typeface="Arial" panose="020B0604020202020204" pitchFamily="34" charset="0"/>
              </a:rPr>
              <a:t>MultinomialNB</a:t>
            </a:r>
            <a:endParaRPr lang="en-IN" sz="2400" dirty="0">
              <a:solidFill>
                <a:schemeClr val="tx1"/>
              </a:solidFill>
              <a:latin typeface="Arial" panose="020B0604020202020204" pitchFamily="34" charset="0"/>
              <a:cs typeface="Arial" panose="020B0604020202020204" pitchFamily="34" charset="0"/>
            </a:endParaRPr>
          </a:p>
          <a:p>
            <a:pPr latinLnBrk="1"/>
            <a:r>
              <a:rPr lang="en-IN" sz="2400" dirty="0" err="1">
                <a:solidFill>
                  <a:schemeClr val="tx1"/>
                </a:solidFill>
                <a:latin typeface="Arial" panose="020B0604020202020204" pitchFamily="34" charset="0"/>
                <a:cs typeface="Arial" panose="020B0604020202020204" pitchFamily="34" charset="0"/>
              </a:rPr>
              <a:t>XGBoost</a:t>
            </a:r>
            <a:r>
              <a:rPr lang="en-IN" sz="2400" dirty="0">
                <a:solidFill>
                  <a:schemeClr val="tx1"/>
                </a:solidFill>
                <a:latin typeface="Arial" panose="020B0604020202020204" pitchFamily="34" charset="0"/>
                <a:cs typeface="Arial" panose="020B0604020202020204" pitchFamily="34" charset="0"/>
              </a:rPr>
              <a:t> Classifier</a:t>
            </a:r>
          </a:p>
        </p:txBody>
      </p:sp>
    </p:spTree>
    <p:extLst>
      <p:ext uri="{BB962C8B-B14F-4D97-AF65-F5344CB8AC3E}">
        <p14:creationId xmlns:p14="http://schemas.microsoft.com/office/powerpoint/2010/main" val="565674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D6EDB49-211E-499D-9A08-6C5FF3D06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38F9F37E-D3CF-4F3D-96C2-25307819D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tx2">
                  <a:alpha val="0"/>
                </a:schemeClr>
              </a:gs>
              <a:gs pos="100000">
                <a:schemeClr val="tx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3" name="Rectangle 22">
            <a:extLst>
              <a:ext uri="{FF2B5EF4-FFF2-40B4-BE49-F238E27FC236}">
                <a16:creationId xmlns:a16="http://schemas.microsoft.com/office/drawing/2014/main" id="{C5FFF17D-767C-40E7-8C89-962F1F54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98" y="638508"/>
            <a:ext cx="8179004" cy="4843439"/>
          </a:xfrm>
          <a:prstGeom prst="rect">
            <a:avLst/>
          </a:prstGeom>
          <a:gradFill>
            <a:gsLst>
              <a:gs pos="0">
                <a:schemeClr val="bg2"/>
              </a:gs>
              <a:gs pos="100000">
                <a:schemeClr val="bg2"/>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contourW="12700" prstMaterial="matte">
            <a:bevelT w="133350" h="50800" prst="divot"/>
            <a:contourClr>
              <a:srgbClr val="7F7F7F"/>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E69F39E1-619D-4D9E-8823-8BD8CC320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2653" y="865667"/>
            <a:ext cx="7838694" cy="4389120"/>
          </a:xfrm>
          <a:prstGeom prst="rect">
            <a:avLst/>
          </a:prstGeom>
          <a:ln w="38100" cmpd="sng">
            <a:solidFill>
              <a:srgbClr val="7F7F7F"/>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1002">
            <a:schemeClr val="dk2"/>
          </a:fillRef>
          <a:effectRef idx="2">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8C53F47-DF50-454F-A5A6-6B969748D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6097" y="1030259"/>
            <a:ext cx="7591806" cy="4059936"/>
          </a:xfrm>
          <a:prstGeom prst="rect">
            <a:avLst/>
          </a:prstGeom>
          <a:noFill/>
          <a:ln>
            <a:solidFill>
              <a:srgbClr val="DFD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4791" y="1376053"/>
            <a:ext cx="7054418" cy="1002990"/>
          </a:xfrm>
        </p:spPr>
        <p:txBody>
          <a:bodyPr>
            <a:normAutofit/>
          </a:bodyPr>
          <a:lstStyle/>
          <a:p>
            <a:pPr marL="91440" lvl="0" indent="-127000">
              <a:spcBef>
                <a:spcPts val="0"/>
              </a:spcBef>
            </a:pPr>
            <a:r>
              <a:rPr lang="en-IN" b="1">
                <a:solidFill>
                  <a:srgbClr val="FFFFFF"/>
                </a:solidFill>
                <a:latin typeface="Arial" panose="020B0604020202020204" pitchFamily="34" charset="0"/>
                <a:cs typeface="Arial" panose="020B0604020202020204" pitchFamily="34" charset="0"/>
              </a:rPr>
              <a:t>Evaluation Matrices</a:t>
            </a:r>
            <a:br>
              <a:rPr lang="en-IN" b="1">
                <a:solidFill>
                  <a:srgbClr val="FFFFFF"/>
                </a:solidFill>
                <a:latin typeface="Arial" panose="020B0604020202020204" pitchFamily="34" charset="0"/>
                <a:cs typeface="Arial" panose="020B0604020202020204" pitchFamily="34" charset="0"/>
              </a:rPr>
            </a:br>
            <a:endParaRPr lang="en-IN">
              <a:solidFill>
                <a:srgbClr val="FFFFFF"/>
              </a:solidFill>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1132577" y="2464991"/>
            <a:ext cx="6878845" cy="2403571"/>
          </a:xfrm>
        </p:spPr>
        <p:txBody>
          <a:bodyPr>
            <a:normAutofit/>
          </a:bodyPr>
          <a:lstStyle/>
          <a:p>
            <a:pPr>
              <a:lnSpc>
                <a:spcPct val="110000"/>
              </a:lnSpc>
              <a:buFont typeface="Wingdings" pitchFamily="2" charset="2"/>
              <a:buChar char="v"/>
            </a:pPr>
            <a:r>
              <a:rPr lang="en-IN" sz="1200" b="1">
                <a:solidFill>
                  <a:srgbClr val="FFFFFF"/>
                </a:solidFill>
                <a:latin typeface="Arial" panose="020B0604020202020204" pitchFamily="34" charset="0"/>
                <a:cs typeface="Arial" panose="020B0604020202020204" pitchFamily="34" charset="0"/>
              </a:rPr>
              <a:t>Accuracy </a:t>
            </a:r>
            <a:r>
              <a:rPr lang="en-IN" sz="1200">
                <a:solidFill>
                  <a:srgbClr val="FFFFFF"/>
                </a:solidFill>
                <a:latin typeface="Arial" panose="020B0604020202020204" pitchFamily="34" charset="0"/>
                <a:cs typeface="Arial" panose="020B0604020202020204" pitchFamily="34" charset="0"/>
              </a:rPr>
              <a:t>- it determines how often a model predicts default and non default correctly.</a:t>
            </a:r>
            <a:br>
              <a:rPr lang="en-IN" sz="1200">
                <a:solidFill>
                  <a:srgbClr val="FFFFFF"/>
                </a:solidFill>
                <a:latin typeface="Arial" panose="020B0604020202020204" pitchFamily="34" charset="0"/>
                <a:cs typeface="Arial" panose="020B0604020202020204" pitchFamily="34" charset="0"/>
              </a:rPr>
            </a:br>
            <a:r>
              <a:rPr lang="en-IN" sz="1200" b="1">
                <a:solidFill>
                  <a:srgbClr val="FFFFFF"/>
                </a:solidFill>
                <a:latin typeface="Arial" panose="020B0604020202020204" pitchFamily="34" charset="0"/>
                <a:cs typeface="Arial" panose="020B0604020202020204" pitchFamily="34" charset="0"/>
              </a:rPr>
              <a:t>Confusion matrices</a:t>
            </a:r>
            <a:r>
              <a:rPr lang="en-IN" sz="1200">
                <a:solidFill>
                  <a:srgbClr val="FFFFFF"/>
                </a:solidFill>
                <a:latin typeface="Arial" panose="020B0604020202020204" pitchFamily="34" charset="0"/>
                <a:cs typeface="Arial" panose="020B0604020202020204" pitchFamily="34" charset="0"/>
              </a:rPr>
              <a:t> :It gives direct comparisons of values like True Positives, False Positives, True Negatives and False Negatives</a:t>
            </a:r>
            <a:endParaRPr lang="en-IN" sz="1200" b="1">
              <a:solidFill>
                <a:srgbClr val="FFFFFF"/>
              </a:solidFill>
              <a:latin typeface="Arial" panose="020B0604020202020204" pitchFamily="34" charset="0"/>
              <a:cs typeface="Arial" panose="020B0604020202020204" pitchFamily="34" charset="0"/>
            </a:endParaRPr>
          </a:p>
          <a:p>
            <a:pPr>
              <a:lnSpc>
                <a:spcPct val="110000"/>
              </a:lnSpc>
              <a:buFont typeface="Wingdings" pitchFamily="2" charset="2"/>
              <a:buChar char="v"/>
            </a:pPr>
            <a:r>
              <a:rPr lang="en-IN" sz="1200" b="1">
                <a:solidFill>
                  <a:srgbClr val="FFFFFF"/>
                </a:solidFill>
                <a:latin typeface="Arial" panose="020B0604020202020204" pitchFamily="34" charset="0"/>
                <a:cs typeface="Arial" panose="020B0604020202020204" pitchFamily="34" charset="0"/>
              </a:rPr>
              <a:t>classification report</a:t>
            </a:r>
            <a:r>
              <a:rPr lang="en-IN" sz="1200">
                <a:solidFill>
                  <a:srgbClr val="FFFFFF"/>
                </a:solidFill>
                <a:latin typeface="Arial" panose="020B0604020202020204" pitchFamily="34" charset="0"/>
                <a:cs typeface="Arial" panose="020B0604020202020204" pitchFamily="34" charset="0"/>
              </a:rPr>
              <a:t> :It displays the precision, recall, F1, and support scores for the model</a:t>
            </a:r>
          </a:p>
          <a:p>
            <a:pPr>
              <a:lnSpc>
                <a:spcPct val="110000"/>
              </a:lnSpc>
              <a:buFont typeface="Wingdings" pitchFamily="2" charset="2"/>
              <a:buChar char="v"/>
            </a:pPr>
            <a:r>
              <a:rPr lang="en-IN" sz="1200" b="1">
                <a:solidFill>
                  <a:srgbClr val="FFFFFF"/>
                </a:solidFill>
                <a:latin typeface="Arial" panose="020B0604020202020204" pitchFamily="34" charset="0"/>
                <a:cs typeface="Arial" panose="020B0604020202020204" pitchFamily="34" charset="0"/>
              </a:rPr>
              <a:t>F1 score </a:t>
            </a:r>
            <a:r>
              <a:rPr lang="en-IN" sz="1200">
                <a:solidFill>
                  <a:srgbClr val="FFFFFF"/>
                </a:solidFill>
                <a:latin typeface="Arial" panose="020B0604020202020204" pitchFamily="34" charset="0"/>
                <a:cs typeface="Arial" panose="020B0604020202020204" pitchFamily="34" charset="0"/>
              </a:rPr>
              <a:t>- the F1-score, is a measure of a model's accuracy on a dataset. It is used to evaluate binary classification systems, which classify examples into 'positive' or 'negative'.</a:t>
            </a:r>
            <a:br>
              <a:rPr lang="en-IN" sz="1200">
                <a:solidFill>
                  <a:srgbClr val="FFFFFF"/>
                </a:solidFill>
                <a:latin typeface="Arial" panose="020B0604020202020204" pitchFamily="34" charset="0"/>
                <a:cs typeface="Arial" panose="020B0604020202020204" pitchFamily="34" charset="0"/>
              </a:rPr>
            </a:br>
            <a:r>
              <a:rPr lang="en-IN" sz="1200" b="1">
                <a:solidFill>
                  <a:srgbClr val="FFFFFF"/>
                </a:solidFill>
                <a:latin typeface="Arial" panose="020B0604020202020204" pitchFamily="34" charset="0"/>
                <a:cs typeface="Arial" panose="020B0604020202020204" pitchFamily="34" charset="0"/>
              </a:rPr>
              <a:t>AUC: </a:t>
            </a:r>
            <a:r>
              <a:rPr lang="en-IN" sz="1200">
                <a:solidFill>
                  <a:srgbClr val="FFFFFF"/>
                </a:solidFill>
                <a:latin typeface="Arial" panose="020B0604020202020204" pitchFamily="34" charset="0"/>
                <a:cs typeface="Arial" panose="020B0604020202020204" pitchFamily="34" charset="0"/>
              </a:rPr>
              <a:t>It</a:t>
            </a:r>
            <a:r>
              <a:rPr lang="en-IN" sz="1200" b="1">
                <a:solidFill>
                  <a:srgbClr val="FFFFFF"/>
                </a:solidFill>
                <a:latin typeface="Arial" panose="020B0604020202020204" pitchFamily="34" charset="0"/>
                <a:cs typeface="Arial" panose="020B0604020202020204" pitchFamily="34" charset="0"/>
              </a:rPr>
              <a:t> </a:t>
            </a:r>
            <a:r>
              <a:rPr lang="en-IN" sz="1200">
                <a:solidFill>
                  <a:srgbClr val="FFFFFF"/>
                </a:solidFill>
                <a:latin typeface="Arial" panose="020B0604020202020204" pitchFamily="34" charset="0"/>
                <a:cs typeface="Arial" panose="020B0604020202020204" pitchFamily="34" charset="0"/>
              </a:rPr>
              <a:t> represents the degree or measure of separability. It tells how much the model is capable of distinguishing between</a:t>
            </a:r>
          </a:p>
          <a:p>
            <a:pPr>
              <a:lnSpc>
                <a:spcPct val="110000"/>
              </a:lnSpc>
              <a:buFont typeface="Wingdings" pitchFamily="2" charset="2"/>
              <a:buChar char="v"/>
            </a:pPr>
            <a:r>
              <a:rPr lang="en-IN" sz="1200" b="1">
                <a:solidFill>
                  <a:srgbClr val="FFFFFF"/>
                </a:solidFill>
                <a:latin typeface="Arial" panose="020B0604020202020204" pitchFamily="34" charset="0"/>
                <a:cs typeface="Arial" panose="020B0604020202020204" pitchFamily="34" charset="0"/>
              </a:rPr>
              <a:t>Log_Loss</a:t>
            </a:r>
            <a:r>
              <a:rPr lang="en-IN" sz="1200">
                <a:solidFill>
                  <a:srgbClr val="FFFFFF"/>
                </a:solidFill>
                <a:latin typeface="Arial" panose="020B0604020202020204" pitchFamily="34" charset="0"/>
                <a:cs typeface="Arial" panose="020B0604020202020204" pitchFamily="34" charset="0"/>
              </a:rPr>
              <a:t>:For any given problem, a lower </a:t>
            </a:r>
            <a:r>
              <a:rPr lang="en-IN" sz="1200" b="1">
                <a:solidFill>
                  <a:srgbClr val="FFFFFF"/>
                </a:solidFill>
                <a:latin typeface="Arial" panose="020B0604020202020204" pitchFamily="34" charset="0"/>
                <a:cs typeface="Arial" panose="020B0604020202020204" pitchFamily="34" charset="0"/>
              </a:rPr>
              <a:t>log loss</a:t>
            </a:r>
            <a:r>
              <a:rPr lang="en-IN" sz="1200">
                <a:solidFill>
                  <a:srgbClr val="FFFFFF"/>
                </a:solidFill>
                <a:latin typeface="Arial" panose="020B0604020202020204" pitchFamily="34" charset="0"/>
                <a:cs typeface="Arial" panose="020B0604020202020204" pitchFamily="34" charset="0"/>
              </a:rPr>
              <a:t> value means better predictions</a:t>
            </a:r>
          </a:p>
        </p:txBody>
      </p:sp>
      <p:pic>
        <p:nvPicPr>
          <p:cNvPr id="29" name="Picture 28">
            <a:extLst>
              <a:ext uri="{FF2B5EF4-FFF2-40B4-BE49-F238E27FC236}">
                <a16:creationId xmlns:a16="http://schemas.microsoft.com/office/drawing/2014/main" id="{E83BBB80-76C9-4CD4-9E3D-704E3C3765A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9144000" cy="742950"/>
          </a:xfrm>
          <a:prstGeom prst="rect">
            <a:avLst/>
          </a:prstGeom>
        </p:spPr>
      </p:pic>
    </p:spTree>
    <p:extLst>
      <p:ext uri="{BB962C8B-B14F-4D97-AF65-F5344CB8AC3E}">
        <p14:creationId xmlns:p14="http://schemas.microsoft.com/office/powerpoint/2010/main" val="2859818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644" y="404664"/>
            <a:ext cx="7024744" cy="216024"/>
          </a:xfrm>
        </p:spPr>
        <p:txBody>
          <a:bodyPr>
            <a:noAutofit/>
          </a:bodyPr>
          <a:lstStyle/>
          <a:p>
            <a:r>
              <a:rPr lang="en-IN" sz="2800" b="1" dirty="0">
                <a:solidFill>
                  <a:schemeClr val="tx1"/>
                </a:solidFill>
                <a:latin typeface="Arial" panose="020B0604020202020204" pitchFamily="34" charset="0"/>
                <a:cs typeface="Arial" panose="020B0604020202020204" pitchFamily="34" charset="0"/>
              </a:rPr>
              <a:t>All algorithm by using for loop</a:t>
            </a:r>
          </a:p>
        </p:txBody>
      </p:sp>
      <p:pic>
        <p:nvPicPr>
          <p:cNvPr id="7" name="Picture 6"/>
          <p:cNvPicPr/>
          <p:nvPr/>
        </p:nvPicPr>
        <p:blipFill rotWithShape="1">
          <a:blip r:embed="rId2"/>
          <a:srcRect l="8794"/>
          <a:stretch/>
        </p:blipFill>
        <p:spPr>
          <a:xfrm>
            <a:off x="222677" y="692696"/>
            <a:ext cx="7209996" cy="1872208"/>
          </a:xfrm>
          <a:prstGeom prst="rect">
            <a:avLst/>
          </a:prstGeom>
        </p:spPr>
      </p:pic>
      <p:pic>
        <p:nvPicPr>
          <p:cNvPr id="8" name="Picture 7"/>
          <p:cNvPicPr/>
          <p:nvPr/>
        </p:nvPicPr>
        <p:blipFill rotWithShape="1">
          <a:blip r:embed="rId3"/>
          <a:srcRect l="7284"/>
          <a:stretch/>
        </p:blipFill>
        <p:spPr>
          <a:xfrm>
            <a:off x="179512" y="2671510"/>
            <a:ext cx="7209997" cy="3352093"/>
          </a:xfrm>
          <a:prstGeom prst="rect">
            <a:avLst/>
          </a:prstGeom>
        </p:spPr>
      </p:pic>
    </p:spTree>
    <p:extLst>
      <p:ext uri="{BB962C8B-B14F-4D97-AF65-F5344CB8AC3E}">
        <p14:creationId xmlns:p14="http://schemas.microsoft.com/office/powerpoint/2010/main" val="2345858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116632"/>
            <a:ext cx="7024744" cy="216024"/>
          </a:xfrm>
        </p:spPr>
        <p:txBody>
          <a:bodyPr>
            <a:noAutofit/>
          </a:bodyPr>
          <a:lstStyle/>
          <a:p>
            <a:r>
              <a:rPr lang="en-IN" sz="2800" b="1" dirty="0">
                <a:solidFill>
                  <a:schemeClr val="tx1"/>
                </a:solidFill>
                <a:latin typeface="Arial" panose="020B0604020202020204" pitchFamily="34" charset="0"/>
                <a:cs typeface="Arial" panose="020B0604020202020204" pitchFamily="34" charset="0"/>
              </a:rPr>
              <a:t>All algorithm by using for loop</a:t>
            </a:r>
          </a:p>
        </p:txBody>
      </p:sp>
      <p:pic>
        <p:nvPicPr>
          <p:cNvPr id="5" name="Picture 4"/>
          <p:cNvPicPr/>
          <p:nvPr/>
        </p:nvPicPr>
        <p:blipFill>
          <a:blip r:embed="rId2"/>
          <a:stretch>
            <a:fillRect/>
          </a:stretch>
        </p:blipFill>
        <p:spPr>
          <a:xfrm>
            <a:off x="107504" y="476672"/>
            <a:ext cx="5731510" cy="1960870"/>
          </a:xfrm>
          <a:prstGeom prst="rect">
            <a:avLst/>
          </a:prstGeom>
        </p:spPr>
      </p:pic>
      <p:pic>
        <p:nvPicPr>
          <p:cNvPr id="4" name="Picture 3" descr="Application&#10;&#10;Description automatically generated with low confidence">
            <a:extLst>
              <a:ext uri="{FF2B5EF4-FFF2-40B4-BE49-F238E27FC236}">
                <a16:creationId xmlns:a16="http://schemas.microsoft.com/office/drawing/2014/main" id="{B885C168-F13F-480B-A722-599607E6537A}"/>
              </a:ext>
            </a:extLst>
          </p:cNvPr>
          <p:cNvPicPr>
            <a:picLocks noChangeAspect="1"/>
          </p:cNvPicPr>
          <p:nvPr/>
        </p:nvPicPr>
        <p:blipFill rotWithShape="1">
          <a:blip r:embed="rId3">
            <a:extLst>
              <a:ext uri="{28A0092B-C50C-407E-A947-70E740481C1C}">
                <a14:useLocalDpi xmlns:a14="http://schemas.microsoft.com/office/drawing/2010/main" val="0"/>
              </a:ext>
            </a:extLst>
          </a:blip>
          <a:srcRect l="20075" t="13601" r="37400" b="6601"/>
          <a:stretch/>
        </p:blipFill>
        <p:spPr>
          <a:xfrm>
            <a:off x="2498186" y="2560170"/>
            <a:ext cx="6660232" cy="3533126"/>
          </a:xfrm>
          <a:prstGeom prst="rect">
            <a:avLst/>
          </a:prstGeom>
        </p:spPr>
      </p:pic>
    </p:spTree>
    <p:extLst>
      <p:ext uri="{BB962C8B-B14F-4D97-AF65-F5344CB8AC3E}">
        <p14:creationId xmlns:p14="http://schemas.microsoft.com/office/powerpoint/2010/main" val="2515801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644" y="404664"/>
            <a:ext cx="7024744" cy="216024"/>
          </a:xfrm>
        </p:spPr>
        <p:txBody>
          <a:bodyPr>
            <a:noAutofit/>
          </a:bodyPr>
          <a:lstStyle/>
          <a:p>
            <a:r>
              <a:rPr lang="en-IN" sz="2800" b="1" dirty="0">
                <a:solidFill>
                  <a:schemeClr val="tx1"/>
                </a:solidFill>
                <a:latin typeface="Arial" panose="020B0604020202020204" pitchFamily="34" charset="0"/>
                <a:cs typeface="Arial" panose="020B0604020202020204" pitchFamily="34" charset="0"/>
              </a:rPr>
              <a:t>All algorithm by using for loop</a:t>
            </a:r>
          </a:p>
        </p:txBody>
      </p:sp>
      <p:pic>
        <p:nvPicPr>
          <p:cNvPr id="4" name="Picture 3" descr="Graphical user interface, text, application, email&#10;&#10;Description automatically generated">
            <a:extLst>
              <a:ext uri="{FF2B5EF4-FFF2-40B4-BE49-F238E27FC236}">
                <a16:creationId xmlns:a16="http://schemas.microsoft.com/office/drawing/2014/main" id="{8512E6A7-A017-4B58-B628-7C1A669479B1}"/>
              </a:ext>
            </a:extLst>
          </p:cNvPr>
          <p:cNvPicPr>
            <a:picLocks noChangeAspect="1"/>
          </p:cNvPicPr>
          <p:nvPr/>
        </p:nvPicPr>
        <p:blipFill rotWithShape="1">
          <a:blip r:embed="rId2">
            <a:extLst>
              <a:ext uri="{28A0092B-C50C-407E-A947-70E740481C1C}">
                <a14:useLocalDpi xmlns:a14="http://schemas.microsoft.com/office/drawing/2010/main" val="0"/>
              </a:ext>
            </a:extLst>
          </a:blip>
          <a:srcRect l="20075" t="20601" r="39763" b="19200"/>
          <a:stretch/>
        </p:blipFill>
        <p:spPr>
          <a:xfrm>
            <a:off x="179512" y="764704"/>
            <a:ext cx="4392488" cy="3096344"/>
          </a:xfrm>
          <a:prstGeom prst="rect">
            <a:avLst/>
          </a:prstGeom>
        </p:spPr>
      </p:pic>
      <p:pic>
        <p:nvPicPr>
          <p:cNvPr id="6" name="Picture 5" descr="Graphical user interface, text, application&#10;&#10;Description automatically generated">
            <a:extLst>
              <a:ext uri="{FF2B5EF4-FFF2-40B4-BE49-F238E27FC236}">
                <a16:creationId xmlns:a16="http://schemas.microsoft.com/office/drawing/2014/main" id="{1A42D076-604C-4B4B-AC8D-36C5E2DCE074}"/>
              </a:ext>
            </a:extLst>
          </p:cNvPr>
          <p:cNvPicPr>
            <a:picLocks noChangeAspect="1"/>
          </p:cNvPicPr>
          <p:nvPr/>
        </p:nvPicPr>
        <p:blipFill rotWithShape="1">
          <a:blip r:embed="rId3">
            <a:extLst>
              <a:ext uri="{28A0092B-C50C-407E-A947-70E740481C1C}">
                <a14:useLocalDpi xmlns:a14="http://schemas.microsoft.com/office/drawing/2010/main" val="0"/>
              </a:ext>
            </a:extLst>
          </a:blip>
          <a:srcRect l="20075" t="22001" r="40550" b="17800"/>
          <a:stretch/>
        </p:blipFill>
        <p:spPr>
          <a:xfrm>
            <a:off x="4572000" y="2636912"/>
            <a:ext cx="4468069" cy="3384376"/>
          </a:xfrm>
          <a:prstGeom prst="rect">
            <a:avLst/>
          </a:prstGeom>
        </p:spPr>
      </p:pic>
    </p:spTree>
    <p:extLst>
      <p:ext uri="{BB962C8B-B14F-4D97-AF65-F5344CB8AC3E}">
        <p14:creationId xmlns:p14="http://schemas.microsoft.com/office/powerpoint/2010/main" val="38445620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188640"/>
            <a:ext cx="7024744" cy="216024"/>
          </a:xfrm>
        </p:spPr>
        <p:txBody>
          <a:bodyPr>
            <a:noAutofit/>
          </a:bodyPr>
          <a:lstStyle/>
          <a:p>
            <a:r>
              <a:rPr lang="en-IN" sz="2800" b="1" dirty="0">
                <a:solidFill>
                  <a:schemeClr val="tx1"/>
                </a:solidFill>
                <a:latin typeface="Arial" panose="020B0604020202020204" pitchFamily="34" charset="0"/>
                <a:cs typeface="Arial" panose="020B0604020202020204" pitchFamily="34" charset="0"/>
              </a:rPr>
              <a:t>All algorithm by using for loop</a:t>
            </a:r>
          </a:p>
        </p:txBody>
      </p:sp>
      <p:pic>
        <p:nvPicPr>
          <p:cNvPr id="4" name="Picture 3" descr="Graphical user interface, application&#10;&#10;Description automatically generated">
            <a:extLst>
              <a:ext uri="{FF2B5EF4-FFF2-40B4-BE49-F238E27FC236}">
                <a16:creationId xmlns:a16="http://schemas.microsoft.com/office/drawing/2014/main" id="{8DABAB5B-7D10-46D7-9F66-082A0E172C0D}"/>
              </a:ext>
            </a:extLst>
          </p:cNvPr>
          <p:cNvPicPr>
            <a:picLocks noChangeAspect="1"/>
          </p:cNvPicPr>
          <p:nvPr/>
        </p:nvPicPr>
        <p:blipFill rotWithShape="1">
          <a:blip r:embed="rId2">
            <a:extLst>
              <a:ext uri="{28A0092B-C50C-407E-A947-70E740481C1C}">
                <a14:useLocalDpi xmlns:a14="http://schemas.microsoft.com/office/drawing/2010/main" val="0"/>
              </a:ext>
            </a:extLst>
          </a:blip>
          <a:srcRect l="20075" t="26200" r="40550" b="12200"/>
          <a:stretch/>
        </p:blipFill>
        <p:spPr>
          <a:xfrm>
            <a:off x="179512" y="620688"/>
            <a:ext cx="5040560" cy="2664296"/>
          </a:xfrm>
          <a:prstGeom prst="rect">
            <a:avLst/>
          </a:prstGeom>
        </p:spPr>
      </p:pic>
      <p:pic>
        <p:nvPicPr>
          <p:cNvPr id="8" name="Picture 7" descr="A picture containing graphical user interface&#10;&#10;Description automatically generated">
            <a:extLst>
              <a:ext uri="{FF2B5EF4-FFF2-40B4-BE49-F238E27FC236}">
                <a16:creationId xmlns:a16="http://schemas.microsoft.com/office/drawing/2014/main" id="{FBCDDDE1-7A22-4B53-9C74-50492312B0FE}"/>
              </a:ext>
            </a:extLst>
          </p:cNvPr>
          <p:cNvPicPr>
            <a:picLocks noChangeAspect="1"/>
          </p:cNvPicPr>
          <p:nvPr/>
        </p:nvPicPr>
        <p:blipFill rotWithShape="1">
          <a:blip r:embed="rId3">
            <a:extLst>
              <a:ext uri="{28A0092B-C50C-407E-A947-70E740481C1C}">
                <a14:useLocalDpi xmlns:a14="http://schemas.microsoft.com/office/drawing/2010/main" val="0"/>
              </a:ext>
            </a:extLst>
          </a:blip>
          <a:srcRect l="20075" t="31800" r="40550" b="5201"/>
          <a:stretch/>
        </p:blipFill>
        <p:spPr>
          <a:xfrm>
            <a:off x="3707904" y="3429000"/>
            <a:ext cx="5472608" cy="2664296"/>
          </a:xfrm>
          <a:prstGeom prst="rect">
            <a:avLst/>
          </a:prstGeom>
        </p:spPr>
      </p:pic>
    </p:spTree>
    <p:extLst>
      <p:ext uri="{BB962C8B-B14F-4D97-AF65-F5344CB8AC3E}">
        <p14:creationId xmlns:p14="http://schemas.microsoft.com/office/powerpoint/2010/main" val="172868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644" y="404664"/>
            <a:ext cx="7024744" cy="216024"/>
          </a:xfrm>
        </p:spPr>
        <p:txBody>
          <a:bodyPr>
            <a:noAutofit/>
          </a:bodyPr>
          <a:lstStyle/>
          <a:p>
            <a:r>
              <a:rPr lang="en-IN" sz="2800" b="1" dirty="0">
                <a:solidFill>
                  <a:schemeClr val="tx1"/>
                </a:solidFill>
                <a:latin typeface="Arial" panose="020B0604020202020204" pitchFamily="34" charset="0"/>
                <a:cs typeface="Arial" panose="020B0604020202020204" pitchFamily="34" charset="0"/>
              </a:rPr>
              <a:t>All algorithm by using for loop</a:t>
            </a:r>
          </a:p>
        </p:txBody>
      </p:sp>
      <p:pic>
        <p:nvPicPr>
          <p:cNvPr id="4" name="Picture 3" descr="Graphical user interface&#10;&#10;Description automatically generated with low confidence">
            <a:extLst>
              <a:ext uri="{FF2B5EF4-FFF2-40B4-BE49-F238E27FC236}">
                <a16:creationId xmlns:a16="http://schemas.microsoft.com/office/drawing/2014/main" id="{A7337CFC-9ED6-469F-9F65-27B9707217E8}"/>
              </a:ext>
            </a:extLst>
          </p:cNvPr>
          <p:cNvPicPr>
            <a:picLocks noChangeAspect="1"/>
          </p:cNvPicPr>
          <p:nvPr/>
        </p:nvPicPr>
        <p:blipFill rotWithShape="1">
          <a:blip r:embed="rId2">
            <a:extLst>
              <a:ext uri="{28A0092B-C50C-407E-A947-70E740481C1C}">
                <a14:useLocalDpi xmlns:a14="http://schemas.microsoft.com/office/drawing/2010/main" val="0"/>
              </a:ext>
            </a:extLst>
          </a:blip>
          <a:srcRect l="20075" t="15000" r="39763" b="5201"/>
          <a:stretch/>
        </p:blipFill>
        <p:spPr>
          <a:xfrm>
            <a:off x="1547664" y="980727"/>
            <a:ext cx="5976664" cy="4587333"/>
          </a:xfrm>
          <a:prstGeom prst="rect">
            <a:avLst/>
          </a:prstGeom>
        </p:spPr>
      </p:pic>
    </p:spTree>
    <p:extLst>
      <p:ext uri="{BB962C8B-B14F-4D97-AF65-F5344CB8AC3E}">
        <p14:creationId xmlns:p14="http://schemas.microsoft.com/office/powerpoint/2010/main" val="2786268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644" y="404664"/>
            <a:ext cx="7024744" cy="216024"/>
          </a:xfrm>
        </p:spPr>
        <p:txBody>
          <a:bodyPr>
            <a:noAutofit/>
          </a:bodyPr>
          <a:lstStyle/>
          <a:p>
            <a:r>
              <a:rPr lang="en-IN" sz="2800" b="1" dirty="0">
                <a:solidFill>
                  <a:schemeClr val="tx1"/>
                </a:solidFill>
                <a:latin typeface="Arial" panose="020B0604020202020204" pitchFamily="34" charset="0"/>
                <a:cs typeface="Arial" panose="020B0604020202020204" pitchFamily="34" charset="0"/>
              </a:rPr>
              <a:t>All algorithm by using for loop</a:t>
            </a:r>
          </a:p>
        </p:txBody>
      </p:sp>
      <p:pic>
        <p:nvPicPr>
          <p:cNvPr id="4" name="Picture 3"/>
          <p:cNvPicPr/>
          <p:nvPr/>
        </p:nvPicPr>
        <p:blipFill rotWithShape="1">
          <a:blip r:embed="rId2"/>
          <a:srcRect r="10799"/>
          <a:stretch/>
        </p:blipFill>
        <p:spPr>
          <a:xfrm>
            <a:off x="1907704" y="1124744"/>
            <a:ext cx="5112568" cy="4290060"/>
          </a:xfrm>
          <a:prstGeom prst="rect">
            <a:avLst/>
          </a:prstGeom>
        </p:spPr>
      </p:pic>
    </p:spTree>
    <p:extLst>
      <p:ext uri="{BB962C8B-B14F-4D97-AF65-F5344CB8AC3E}">
        <p14:creationId xmlns:p14="http://schemas.microsoft.com/office/powerpoint/2010/main" val="3415856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056" name="Rectangle 74">
            <a:extLst>
              <a:ext uri="{FF2B5EF4-FFF2-40B4-BE49-F238E27FC236}">
                <a16:creationId xmlns:a16="http://schemas.microsoft.com/office/drawing/2014/main" id="{9CAC3D59-B18E-47AC-BAC4-6D40C9C4F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7063" y="533400"/>
            <a:ext cx="6809874" cy="5077326"/>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57" name="Rectangle 76">
            <a:extLst>
              <a:ext uri="{FF2B5EF4-FFF2-40B4-BE49-F238E27FC236}">
                <a16:creationId xmlns:a16="http://schemas.microsoft.com/office/drawing/2014/main" id="{60D0E55C-3C32-4FD2-A2F8-EEA12C285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8453" y="763203"/>
            <a:ext cx="6467094" cy="4617720"/>
          </a:xfrm>
          <a:prstGeom prst="rect">
            <a:avLst/>
          </a:prstGeom>
          <a:solidFill>
            <a:srgbClr val="FFFFFF"/>
          </a:soli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58" name="Rectangle 78">
            <a:extLst>
              <a:ext uri="{FF2B5EF4-FFF2-40B4-BE49-F238E27FC236}">
                <a16:creationId xmlns:a16="http://schemas.microsoft.com/office/drawing/2014/main" id="{81FEC21E-102D-426A-9A93-48E62F378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8192" y="910754"/>
            <a:ext cx="6227618" cy="4322618"/>
          </a:xfrm>
          <a:prstGeom prst="rect">
            <a:avLst/>
          </a:prstGeom>
          <a:solidFill>
            <a:srgbClr val="FFFFFF"/>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descr="Books">
            <a:extLst>
              <a:ext uri="{FF2B5EF4-FFF2-40B4-BE49-F238E27FC236}">
                <a16:creationId xmlns:a16="http://schemas.microsoft.com/office/drawing/2014/main" id="{08973243-D51A-41D8-8A3A-32E97B856AD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01927" y="1697351"/>
            <a:ext cx="2749423" cy="2749423"/>
          </a:xfrm>
          <a:prstGeom prst="rect">
            <a:avLst/>
          </a:prstGeom>
        </p:spPr>
      </p:pic>
      <p:pic>
        <p:nvPicPr>
          <p:cNvPr id="2050" name="Picture 2" descr="18,414 Introduction Intro Stock Photos and Images - 123RF">
            <a:extLst>
              <a:ext uri="{FF2B5EF4-FFF2-40B4-BE49-F238E27FC236}">
                <a16:creationId xmlns:a16="http://schemas.microsoft.com/office/drawing/2014/main" id="{1E35CBC0-9BC6-4DAC-A529-61204FD27B9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692650" y="2188320"/>
            <a:ext cx="2749423" cy="176748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796F56B-3F74-4937-94C1-6F8B297B22FF}"/>
              </a:ext>
            </a:extLst>
          </p:cNvPr>
          <p:cNvSpPr txBox="1"/>
          <p:nvPr/>
        </p:nvSpPr>
        <p:spPr>
          <a:xfrm>
            <a:off x="1088685" y="2015732"/>
            <a:ext cx="4162766" cy="3450613"/>
          </a:xfrm>
          <a:prstGeom prst="rect">
            <a:avLst/>
          </a:prstGeom>
        </p:spPr>
        <p:txBody>
          <a:bodyPr vert="horz" lIns="91440" tIns="45720" rIns="91440" bIns="45720" rtlCol="0" anchor="t">
            <a:normAutofit/>
          </a:bodyPr>
          <a:lstStyle/>
          <a:p>
            <a:pPr indent="-228600" defTabSz="914400">
              <a:lnSpc>
                <a:spcPct val="120000"/>
              </a:lnSpc>
              <a:spcAft>
                <a:spcPts val="600"/>
              </a:spcAft>
              <a:buClr>
                <a:schemeClr val="accent1"/>
              </a:buClr>
              <a:buSzPct val="100000"/>
              <a:buFont typeface="Arial" panose="020B0604020202020204" pitchFamily="34" charset="0"/>
              <a:buChar char="•"/>
            </a:pPr>
            <a:endParaRPr lang="en-US" dirty="0"/>
          </a:p>
        </p:txBody>
      </p:sp>
    </p:spTree>
    <p:extLst>
      <p:ext uri="{BB962C8B-B14F-4D97-AF65-F5344CB8AC3E}">
        <p14:creationId xmlns:p14="http://schemas.microsoft.com/office/powerpoint/2010/main" val="42185252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644" y="404664"/>
            <a:ext cx="7024744" cy="216024"/>
          </a:xfrm>
        </p:spPr>
        <p:txBody>
          <a:bodyPr>
            <a:noAutofit/>
          </a:bodyPr>
          <a:lstStyle/>
          <a:p>
            <a:r>
              <a:rPr lang="en-IN" sz="2800" b="1" dirty="0">
                <a:solidFill>
                  <a:schemeClr val="tx1"/>
                </a:solidFill>
                <a:latin typeface="Arial" panose="020B0604020202020204" pitchFamily="34" charset="0"/>
                <a:cs typeface="Arial" panose="020B0604020202020204" pitchFamily="34" charset="0"/>
              </a:rPr>
              <a:t>All algorithm by using for loop</a:t>
            </a:r>
          </a:p>
        </p:txBody>
      </p:sp>
      <p:pic>
        <p:nvPicPr>
          <p:cNvPr id="5" name="Picture 4" descr="Graphical user interface, application&#10;&#10;Description automatically generated">
            <a:extLst>
              <a:ext uri="{FF2B5EF4-FFF2-40B4-BE49-F238E27FC236}">
                <a16:creationId xmlns:a16="http://schemas.microsoft.com/office/drawing/2014/main" id="{D14761E7-85E1-4B83-96FD-578D9DCEAB7F}"/>
              </a:ext>
            </a:extLst>
          </p:cNvPr>
          <p:cNvPicPr>
            <a:picLocks noChangeAspect="1"/>
          </p:cNvPicPr>
          <p:nvPr/>
        </p:nvPicPr>
        <p:blipFill rotWithShape="1">
          <a:blip r:embed="rId2">
            <a:extLst>
              <a:ext uri="{28A0092B-C50C-407E-A947-70E740481C1C}">
                <a14:useLocalDpi xmlns:a14="http://schemas.microsoft.com/office/drawing/2010/main" val="0"/>
              </a:ext>
            </a:extLst>
          </a:blip>
          <a:srcRect l="20075" t="17801" r="38188" b="17800"/>
          <a:stretch/>
        </p:blipFill>
        <p:spPr>
          <a:xfrm>
            <a:off x="1929620" y="1268760"/>
            <a:ext cx="4874628" cy="4230810"/>
          </a:xfrm>
          <a:prstGeom prst="rect">
            <a:avLst/>
          </a:prstGeom>
        </p:spPr>
      </p:pic>
    </p:spTree>
    <p:extLst>
      <p:ext uri="{BB962C8B-B14F-4D97-AF65-F5344CB8AC3E}">
        <p14:creationId xmlns:p14="http://schemas.microsoft.com/office/powerpoint/2010/main" val="38581029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644" y="404664"/>
            <a:ext cx="7024744" cy="216024"/>
          </a:xfrm>
        </p:spPr>
        <p:txBody>
          <a:bodyPr>
            <a:noAutofit/>
          </a:bodyPr>
          <a:lstStyle/>
          <a:p>
            <a:r>
              <a:rPr lang="en-IN" sz="2800" b="1" dirty="0">
                <a:solidFill>
                  <a:schemeClr val="tx1"/>
                </a:solidFill>
                <a:latin typeface="Arial" panose="020B0604020202020204" pitchFamily="34" charset="0"/>
                <a:cs typeface="Arial" panose="020B0604020202020204" pitchFamily="34" charset="0"/>
              </a:rPr>
              <a:t>All algorithm by using for loop</a:t>
            </a:r>
          </a:p>
        </p:txBody>
      </p:sp>
      <p:pic>
        <p:nvPicPr>
          <p:cNvPr id="5" name="Picture 4" descr="Graphical user interface, application&#10;&#10;Description automatically generated">
            <a:extLst>
              <a:ext uri="{FF2B5EF4-FFF2-40B4-BE49-F238E27FC236}">
                <a16:creationId xmlns:a16="http://schemas.microsoft.com/office/drawing/2014/main" id="{DE2F9CE6-D30F-4C2F-AABD-848601DBD63D}"/>
              </a:ext>
            </a:extLst>
          </p:cNvPr>
          <p:cNvPicPr>
            <a:picLocks noChangeAspect="1"/>
          </p:cNvPicPr>
          <p:nvPr/>
        </p:nvPicPr>
        <p:blipFill rotWithShape="1">
          <a:blip r:embed="rId2">
            <a:extLst>
              <a:ext uri="{28A0092B-C50C-407E-A947-70E740481C1C}">
                <a14:useLocalDpi xmlns:a14="http://schemas.microsoft.com/office/drawing/2010/main" val="0"/>
              </a:ext>
            </a:extLst>
          </a:blip>
          <a:srcRect l="20075" t="16401" r="37400" b="19201"/>
          <a:stretch/>
        </p:blipFill>
        <p:spPr>
          <a:xfrm>
            <a:off x="1907704" y="1196752"/>
            <a:ext cx="4968552" cy="4232470"/>
          </a:xfrm>
          <a:prstGeom prst="rect">
            <a:avLst/>
          </a:prstGeom>
        </p:spPr>
      </p:pic>
    </p:spTree>
    <p:extLst>
      <p:ext uri="{BB962C8B-B14F-4D97-AF65-F5344CB8AC3E}">
        <p14:creationId xmlns:p14="http://schemas.microsoft.com/office/powerpoint/2010/main" val="10063495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179512" y="315270"/>
            <a:ext cx="6968411" cy="1049235"/>
          </a:xfrm>
        </p:spPr>
        <p:txBody>
          <a:bodyPr vert="horz" lIns="91440" tIns="45720" rIns="91440" bIns="45720" rtlCol="0" anchor="ctr">
            <a:normAutofit/>
          </a:bodyPr>
          <a:lstStyle/>
          <a:p>
            <a:pPr defTabSz="914400"/>
            <a:r>
              <a:rPr lang="en-US" sz="1500" dirty="0"/>
              <a:t>Result = </a:t>
            </a:r>
            <a:r>
              <a:rPr lang="en-US" sz="1500" dirty="0" err="1"/>
              <a:t>pd.DataFrame</a:t>
            </a:r>
            <a:r>
              <a:rPr lang="en-US" sz="1500" dirty="0"/>
              <a:t>({'Model': </a:t>
            </a:r>
            <a:r>
              <a:rPr lang="en-US" sz="1500" dirty="0" err="1"/>
              <a:t>model_list</a:t>
            </a:r>
            <a:r>
              <a:rPr lang="en-US" sz="1500" dirty="0"/>
              <a:t>, '</a:t>
            </a:r>
            <a:r>
              <a:rPr lang="en-US" sz="1500" dirty="0" err="1"/>
              <a:t>Accuracy_score</a:t>
            </a:r>
            <a:r>
              <a:rPr lang="en-US" sz="1500" dirty="0"/>
              <a:t>': score, 'Cross_val_score':</a:t>
            </a:r>
            <a:r>
              <a:rPr lang="en-US" sz="1500" dirty="0" err="1"/>
              <a:t>cvs</a:t>
            </a:r>
            <a:r>
              <a:rPr lang="en-US" sz="1500" dirty="0"/>
              <a:t>,'</a:t>
            </a:r>
            <a:r>
              <a:rPr lang="en-US" sz="1500" dirty="0" err="1"/>
              <a:t>Roc_auc_score</a:t>
            </a:r>
            <a:r>
              <a:rPr lang="en-US" sz="1500" dirty="0"/>
              <a:t>': </a:t>
            </a:r>
            <a:r>
              <a:rPr lang="en-US" sz="1500" dirty="0" err="1"/>
              <a:t>rocscore</a:t>
            </a:r>
            <a:r>
              <a:rPr lang="en-US" sz="1500" dirty="0"/>
              <a:t>,'Log_Loss':</a:t>
            </a:r>
            <a:r>
              <a:rPr lang="en-US" sz="1500" dirty="0" err="1"/>
              <a:t>logloss</a:t>
            </a:r>
            <a:r>
              <a:rPr lang="en-US" sz="1500" dirty="0"/>
              <a:t>})</a:t>
            </a:r>
            <a:br>
              <a:rPr lang="en-US" sz="1500" dirty="0"/>
            </a:br>
            <a:r>
              <a:rPr lang="en-US" sz="1500" dirty="0"/>
              <a:t>result</a:t>
            </a:r>
          </a:p>
        </p:txBody>
      </p:sp>
      <p:sp>
        <p:nvSpPr>
          <p:cNvPr id="7" name="Rectangle 6"/>
          <p:cNvSpPr/>
          <p:nvPr/>
        </p:nvSpPr>
        <p:spPr>
          <a:xfrm>
            <a:off x="395536" y="1703693"/>
            <a:ext cx="3019345" cy="3450613"/>
          </a:xfrm>
          <a:prstGeom prst="rect">
            <a:avLst/>
          </a:prstGeom>
        </p:spPr>
        <p:txBody>
          <a:bodyPr vert="horz" lIns="91440" tIns="45720" rIns="91440" bIns="45720" rtlCol="0" anchor="t">
            <a:normAutofit/>
          </a:bodyPr>
          <a:lstStyle/>
          <a:p>
            <a:pPr indent="-228600" defTabSz="914400">
              <a:lnSpc>
                <a:spcPct val="120000"/>
              </a:lnSpc>
              <a:spcAft>
                <a:spcPts val="600"/>
              </a:spcAft>
              <a:buClr>
                <a:schemeClr val="accent1"/>
              </a:buClr>
              <a:buSzPct val="100000"/>
              <a:buFont typeface="Arial" panose="020B0604020202020204" pitchFamily="34" charset="0"/>
              <a:buChar char="•"/>
            </a:pPr>
            <a:r>
              <a:rPr lang="en-US" b="1" i="1" dirty="0"/>
              <a:t>We choose </a:t>
            </a:r>
            <a:r>
              <a:rPr lang="en-US" b="1" i="1" dirty="0" err="1"/>
              <a:t>XGBoost</a:t>
            </a:r>
            <a:r>
              <a:rPr lang="en-US" b="1" i="1" dirty="0"/>
              <a:t> Classifier model as the final one, as it gives </a:t>
            </a:r>
            <a:r>
              <a:rPr lang="en-US" b="1" i="1" dirty="0" err="1"/>
              <a:t>hightest</a:t>
            </a:r>
            <a:r>
              <a:rPr lang="en-US" b="1" i="1" dirty="0"/>
              <a:t> accuracy score &amp; also </a:t>
            </a:r>
            <a:r>
              <a:rPr lang="en-US" b="1" i="1" dirty="0" err="1"/>
              <a:t>log_loss</a:t>
            </a:r>
            <a:r>
              <a:rPr lang="en-US" b="1" i="1" dirty="0"/>
              <a:t> value is minimum which indicates better prediction.</a:t>
            </a:r>
          </a:p>
        </p:txBody>
      </p:sp>
      <p:pic>
        <p:nvPicPr>
          <p:cNvPr id="4" name="Picture 3" descr="Chart&#10;&#10;Description automatically generated">
            <a:extLst>
              <a:ext uri="{FF2B5EF4-FFF2-40B4-BE49-F238E27FC236}">
                <a16:creationId xmlns:a16="http://schemas.microsoft.com/office/drawing/2014/main" id="{F7762A44-4E59-4E90-B21A-C1448B38EB66}"/>
              </a:ext>
            </a:extLst>
          </p:cNvPr>
          <p:cNvPicPr>
            <a:picLocks noChangeAspect="1"/>
          </p:cNvPicPr>
          <p:nvPr/>
        </p:nvPicPr>
        <p:blipFill rotWithShape="1">
          <a:blip r:embed="rId2">
            <a:extLst>
              <a:ext uri="{28A0092B-C50C-407E-A947-70E740481C1C}">
                <a14:useLocalDpi xmlns:a14="http://schemas.microsoft.com/office/drawing/2010/main" val="0"/>
              </a:ext>
            </a:extLst>
          </a:blip>
          <a:srcRect l="20075" t="15000" r="25587" b="1001"/>
          <a:stretch/>
        </p:blipFill>
        <p:spPr>
          <a:xfrm>
            <a:off x="3779912" y="1484784"/>
            <a:ext cx="5184576" cy="4508231"/>
          </a:xfrm>
          <a:prstGeom prst="rect">
            <a:avLst/>
          </a:prstGeom>
        </p:spPr>
      </p:pic>
    </p:spTree>
    <p:extLst>
      <p:ext uri="{BB962C8B-B14F-4D97-AF65-F5344CB8AC3E}">
        <p14:creationId xmlns:p14="http://schemas.microsoft.com/office/powerpoint/2010/main" val="38392973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B25638D-3D06-41D1-8060-4D2707C60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9144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8161BB1E-0062-4056-AB94-121EF614D5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9144000" cy="742950"/>
          </a:xfrm>
          <a:prstGeom prst="rect">
            <a:avLst/>
          </a:prstGeom>
        </p:spPr>
      </p:pic>
      <p:cxnSp>
        <p:nvCxnSpPr>
          <p:cNvPr id="13" name="Straight Connector 12">
            <a:extLst>
              <a:ext uri="{FF2B5EF4-FFF2-40B4-BE49-F238E27FC236}">
                <a16:creationId xmlns:a16="http://schemas.microsoft.com/office/drawing/2014/main" id="{8FBC01E2-D629-4319-B5CB-BFA461B8CF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94475" y="1474968"/>
            <a:ext cx="2117940" cy="1959037"/>
          </a:xfrm>
          <a:prstGeom prst="rect">
            <a:avLst/>
          </a:prstGeom>
        </p:spPr>
        <p:txBody>
          <a:bodyPr vert="horz" lIns="91440" tIns="45720" rIns="91440" bIns="0" rtlCol="0" anchor="b">
            <a:normAutofit/>
          </a:bodyPr>
          <a:lstStyle/>
          <a:p>
            <a:pPr algn="ctr" defTabSz="914400">
              <a:lnSpc>
                <a:spcPct val="90000"/>
              </a:lnSpc>
              <a:spcBef>
                <a:spcPct val="0"/>
              </a:spcBef>
              <a:spcAft>
                <a:spcPts val="600"/>
              </a:spcAft>
            </a:pPr>
            <a:r>
              <a:rPr lang="en-US" sz="3100" cap="all">
                <a:solidFill>
                  <a:schemeClr val="accent1"/>
                </a:solidFill>
                <a:latin typeface="+mj-lt"/>
                <a:ea typeface="+mj-ea"/>
                <a:cs typeface="+mj-cs"/>
              </a:rPr>
              <a:t>Final Model</a:t>
            </a:r>
          </a:p>
        </p:txBody>
      </p:sp>
      <p:grpSp>
        <p:nvGrpSpPr>
          <p:cNvPr id="15" name="Group 14">
            <a:extLst>
              <a:ext uri="{FF2B5EF4-FFF2-40B4-BE49-F238E27FC236}">
                <a16:creationId xmlns:a16="http://schemas.microsoft.com/office/drawing/2014/main" id="{2A7F3A7D-1232-4BDE-ACB6-F7CDEF0668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84541" y="482171"/>
            <a:ext cx="5670087" cy="5149101"/>
            <a:chOff x="3979389" y="482171"/>
            <a:chExt cx="7560115" cy="5149101"/>
          </a:xfrm>
        </p:grpSpPr>
        <p:sp>
          <p:nvSpPr>
            <p:cNvPr id="16" name="Rectangle 15">
              <a:extLst>
                <a:ext uri="{FF2B5EF4-FFF2-40B4-BE49-F238E27FC236}">
                  <a16:creationId xmlns:a16="http://schemas.microsoft.com/office/drawing/2014/main" id="{EBC09455-A53B-4264-85C6-E119FCA7F0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blipFill dpi="0" rotWithShape="1">
              <a:blip r:embed="rId3">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1446D1B-DF15-4E6B-A24E-4148357B99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773D9643-4BC8-486D-8267-3577C8F08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2130" y="977099"/>
            <a:ext cx="4965627" cy="4137268"/>
          </a:xfrm>
          <a:prstGeom prst="rect">
            <a:avLst/>
          </a:prstGeom>
          <a:solidFill>
            <a:srgbClr val="FFFFFE"/>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text&#10;&#10;Description automatically generated">
            <a:extLst>
              <a:ext uri="{FF2B5EF4-FFF2-40B4-BE49-F238E27FC236}">
                <a16:creationId xmlns:a16="http://schemas.microsoft.com/office/drawing/2014/main" id="{8E5211A8-7FC3-4712-AE67-66ADE851B9CB}"/>
              </a:ext>
            </a:extLst>
          </p:cNvPr>
          <p:cNvPicPr>
            <a:picLocks noChangeAspect="1"/>
          </p:cNvPicPr>
          <p:nvPr/>
        </p:nvPicPr>
        <p:blipFill rotWithShape="1">
          <a:blip r:embed="rId4">
            <a:extLst>
              <a:ext uri="{28A0092B-C50C-407E-A947-70E740481C1C}">
                <a14:useLocalDpi xmlns:a14="http://schemas.microsoft.com/office/drawing/2010/main" val="0"/>
              </a:ext>
            </a:extLst>
          </a:blip>
          <a:srcRect l="21580" t="30855" r="33493" b="10374"/>
          <a:stretch/>
        </p:blipFill>
        <p:spPr>
          <a:xfrm>
            <a:off x="3342130" y="976036"/>
            <a:ext cx="4833839" cy="4137268"/>
          </a:xfrm>
          <a:prstGeom prst="rect">
            <a:avLst/>
          </a:prstGeom>
        </p:spPr>
      </p:pic>
    </p:spTree>
    <p:extLst>
      <p:ext uri="{BB962C8B-B14F-4D97-AF65-F5344CB8AC3E}">
        <p14:creationId xmlns:p14="http://schemas.microsoft.com/office/powerpoint/2010/main" val="3993918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9552" y="241484"/>
            <a:ext cx="2376264" cy="523220"/>
          </a:xfrm>
          <a:prstGeom prst="rect">
            <a:avLst/>
          </a:prstGeom>
        </p:spPr>
        <p:txBody>
          <a:bodyPr wrap="square">
            <a:spAutoFit/>
          </a:bodyPr>
          <a:lstStyle/>
          <a:p>
            <a:r>
              <a:rPr lang="en-IN" sz="2800" b="1" dirty="0">
                <a:latin typeface="Arial" panose="020B0604020202020204" pitchFamily="34" charset="0"/>
                <a:cs typeface="Arial" panose="020B0604020202020204" pitchFamily="34" charset="0"/>
              </a:rPr>
              <a:t>Final Model</a:t>
            </a:r>
          </a:p>
        </p:txBody>
      </p:sp>
      <p:pic>
        <p:nvPicPr>
          <p:cNvPr id="4" name="Picture 3"/>
          <p:cNvPicPr/>
          <p:nvPr/>
        </p:nvPicPr>
        <p:blipFill>
          <a:blip r:embed="rId2"/>
          <a:stretch>
            <a:fillRect/>
          </a:stretch>
        </p:blipFill>
        <p:spPr>
          <a:xfrm>
            <a:off x="1704975" y="1177290"/>
            <a:ext cx="5734050" cy="4503420"/>
          </a:xfrm>
          <a:prstGeom prst="rect">
            <a:avLst/>
          </a:prstGeom>
        </p:spPr>
      </p:pic>
    </p:spTree>
    <p:extLst>
      <p:ext uri="{BB962C8B-B14F-4D97-AF65-F5344CB8AC3E}">
        <p14:creationId xmlns:p14="http://schemas.microsoft.com/office/powerpoint/2010/main" val="22673568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67544" y="332656"/>
            <a:ext cx="3999813" cy="523220"/>
          </a:xfrm>
          <a:prstGeom prst="rect">
            <a:avLst/>
          </a:prstGeom>
        </p:spPr>
        <p:txBody>
          <a:bodyPr wrap="none">
            <a:spAutoFit/>
          </a:bodyPr>
          <a:lstStyle/>
          <a:p>
            <a:pPr lvl="0"/>
            <a:r>
              <a:rPr lang="en-IN" sz="2800" b="1" dirty="0">
                <a:latin typeface="Arial" panose="020B0604020202020204" pitchFamily="34" charset="0"/>
                <a:cs typeface="Arial" panose="020B0604020202020204" pitchFamily="34" charset="0"/>
              </a:rPr>
              <a:t>Saving the best model</a:t>
            </a:r>
            <a:endParaRPr lang="en-IN" sz="2800" dirty="0">
              <a:latin typeface="Arial" panose="020B0604020202020204" pitchFamily="34" charset="0"/>
              <a:cs typeface="Arial" panose="020B0604020202020204" pitchFamily="34" charset="0"/>
            </a:endParaRPr>
          </a:p>
        </p:txBody>
      </p:sp>
      <p:pic>
        <p:nvPicPr>
          <p:cNvPr id="5" name="Picture 4"/>
          <p:cNvPicPr/>
          <p:nvPr/>
        </p:nvPicPr>
        <p:blipFill>
          <a:blip r:embed="rId2"/>
          <a:stretch>
            <a:fillRect/>
          </a:stretch>
        </p:blipFill>
        <p:spPr>
          <a:xfrm>
            <a:off x="539552" y="1043568"/>
            <a:ext cx="4069080" cy="4977720"/>
          </a:xfrm>
          <a:prstGeom prst="rect">
            <a:avLst/>
          </a:prstGeom>
        </p:spPr>
      </p:pic>
      <p:pic>
        <p:nvPicPr>
          <p:cNvPr id="7" name="Picture 6"/>
          <p:cNvPicPr/>
          <p:nvPr/>
        </p:nvPicPr>
        <p:blipFill>
          <a:blip r:embed="rId3"/>
          <a:stretch>
            <a:fillRect/>
          </a:stretch>
        </p:blipFill>
        <p:spPr>
          <a:xfrm>
            <a:off x="4484493" y="3760470"/>
            <a:ext cx="4640580" cy="662940"/>
          </a:xfrm>
          <a:prstGeom prst="rect">
            <a:avLst/>
          </a:prstGeom>
        </p:spPr>
      </p:pic>
    </p:spTree>
    <p:extLst>
      <p:ext uri="{BB962C8B-B14F-4D97-AF65-F5344CB8AC3E}">
        <p14:creationId xmlns:p14="http://schemas.microsoft.com/office/powerpoint/2010/main" val="38997005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538C7E5-0116-453C-9CD0-757E1C972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88684" y="804519"/>
            <a:ext cx="6968411" cy="1049235"/>
          </a:xfrm>
        </p:spPr>
        <p:txBody>
          <a:bodyPr>
            <a:normAutofit/>
          </a:bodyPr>
          <a:lstStyle/>
          <a:p>
            <a:r>
              <a:rPr lang="en-US" spc="-50">
                <a:latin typeface="Arial" panose="020B0604020202020204" pitchFamily="34" charset="0"/>
                <a:cs typeface="Arial" panose="020B0604020202020204" pitchFamily="34" charset="0"/>
              </a:rPr>
              <a:t>Conclusion</a:t>
            </a:r>
            <a:endParaRPr lang="en-IN">
              <a:latin typeface="Arial" panose="020B0604020202020204" pitchFamily="34" charset="0"/>
              <a:cs typeface="Arial" panose="020B0604020202020204" pitchFamily="34" charset="0"/>
            </a:endParaRPr>
          </a:p>
        </p:txBody>
      </p:sp>
      <p:cxnSp>
        <p:nvCxnSpPr>
          <p:cNvPr id="11" name="Straight Connector 10">
            <a:extLst>
              <a:ext uri="{FF2B5EF4-FFF2-40B4-BE49-F238E27FC236}">
                <a16:creationId xmlns:a16="http://schemas.microsoft.com/office/drawing/2014/main" id="{B755E3F5-39D9-4ABF-BFA5-232E87111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48155" y="1996645"/>
            <a:ext cx="7202456"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3" name="Rectangle 12">
            <a:extLst>
              <a:ext uri="{FF2B5EF4-FFF2-40B4-BE49-F238E27FC236}">
                <a16:creationId xmlns:a16="http://schemas.microsoft.com/office/drawing/2014/main" id="{EB09849A-7D0C-4F36-A0D6-6BD64C50E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7" name="Content Placeholder 2">
            <a:extLst>
              <a:ext uri="{FF2B5EF4-FFF2-40B4-BE49-F238E27FC236}">
                <a16:creationId xmlns:a16="http://schemas.microsoft.com/office/drawing/2014/main" id="{C132E4DF-69CB-4442-ACDB-4FDF25EC4919}"/>
              </a:ext>
            </a:extLst>
          </p:cNvPr>
          <p:cNvGraphicFramePr>
            <a:graphicFrameLocks noGrp="1"/>
          </p:cNvGraphicFramePr>
          <p:nvPr>
            <p:ph sz="quarter" idx="13"/>
            <p:extLst>
              <p:ext uri="{D42A27DB-BD31-4B8C-83A1-F6EECF244321}">
                <p14:modId xmlns:p14="http://schemas.microsoft.com/office/powerpoint/2010/main" val="1544487857"/>
              </p:ext>
            </p:extLst>
          </p:nvPr>
        </p:nvGraphicFramePr>
        <p:xfrm>
          <a:off x="847702" y="2479246"/>
          <a:ext cx="7203281" cy="37183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1753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8" name="Rectangle 7">
            <a:extLst>
              <a:ext uri="{FF2B5EF4-FFF2-40B4-BE49-F238E27FC236}">
                <a16:creationId xmlns:a16="http://schemas.microsoft.com/office/drawing/2014/main" id="{6333FB34-E54B-4710-9DAE-6EE038612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9144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9" name="Picture 9">
            <a:extLst>
              <a:ext uri="{FF2B5EF4-FFF2-40B4-BE49-F238E27FC236}">
                <a16:creationId xmlns:a16="http://schemas.microsoft.com/office/drawing/2014/main" id="{29041944-13B4-40E3-A9D5-25B333EBD2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9144000" cy="742950"/>
          </a:xfrm>
          <a:prstGeom prst="rect">
            <a:avLst/>
          </a:prstGeom>
        </p:spPr>
      </p:pic>
      <p:cxnSp>
        <p:nvCxnSpPr>
          <p:cNvPr id="30" name="Straight Connector 11">
            <a:extLst>
              <a:ext uri="{FF2B5EF4-FFF2-40B4-BE49-F238E27FC236}">
                <a16:creationId xmlns:a16="http://schemas.microsoft.com/office/drawing/2014/main" id="{5B85E289-5ADE-4F02-B917-9C9D9B0448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31" name="Rectangle 13">
            <a:extLst>
              <a:ext uri="{FF2B5EF4-FFF2-40B4-BE49-F238E27FC236}">
                <a16:creationId xmlns:a16="http://schemas.microsoft.com/office/drawing/2014/main" id="{FD6EDB49-211E-499D-9A08-6C5FF3D06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dirty="0"/>
          </a:p>
        </p:txBody>
      </p:sp>
      <p:sp>
        <p:nvSpPr>
          <p:cNvPr id="32" name="Rectangle 15">
            <a:extLst>
              <a:ext uri="{FF2B5EF4-FFF2-40B4-BE49-F238E27FC236}">
                <a16:creationId xmlns:a16="http://schemas.microsoft.com/office/drawing/2014/main" id="{38F9F37E-D3CF-4F3D-96C2-25307819D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tx2">
                  <a:alpha val="0"/>
                </a:schemeClr>
              </a:gs>
              <a:gs pos="100000">
                <a:schemeClr val="tx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3" name="Rectangle 17">
            <a:extLst>
              <a:ext uri="{FF2B5EF4-FFF2-40B4-BE49-F238E27FC236}">
                <a16:creationId xmlns:a16="http://schemas.microsoft.com/office/drawing/2014/main" id="{C5FFF17D-767C-40E7-8C89-962F1F54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98" y="638508"/>
            <a:ext cx="8179004" cy="4843439"/>
          </a:xfrm>
          <a:prstGeom prst="rect">
            <a:avLst/>
          </a:prstGeom>
          <a:gradFill>
            <a:gsLst>
              <a:gs pos="0">
                <a:schemeClr val="bg2"/>
              </a:gs>
              <a:gs pos="100000">
                <a:schemeClr val="bg2"/>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contourW="12700" prstMaterial="matte">
            <a:bevelT w="133350" h="50800" prst="divot"/>
            <a:contourClr>
              <a:srgbClr val="7F7F7F"/>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useBgFill="1">
        <p:nvSpPr>
          <p:cNvPr id="34" name="Rectangle 19">
            <a:extLst>
              <a:ext uri="{FF2B5EF4-FFF2-40B4-BE49-F238E27FC236}">
                <a16:creationId xmlns:a16="http://schemas.microsoft.com/office/drawing/2014/main" id="{E69F39E1-619D-4D9E-8823-8BD8CC320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2653" y="865667"/>
            <a:ext cx="7838694" cy="4389120"/>
          </a:xfrm>
          <a:prstGeom prst="rect">
            <a:avLst/>
          </a:prstGeom>
          <a:ln w="38100" cmpd="sng">
            <a:solidFill>
              <a:srgbClr val="7F7F7F"/>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1002">
            <a:schemeClr val="dk2"/>
          </a:fillRef>
          <a:effectRef idx="2">
            <a:schemeClr val="accent1"/>
          </a:effectRef>
          <a:fontRef idx="minor">
            <a:schemeClr val="lt1"/>
          </a:fontRef>
        </p:style>
        <p:txBody>
          <a:bodyPr rtlCol="0" anchor="ctr"/>
          <a:lstStyle/>
          <a:p>
            <a:pPr algn="ctr"/>
            <a:endParaRPr lang="en-US"/>
          </a:p>
        </p:txBody>
      </p:sp>
      <p:sp>
        <p:nvSpPr>
          <p:cNvPr id="35" name="Rectangle 21">
            <a:extLst>
              <a:ext uri="{FF2B5EF4-FFF2-40B4-BE49-F238E27FC236}">
                <a16:creationId xmlns:a16="http://schemas.microsoft.com/office/drawing/2014/main" id="{C8C53F47-DF50-454F-A5A6-6B969748D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6097" y="1030259"/>
            <a:ext cx="7591806" cy="4059936"/>
          </a:xfrm>
          <a:prstGeom prst="rect">
            <a:avLst/>
          </a:prstGeom>
          <a:noFill/>
          <a:ln>
            <a:solidFill>
              <a:srgbClr val="DFD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Content Placeholder 2"/>
          <p:cNvSpPr>
            <a:spLocks noGrp="1"/>
          </p:cNvSpPr>
          <p:nvPr>
            <p:ph sz="quarter" idx="4294967295"/>
          </p:nvPr>
        </p:nvSpPr>
        <p:spPr>
          <a:xfrm>
            <a:off x="1132463" y="1299619"/>
            <a:ext cx="6878845" cy="3281509"/>
          </a:xfrm>
        </p:spPr>
        <p:txBody>
          <a:bodyPr vert="horz" lIns="91440" tIns="45720" rIns="91440" bIns="45720" rtlCol="0" anchor="t">
            <a:noAutofit/>
          </a:bodyPr>
          <a:lstStyle/>
          <a:p>
            <a:pPr defTabSz="914400"/>
            <a:r>
              <a:rPr lang="en-US" sz="1800" dirty="0">
                <a:solidFill>
                  <a:srgbClr val="FFFFFF"/>
                </a:solidFill>
              </a:rPr>
              <a:t>Fake news is a form of news consisting of deliberate disinformation or hoaxes spread via traditional news media or online social media. Such news items may contain false and/or exaggerated claims, and may end up being vitalized by algorithms, and users may end up in a filter bubble.</a:t>
            </a:r>
          </a:p>
          <a:p>
            <a:pPr defTabSz="914400"/>
            <a:r>
              <a:rPr lang="en-US" sz="1800" dirty="0">
                <a:solidFill>
                  <a:srgbClr val="FFFFFF"/>
                </a:solidFill>
              </a:rPr>
              <a:t>Fake news is not a recent concept, but it is a commonly occurring phenomenon in current times. .With the widespread dissemination of information via digital media platforms, it is of utmost importance for individuals and societies to be able to judge the credibility of it.</a:t>
            </a:r>
          </a:p>
        </p:txBody>
      </p:sp>
      <p:pic>
        <p:nvPicPr>
          <p:cNvPr id="37" name="Picture 23">
            <a:extLst>
              <a:ext uri="{FF2B5EF4-FFF2-40B4-BE49-F238E27FC236}">
                <a16:creationId xmlns:a16="http://schemas.microsoft.com/office/drawing/2014/main" id="{E83BBB80-76C9-4CD4-9E3D-704E3C3765A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9144000" cy="742950"/>
          </a:xfrm>
          <a:prstGeom prst="rect">
            <a:avLst/>
          </a:prstGeom>
        </p:spPr>
      </p:pic>
    </p:spTree>
    <p:extLst>
      <p:ext uri="{BB962C8B-B14F-4D97-AF65-F5344CB8AC3E}">
        <p14:creationId xmlns:p14="http://schemas.microsoft.com/office/powerpoint/2010/main" val="3511077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538C7E5-0116-453C-9CD0-757E1C972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88684" y="804519"/>
            <a:ext cx="6968411" cy="1049235"/>
          </a:xfrm>
        </p:spPr>
        <p:txBody>
          <a:bodyPr>
            <a:normAutofit/>
          </a:bodyPr>
          <a:lstStyle/>
          <a:p>
            <a:r>
              <a:rPr lang="en-US" altLang="en-US">
                <a:latin typeface="Arial" panose="020B0604020202020204" pitchFamily="34" charset="0"/>
                <a:cs typeface="Arial" panose="020B0604020202020204" pitchFamily="34" charset="0"/>
              </a:rPr>
              <a:t>Problem statement</a:t>
            </a:r>
            <a:endParaRPr lang="en-IN">
              <a:latin typeface="Arial" panose="020B0604020202020204" pitchFamily="34" charset="0"/>
              <a:cs typeface="Arial" panose="020B0604020202020204" pitchFamily="34" charset="0"/>
            </a:endParaRPr>
          </a:p>
        </p:txBody>
      </p:sp>
      <p:cxnSp>
        <p:nvCxnSpPr>
          <p:cNvPr id="11" name="Straight Connector 10">
            <a:extLst>
              <a:ext uri="{FF2B5EF4-FFF2-40B4-BE49-F238E27FC236}">
                <a16:creationId xmlns:a16="http://schemas.microsoft.com/office/drawing/2014/main" id="{B755E3F5-39D9-4ABF-BFA5-232E87111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48155" y="1996645"/>
            <a:ext cx="7202456"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3" name="Rectangle 12">
            <a:extLst>
              <a:ext uri="{FF2B5EF4-FFF2-40B4-BE49-F238E27FC236}">
                <a16:creationId xmlns:a16="http://schemas.microsoft.com/office/drawing/2014/main" id="{EB09849A-7D0C-4F36-A0D6-6BD64C50E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5" name="Content Placeholder 2">
            <a:extLst>
              <a:ext uri="{FF2B5EF4-FFF2-40B4-BE49-F238E27FC236}">
                <a16:creationId xmlns:a16="http://schemas.microsoft.com/office/drawing/2014/main" id="{58A3BC0D-D86A-4FD0-A8AB-256500EF7593}"/>
              </a:ext>
            </a:extLst>
          </p:cNvPr>
          <p:cNvGraphicFramePr>
            <a:graphicFrameLocks noGrp="1"/>
          </p:cNvGraphicFramePr>
          <p:nvPr>
            <p:ph sz="quarter" idx="13"/>
            <p:extLst>
              <p:ext uri="{D42A27DB-BD31-4B8C-83A1-F6EECF244321}">
                <p14:modId xmlns:p14="http://schemas.microsoft.com/office/powerpoint/2010/main" val="3820452095"/>
              </p:ext>
            </p:extLst>
          </p:nvPr>
        </p:nvGraphicFramePr>
        <p:xfrm>
          <a:off x="847702" y="2479246"/>
          <a:ext cx="7203281" cy="37183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6243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683EAA59-24DC-4627-AB66-12602B762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9144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6" name="Picture 35">
            <a:extLst>
              <a:ext uri="{FF2B5EF4-FFF2-40B4-BE49-F238E27FC236}">
                <a16:creationId xmlns:a16="http://schemas.microsoft.com/office/drawing/2014/main" id="{337D7E9F-40E2-421F-8428-EF1ED3BD53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9144000" cy="742950"/>
          </a:xfrm>
          <a:prstGeom prst="rect">
            <a:avLst/>
          </a:prstGeom>
        </p:spPr>
      </p:pic>
      <p:cxnSp>
        <p:nvCxnSpPr>
          <p:cNvPr id="38" name="Straight Connector 37">
            <a:extLst>
              <a:ext uri="{FF2B5EF4-FFF2-40B4-BE49-F238E27FC236}">
                <a16:creationId xmlns:a16="http://schemas.microsoft.com/office/drawing/2014/main" id="{42928F44-8AA2-4E03-A7D3-F2A035E975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40" name="Rectangle 39">
            <a:extLst>
              <a:ext uri="{FF2B5EF4-FFF2-40B4-BE49-F238E27FC236}">
                <a16:creationId xmlns:a16="http://schemas.microsoft.com/office/drawing/2014/main" id="{A538C7E5-0116-453C-9CD0-757E1C972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88684" y="804519"/>
            <a:ext cx="6968411" cy="1049235"/>
          </a:xfrm>
        </p:spPr>
        <p:txBody>
          <a:bodyPr vert="horz" lIns="91440" tIns="45720" rIns="91440" bIns="45720" rtlCol="0" anchor="ctr">
            <a:normAutofit/>
          </a:bodyPr>
          <a:lstStyle/>
          <a:p>
            <a:pPr defTabSz="914400"/>
            <a:r>
              <a:rPr lang="en-US" dirty="0"/>
              <a:t>Exploratory Data Analysis</a:t>
            </a:r>
            <a:br>
              <a:rPr lang="en-US" dirty="0"/>
            </a:br>
            <a:endParaRPr lang="en-US" dirty="0"/>
          </a:p>
        </p:txBody>
      </p:sp>
      <p:cxnSp>
        <p:nvCxnSpPr>
          <p:cNvPr id="42" name="Straight Connector 41">
            <a:extLst>
              <a:ext uri="{FF2B5EF4-FFF2-40B4-BE49-F238E27FC236}">
                <a16:creationId xmlns:a16="http://schemas.microsoft.com/office/drawing/2014/main" id="{B755E3F5-39D9-4ABF-BFA5-232E87111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48155" y="1996645"/>
            <a:ext cx="7202456"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4" name="Rectangle 43">
            <a:extLst>
              <a:ext uri="{FF2B5EF4-FFF2-40B4-BE49-F238E27FC236}">
                <a16:creationId xmlns:a16="http://schemas.microsoft.com/office/drawing/2014/main" id="{EB09849A-7D0C-4F36-A0D6-6BD64C50E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29" name="Content Placeholder 2">
            <a:extLst>
              <a:ext uri="{FF2B5EF4-FFF2-40B4-BE49-F238E27FC236}">
                <a16:creationId xmlns:a16="http://schemas.microsoft.com/office/drawing/2014/main" id="{E6CFF7A4-56CF-4FB4-A848-7D6EA55BE0E2}"/>
              </a:ext>
            </a:extLst>
          </p:cNvPr>
          <p:cNvGraphicFramePr>
            <a:graphicFrameLocks noGrp="1"/>
          </p:cNvGraphicFramePr>
          <p:nvPr>
            <p:ph sz="quarter" idx="13"/>
            <p:extLst>
              <p:ext uri="{D42A27DB-BD31-4B8C-83A1-F6EECF244321}">
                <p14:modId xmlns:p14="http://schemas.microsoft.com/office/powerpoint/2010/main" val="1906067959"/>
              </p:ext>
            </p:extLst>
          </p:nvPr>
        </p:nvGraphicFramePr>
        <p:xfrm>
          <a:off x="847702" y="2479246"/>
          <a:ext cx="7203281" cy="37183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11421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548680"/>
            <a:ext cx="8280920" cy="936104"/>
          </a:xfrm>
        </p:spPr>
        <p:txBody>
          <a:bodyPr>
            <a:noAutofit/>
          </a:bodyPr>
          <a:lstStyle/>
          <a:p>
            <a:pPr algn="l"/>
            <a:r>
              <a:rPr lang="en-US" sz="4400" dirty="0">
                <a:solidFill>
                  <a:schemeClr val="tx1"/>
                </a:solidFill>
                <a:latin typeface="Arial" panose="020B0604020202020204" pitchFamily="34" charset="0"/>
                <a:ea typeface="Calibri" panose="020F0502020204030204" pitchFamily="34" charset="0"/>
                <a:cs typeface="Arial" panose="020B0604020202020204" pitchFamily="34" charset="0"/>
              </a:rPr>
              <a:t>Exploratory Data Analysis</a:t>
            </a:r>
            <a:br>
              <a:rPr lang="en-IN" sz="4400" dirty="0">
                <a:solidFill>
                  <a:schemeClr val="tx1"/>
                </a:solidFill>
                <a:latin typeface="Arial" panose="020B0604020202020204" pitchFamily="34" charset="0"/>
                <a:ea typeface="Calibri" panose="020F0502020204030204" pitchFamily="34" charset="0"/>
                <a:cs typeface="Arial" panose="020B0604020202020204" pitchFamily="34" charset="0"/>
              </a:rPr>
            </a:br>
            <a:endParaRPr lang="en-IN" sz="4400"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179512" y="980728"/>
            <a:ext cx="8064896" cy="4896544"/>
          </a:xfrm>
        </p:spPr>
        <p:txBody>
          <a:bodyPr>
            <a:noAutofit/>
          </a:bodyPr>
          <a:lstStyle/>
          <a:p>
            <a:pPr marL="285750" indent="-285750">
              <a:lnSpc>
                <a:spcPct val="90000"/>
              </a:lnSpc>
              <a:buClrTx/>
              <a:buFont typeface="Wingdings" pitchFamily="2" charset="2"/>
              <a:buChar char="v"/>
            </a:pPr>
            <a:endParaRPr lang="en-IN" sz="2400" dirty="0">
              <a:solidFill>
                <a:schemeClr val="tx1"/>
              </a:solidFill>
              <a:latin typeface="Arial" pitchFamily="34" charset="0"/>
              <a:cs typeface="Arial" pitchFamily="34" charset="0"/>
            </a:endParaRPr>
          </a:p>
          <a:p>
            <a:pPr lvl="0">
              <a:buFont typeface="Wingdings" pitchFamily="2" charset="2"/>
              <a:buChar char="v"/>
            </a:pPr>
            <a:r>
              <a:rPr lang="en-IN" sz="2400" dirty="0">
                <a:solidFill>
                  <a:schemeClr val="tx1"/>
                </a:solidFill>
                <a:latin typeface="Arial" pitchFamily="34" charset="0"/>
                <a:cs typeface="Arial" pitchFamily="34" charset="0"/>
              </a:rPr>
              <a:t>     </a:t>
            </a:r>
            <a:r>
              <a:rPr lang="en-IN" sz="2400" b="1" dirty="0">
                <a:solidFill>
                  <a:schemeClr val="tx1"/>
                </a:solidFill>
                <a:latin typeface="Arial" panose="020B0604020202020204" pitchFamily="34" charset="0"/>
                <a:cs typeface="Arial" panose="020B0604020202020204" pitchFamily="34" charset="0"/>
              </a:rPr>
              <a:t>Important cleaning steps are:</a:t>
            </a:r>
          </a:p>
          <a:p>
            <a:pPr lvl="0"/>
            <a:r>
              <a:rPr lang="en-IN" sz="2400" dirty="0">
                <a:solidFill>
                  <a:schemeClr val="tx1"/>
                </a:solidFill>
                <a:latin typeface="Arial" panose="020B0604020202020204" pitchFamily="34" charset="0"/>
                <a:cs typeface="Arial" panose="020B0604020202020204" pitchFamily="34" charset="0"/>
              </a:rPr>
              <a:t>Lowering case</a:t>
            </a:r>
          </a:p>
          <a:p>
            <a:pPr lvl="0"/>
            <a:r>
              <a:rPr lang="en-IN" sz="2400" dirty="0">
                <a:solidFill>
                  <a:schemeClr val="tx1"/>
                </a:solidFill>
                <a:latin typeface="Arial" panose="020B0604020202020204" pitchFamily="34" charset="0"/>
                <a:cs typeface="Arial" panose="020B0604020202020204" pitchFamily="34" charset="0"/>
              </a:rPr>
              <a:t>Handling of special characters</a:t>
            </a:r>
          </a:p>
          <a:p>
            <a:pPr lvl="0"/>
            <a:r>
              <a:rPr lang="en-IN" sz="2400" dirty="0">
                <a:solidFill>
                  <a:schemeClr val="tx1"/>
                </a:solidFill>
                <a:latin typeface="Arial" panose="020B0604020202020204" pitchFamily="34" charset="0"/>
                <a:cs typeface="Arial" panose="020B0604020202020204" pitchFamily="34" charset="0"/>
              </a:rPr>
              <a:t>Removal of </a:t>
            </a:r>
            <a:r>
              <a:rPr lang="en-IN" sz="2400" dirty="0" err="1">
                <a:solidFill>
                  <a:schemeClr val="tx1"/>
                </a:solidFill>
                <a:latin typeface="Arial" panose="020B0604020202020204" pitchFamily="34" charset="0"/>
                <a:cs typeface="Arial" panose="020B0604020202020204" pitchFamily="34" charset="0"/>
              </a:rPr>
              <a:t>stopwords</a:t>
            </a:r>
            <a:endParaRPr lang="en-IN" sz="2400" dirty="0">
              <a:solidFill>
                <a:schemeClr val="tx1"/>
              </a:solidFill>
              <a:latin typeface="Arial" panose="020B0604020202020204" pitchFamily="34" charset="0"/>
              <a:cs typeface="Arial" panose="020B0604020202020204" pitchFamily="34" charset="0"/>
            </a:endParaRPr>
          </a:p>
          <a:p>
            <a:pPr lvl="0"/>
            <a:r>
              <a:rPr lang="en-IN" sz="2400" dirty="0">
                <a:solidFill>
                  <a:schemeClr val="tx1"/>
                </a:solidFill>
                <a:latin typeface="Arial" panose="020B0604020202020204" pitchFamily="34" charset="0"/>
                <a:cs typeface="Arial" panose="020B0604020202020204" pitchFamily="34" charset="0"/>
              </a:rPr>
              <a:t>Handling of hyperlinks</a:t>
            </a:r>
          </a:p>
          <a:p>
            <a:pPr lvl="0"/>
            <a:r>
              <a:rPr lang="en-IN" sz="2400" dirty="0">
                <a:solidFill>
                  <a:schemeClr val="tx1"/>
                </a:solidFill>
                <a:latin typeface="Arial" panose="020B0604020202020204" pitchFamily="34" charset="0"/>
                <a:cs typeface="Arial" panose="020B0604020202020204" pitchFamily="34" charset="0"/>
              </a:rPr>
              <a:t>Removing leading and trailing white space</a:t>
            </a:r>
          </a:p>
          <a:p>
            <a:pPr lvl="0"/>
            <a:r>
              <a:rPr lang="en-IN" sz="2400" dirty="0">
                <a:solidFill>
                  <a:schemeClr val="tx1"/>
                </a:solidFill>
                <a:latin typeface="Arial" panose="020B0604020202020204" pitchFamily="34" charset="0"/>
                <a:cs typeface="Arial" panose="020B0604020202020204" pitchFamily="34" charset="0"/>
              </a:rPr>
              <a:t>Replacing </a:t>
            </a:r>
            <a:r>
              <a:rPr lang="en-IN" sz="2400" dirty="0" err="1">
                <a:solidFill>
                  <a:schemeClr val="tx1"/>
                </a:solidFill>
                <a:latin typeface="Arial" panose="020B0604020202020204" pitchFamily="34" charset="0"/>
                <a:cs typeface="Arial" panose="020B0604020202020204" pitchFamily="34" charset="0"/>
              </a:rPr>
              <a:t>urls</a:t>
            </a:r>
            <a:r>
              <a:rPr lang="en-IN" sz="2400" dirty="0">
                <a:solidFill>
                  <a:schemeClr val="tx1"/>
                </a:solidFill>
                <a:latin typeface="Arial" panose="020B0604020202020204" pitchFamily="34" charset="0"/>
                <a:cs typeface="Arial" panose="020B0604020202020204" pitchFamily="34" charset="0"/>
              </a:rPr>
              <a:t> with web address</a:t>
            </a:r>
          </a:p>
          <a:p>
            <a:pPr lvl="0"/>
            <a:r>
              <a:rPr lang="en-IN" sz="2400" dirty="0">
                <a:solidFill>
                  <a:schemeClr val="tx1"/>
                </a:solidFill>
                <a:latin typeface="Arial" panose="020B0604020202020204" pitchFamily="34" charset="0"/>
                <a:cs typeface="Arial" panose="020B0604020202020204" pitchFamily="34" charset="0"/>
              </a:rPr>
              <a:t>Converted words to most suitable base form by using lemmatization</a:t>
            </a:r>
            <a:endParaRPr lang="en-IN" sz="2400" dirty="0">
              <a:solidFill>
                <a:schemeClr val="tx1"/>
              </a:solidFill>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796144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95536" y="4725144"/>
            <a:ext cx="8136904" cy="1569660"/>
          </a:xfrm>
          <a:prstGeom prst="rect">
            <a:avLst/>
          </a:prstGeom>
        </p:spPr>
        <p:txBody>
          <a:bodyPr wrap="square">
            <a:spAutoFit/>
          </a:bodyPr>
          <a:lstStyle/>
          <a:p>
            <a:pPr lvl="0"/>
            <a:r>
              <a:rPr lang="en-IN" sz="2400" dirty="0">
                <a:latin typeface="Arial" panose="020B0604020202020204" pitchFamily="34" charset="0"/>
                <a:cs typeface="Arial" panose="020B0604020202020204" pitchFamily="34" charset="0"/>
              </a:rPr>
              <a:t>We see that both news are equally distributed .</a:t>
            </a:r>
            <a:r>
              <a:rPr lang="en-IN" sz="2400" dirty="0" err="1">
                <a:latin typeface="Arial" panose="020B0604020202020204" pitchFamily="34" charset="0"/>
                <a:cs typeface="Arial" panose="020B0604020202020204" pitchFamily="34" charset="0"/>
              </a:rPr>
              <a:t>ie</a:t>
            </a:r>
            <a:r>
              <a:rPr lang="en-IN" sz="2400" dirty="0">
                <a:latin typeface="Arial" panose="020B0604020202020204" pitchFamily="34" charset="0"/>
                <a:cs typeface="Arial" panose="020B0604020202020204" pitchFamily="34" charset="0"/>
              </a:rPr>
              <a:t>  dataset is balanced which is good as it will help our model to classify more accurately, so we should expect good accuracy score.</a:t>
            </a:r>
          </a:p>
        </p:txBody>
      </p:sp>
      <p:sp>
        <p:nvSpPr>
          <p:cNvPr id="8" name="Rectangle 7"/>
          <p:cNvSpPr/>
          <p:nvPr/>
        </p:nvSpPr>
        <p:spPr>
          <a:xfrm>
            <a:off x="683568" y="680753"/>
            <a:ext cx="6624736" cy="461665"/>
          </a:xfrm>
          <a:prstGeom prst="rect">
            <a:avLst/>
          </a:prstGeom>
        </p:spPr>
        <p:txBody>
          <a:bodyPr wrap="square">
            <a:spAutoFit/>
          </a:bodyPr>
          <a:lstStyle/>
          <a:p>
            <a:pPr lvl="0"/>
            <a:r>
              <a:rPr lang="en-IN" sz="2400" b="1" dirty="0">
                <a:latin typeface="Arial" panose="020B0604020202020204" pitchFamily="34" charset="0"/>
                <a:cs typeface="Arial" panose="020B0604020202020204" pitchFamily="34" charset="0"/>
              </a:rPr>
              <a:t>Checking distribution of fake and real news</a:t>
            </a:r>
            <a:endParaRPr lang="en-IN" sz="2400" dirty="0">
              <a:latin typeface="Arial" panose="020B0604020202020204" pitchFamily="34" charset="0"/>
              <a:cs typeface="Arial" panose="020B0604020202020204" pitchFamily="34" charset="0"/>
            </a:endParaRPr>
          </a:p>
        </p:txBody>
      </p:sp>
      <p:pic>
        <p:nvPicPr>
          <p:cNvPr id="5" name="Content Placeholder 4" descr="Graphical user interface, application&#10;&#10;Description automatically generated">
            <a:extLst>
              <a:ext uri="{FF2B5EF4-FFF2-40B4-BE49-F238E27FC236}">
                <a16:creationId xmlns:a16="http://schemas.microsoft.com/office/drawing/2014/main" id="{93FAAC43-488B-4217-8673-EAADC345CF8D}"/>
              </a:ext>
            </a:extLst>
          </p:cNvPr>
          <p:cNvPicPr>
            <a:picLocks noGrp="1" noChangeAspect="1"/>
          </p:cNvPicPr>
          <p:nvPr>
            <p:ph sz="quarter" idx="13"/>
          </p:nvPr>
        </p:nvPicPr>
        <p:blipFill rotWithShape="1">
          <a:blip r:embed="rId2">
            <a:extLst>
              <a:ext uri="{28A0092B-C50C-407E-A947-70E740481C1C}">
                <a14:useLocalDpi xmlns:a14="http://schemas.microsoft.com/office/drawing/2010/main" val="0"/>
              </a:ext>
            </a:extLst>
          </a:blip>
          <a:srcRect l="21481" t="62723" r="29953" b="23762"/>
          <a:stretch/>
        </p:blipFill>
        <p:spPr>
          <a:xfrm>
            <a:off x="719572" y="1529625"/>
            <a:ext cx="7488832" cy="2808312"/>
          </a:xfrm>
        </p:spPr>
      </p:pic>
    </p:spTree>
    <p:extLst>
      <p:ext uri="{BB962C8B-B14F-4D97-AF65-F5344CB8AC3E}">
        <p14:creationId xmlns:p14="http://schemas.microsoft.com/office/powerpoint/2010/main" val="3692631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5536" y="116632"/>
            <a:ext cx="8280920" cy="1143000"/>
          </a:xfrm>
        </p:spPr>
        <p:txBody>
          <a:bodyPr>
            <a:normAutofit fontScale="90000"/>
          </a:bodyPr>
          <a:lstStyle/>
          <a:p>
            <a:pPr algn="l"/>
            <a:r>
              <a:rPr lang="en-IN" sz="2800" b="1" dirty="0">
                <a:solidFill>
                  <a:schemeClr val="tx1"/>
                </a:solidFill>
                <a:latin typeface="Arial" panose="020B0604020202020204" pitchFamily="34" charset="0"/>
                <a:cs typeface="Arial" panose="020B0604020202020204" pitchFamily="34" charset="0"/>
              </a:rPr>
              <a:t>graph to show distribution of word count before cleaning  and after cleaning</a:t>
            </a:r>
            <a:endParaRPr lang="en-IN" sz="2800" dirty="0">
              <a:solidFill>
                <a:schemeClr val="tx1"/>
              </a:solidFill>
              <a:latin typeface="Arial" panose="020B0604020202020204" pitchFamily="34" charset="0"/>
              <a:cs typeface="Arial" panose="020B0604020202020204" pitchFamily="34" charset="0"/>
            </a:endParaRP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205422" y="1153329"/>
            <a:ext cx="4233907" cy="2365553"/>
          </a:xfrm>
          <a:prstGeom prst="rect">
            <a:avLst/>
          </a:prstGeom>
        </p:spPr>
      </p:pic>
      <p:sp>
        <p:nvSpPr>
          <p:cNvPr id="6" name="Rectangle 5"/>
          <p:cNvSpPr/>
          <p:nvPr/>
        </p:nvSpPr>
        <p:spPr>
          <a:xfrm>
            <a:off x="4860032" y="1391721"/>
            <a:ext cx="2592288" cy="369332"/>
          </a:xfrm>
          <a:prstGeom prst="rect">
            <a:avLst/>
          </a:prstGeom>
        </p:spPr>
        <p:txBody>
          <a:bodyPr wrap="square">
            <a:spAutoFit/>
          </a:bodyPr>
          <a:lstStyle/>
          <a:p>
            <a:r>
              <a:rPr lang="en-IN" b="1" dirty="0"/>
              <a:t>News Before cleaning</a:t>
            </a:r>
            <a:endParaRPr lang="en-IN" dirty="0"/>
          </a:p>
        </p:txBody>
      </p:sp>
      <p:sp>
        <p:nvSpPr>
          <p:cNvPr id="8" name="Rectangle 7"/>
          <p:cNvSpPr/>
          <p:nvPr/>
        </p:nvSpPr>
        <p:spPr>
          <a:xfrm>
            <a:off x="953068" y="4149080"/>
            <a:ext cx="2610819" cy="369332"/>
          </a:xfrm>
          <a:prstGeom prst="rect">
            <a:avLst/>
          </a:prstGeom>
        </p:spPr>
        <p:txBody>
          <a:bodyPr wrap="square">
            <a:spAutoFit/>
          </a:bodyPr>
          <a:lstStyle/>
          <a:p>
            <a:r>
              <a:rPr lang="en-IN" b="1" dirty="0"/>
              <a:t>News After cleaning</a:t>
            </a:r>
            <a:endParaRPr lang="en-IN" dirty="0"/>
          </a:p>
        </p:txBody>
      </p:sp>
      <p:pic>
        <p:nvPicPr>
          <p:cNvPr id="10" name="Picture 9"/>
          <p:cNvPicPr/>
          <p:nvPr/>
        </p:nvPicPr>
        <p:blipFill>
          <a:blip r:embed="rId3">
            <a:extLst>
              <a:ext uri="{28A0092B-C50C-407E-A947-70E740481C1C}">
                <a14:useLocalDpi xmlns:a14="http://schemas.microsoft.com/office/drawing/2010/main" val="0"/>
              </a:ext>
            </a:extLst>
          </a:blip>
          <a:stretch>
            <a:fillRect/>
          </a:stretch>
        </p:blipFill>
        <p:spPr>
          <a:xfrm>
            <a:off x="4427984" y="3284984"/>
            <a:ext cx="4233907" cy="2088232"/>
          </a:xfrm>
          <a:prstGeom prst="rect">
            <a:avLst/>
          </a:prstGeom>
        </p:spPr>
      </p:pic>
      <p:sp>
        <p:nvSpPr>
          <p:cNvPr id="9" name="Rectangle 8"/>
          <p:cNvSpPr/>
          <p:nvPr/>
        </p:nvSpPr>
        <p:spPr>
          <a:xfrm>
            <a:off x="323528" y="5399144"/>
            <a:ext cx="8568952" cy="1015663"/>
          </a:xfrm>
          <a:prstGeom prst="rect">
            <a:avLst/>
          </a:prstGeom>
        </p:spPr>
        <p:txBody>
          <a:bodyPr wrap="square">
            <a:spAutoFit/>
          </a:bodyPr>
          <a:lstStyle/>
          <a:p>
            <a:pPr algn="just"/>
            <a:r>
              <a:rPr lang="en-IN" sz="2000" dirty="0">
                <a:latin typeface="Arial" panose="020B0604020202020204" pitchFamily="34" charset="0"/>
                <a:cs typeface="Arial" panose="020B0604020202020204" pitchFamily="34" charset="0"/>
              </a:rPr>
              <a:t>To get better view of words contained in news. A word dictionary (</a:t>
            </a:r>
            <a:r>
              <a:rPr lang="en-IN" sz="2000" dirty="0" err="1">
                <a:latin typeface="Arial" panose="020B0604020202020204" pitchFamily="34" charset="0"/>
                <a:cs typeface="Arial" panose="020B0604020202020204" pitchFamily="34" charset="0"/>
              </a:rPr>
              <a:t>wordcloud</a:t>
            </a:r>
            <a:r>
              <a:rPr lang="en-IN" sz="2000" dirty="0">
                <a:latin typeface="Arial" panose="020B0604020202020204" pitchFamily="34" charset="0"/>
                <a:cs typeface="Arial" panose="020B0604020202020204" pitchFamily="34" charset="0"/>
              </a:rPr>
              <a:t>) was made showing the first 200 words highly occurred  in fake and real news for both headline and news column.</a:t>
            </a:r>
          </a:p>
        </p:txBody>
      </p:sp>
    </p:spTree>
    <p:extLst>
      <p:ext uri="{BB962C8B-B14F-4D97-AF65-F5344CB8AC3E}">
        <p14:creationId xmlns:p14="http://schemas.microsoft.com/office/powerpoint/2010/main" val="2129790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99592" y="1412776"/>
            <a:ext cx="3024336" cy="817160"/>
          </a:xfrm>
        </p:spPr>
        <p:txBody>
          <a:bodyPr>
            <a:noAutofit/>
          </a:bodyPr>
          <a:lstStyle/>
          <a:p>
            <a:pPr marL="0" indent="0">
              <a:buNone/>
            </a:pPr>
            <a:r>
              <a:rPr lang="en-IN" sz="2400" b="1" i="1" dirty="0">
                <a:solidFill>
                  <a:schemeClr val="tx1"/>
                </a:solidFill>
                <a:latin typeface="Arial" panose="020B0604020202020204" pitchFamily="34" charset="0"/>
                <a:cs typeface="Arial" panose="020B0604020202020204" pitchFamily="34" charset="0"/>
              </a:rPr>
              <a:t>loud </a:t>
            </a:r>
            <a:r>
              <a:rPr lang="en-IN" sz="2400" i="1" dirty="0">
                <a:solidFill>
                  <a:schemeClr val="tx1"/>
                </a:solidFill>
                <a:latin typeface="Arial" panose="020B0604020202020204" pitchFamily="34" charset="0"/>
                <a:ea typeface="+mn-ea"/>
                <a:cs typeface="Arial" panose="020B0604020202020204" pitchFamily="34" charset="0"/>
              </a:rPr>
              <a:t>words</a:t>
            </a:r>
            <a:r>
              <a:rPr lang="en-IN" sz="2400" b="1" i="1" dirty="0">
                <a:solidFill>
                  <a:schemeClr val="tx1"/>
                </a:solidFill>
                <a:latin typeface="Arial" panose="020B0604020202020204" pitchFamily="34" charset="0"/>
                <a:cs typeface="Arial" panose="020B0604020202020204" pitchFamily="34" charset="0"/>
              </a:rPr>
              <a:t> in real News - Headline</a:t>
            </a:r>
            <a:br>
              <a:rPr lang="en-IN" sz="2400" b="1" dirty="0">
                <a:solidFill>
                  <a:schemeClr val="tx1"/>
                </a:solidFill>
                <a:latin typeface="Arial" panose="020B0604020202020204" pitchFamily="34" charset="0"/>
                <a:cs typeface="Arial" panose="020B0604020202020204" pitchFamily="34" charset="0"/>
              </a:rPr>
            </a:br>
            <a:endParaRPr lang="en-IN" sz="2400" b="1" dirty="0">
              <a:solidFill>
                <a:schemeClr val="tx1"/>
              </a:solidFill>
              <a:latin typeface="Arial" panose="020B0604020202020204" pitchFamily="34" charset="0"/>
              <a:cs typeface="Arial" panose="020B0604020202020204" pitchFamily="34" charset="0"/>
            </a:endParaRPr>
          </a:p>
        </p:txBody>
      </p:sp>
      <p:sp>
        <p:nvSpPr>
          <p:cNvPr id="5" name="Rectangle 4"/>
          <p:cNvSpPr/>
          <p:nvPr/>
        </p:nvSpPr>
        <p:spPr>
          <a:xfrm>
            <a:off x="5436096" y="4221088"/>
            <a:ext cx="3096344" cy="1200329"/>
          </a:xfrm>
          <a:prstGeom prst="rect">
            <a:avLst/>
          </a:prstGeom>
        </p:spPr>
        <p:txBody>
          <a:bodyPr wrap="square">
            <a:spAutoFit/>
          </a:bodyPr>
          <a:lstStyle/>
          <a:p>
            <a:r>
              <a:rPr lang="en-IN" sz="2400" b="1" i="1" dirty="0">
                <a:latin typeface="Arial" panose="020B0604020202020204" pitchFamily="34" charset="0"/>
                <a:cs typeface="Arial" panose="020B0604020202020204" pitchFamily="34" charset="0"/>
              </a:rPr>
              <a:t>loud words in fake News - Headline</a:t>
            </a:r>
            <a:br>
              <a:rPr lang="en-IN" sz="2400" b="1" i="1" dirty="0">
                <a:latin typeface="Arial" panose="020B0604020202020204" pitchFamily="34" charset="0"/>
                <a:cs typeface="Arial" panose="020B0604020202020204" pitchFamily="34" charset="0"/>
              </a:rPr>
            </a:br>
            <a:endParaRPr lang="en-IN" sz="2400" i="1" dirty="0">
              <a:latin typeface="Arial" panose="020B0604020202020204" pitchFamily="34" charset="0"/>
              <a:cs typeface="Arial" panose="020B0604020202020204" pitchFamily="34" charset="0"/>
            </a:endParaRPr>
          </a:p>
        </p:txBody>
      </p:sp>
      <p:pic>
        <p:nvPicPr>
          <p:cNvPr id="6146" name="Picture 2">
            <a:extLst>
              <a:ext uri="{FF2B5EF4-FFF2-40B4-BE49-F238E27FC236}">
                <a16:creationId xmlns:a16="http://schemas.microsoft.com/office/drawing/2014/main" id="{F8C949AC-3E0F-4ED8-9928-24BBF76CE7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27" y="2960059"/>
            <a:ext cx="4366924" cy="314133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C0AA3401-BA76-417C-B456-DFE1A393F8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5251" y="54032"/>
            <a:ext cx="4791819" cy="3446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490648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43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4625</TotalTime>
  <Words>869</Words>
  <Application>Microsoft Office PowerPoint</Application>
  <PresentationFormat>On-screen Show (4:3)</PresentationFormat>
  <Paragraphs>66</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Rockwell</vt:lpstr>
      <vt:lpstr>Wingdings</vt:lpstr>
      <vt:lpstr>Gallery</vt:lpstr>
      <vt:lpstr>FAKE NEWS DETECTION PROJECT</vt:lpstr>
      <vt:lpstr>PowerPoint Presentation</vt:lpstr>
      <vt:lpstr>PowerPoint Presentation</vt:lpstr>
      <vt:lpstr>Problem statement</vt:lpstr>
      <vt:lpstr>Exploratory Data Analysis </vt:lpstr>
      <vt:lpstr>Exploratory Data Analysis </vt:lpstr>
      <vt:lpstr>PowerPoint Presentation</vt:lpstr>
      <vt:lpstr>graph to show distribution of word count before cleaning  and after cleaning</vt:lpstr>
      <vt:lpstr>loud words in real News - Headline </vt:lpstr>
      <vt:lpstr>PowerPoint Presentation</vt:lpstr>
      <vt:lpstr>Training Classifier:  We converted all the comment text into vectors , using TF-IDF. Then we have split features and label. </vt:lpstr>
      <vt:lpstr>Model Building &amp; Performance </vt:lpstr>
      <vt:lpstr>Evaluation Matrices </vt:lpstr>
      <vt:lpstr>All algorithm by using for loop</vt:lpstr>
      <vt:lpstr>All algorithm by using for loop</vt:lpstr>
      <vt:lpstr>All algorithm by using for loop</vt:lpstr>
      <vt:lpstr>All algorithm by using for loop</vt:lpstr>
      <vt:lpstr>All algorithm by using for loop</vt:lpstr>
      <vt:lpstr>All algorithm by using for loop</vt:lpstr>
      <vt:lpstr>All algorithm by using for loop</vt:lpstr>
      <vt:lpstr>All algorithm by using for loop</vt:lpstr>
      <vt:lpstr>Result = pd.DataFrame({'Model': model_list, 'Accuracy_score': score, 'Cross_val_score':cvs,'Roc_auc_score': rocscore,'Log_Loss':logloss}) result</vt:lpstr>
      <vt:lpstr>PowerPoint Presentation</vt:lpstr>
      <vt:lpstr>PowerPoint Presentation</vt:lpstr>
      <vt:lpstr>PowerPoint Presentation</vt:lpstr>
      <vt:lpstr>Conclusion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HOUSING PRICE PREDICTION</dc:title>
  <dc:creator>Shama Tanweer</dc:creator>
  <cp:lastModifiedBy>Dinesh Chand Sanwal</cp:lastModifiedBy>
  <cp:revision>85</cp:revision>
  <dcterms:created xsi:type="dcterms:W3CDTF">2021-05-06T05:43:56Z</dcterms:created>
  <dcterms:modified xsi:type="dcterms:W3CDTF">2021-07-27T06:02:19Z</dcterms:modified>
</cp:coreProperties>
</file>