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74" r:id="rId13"/>
    <p:sldId id="266" r:id="rId14"/>
    <p:sldId id="267" r:id="rId15"/>
    <p:sldId id="268" r:id="rId16"/>
    <p:sldId id="269" r:id="rId17"/>
    <p:sldId id="270" r:id="rId18"/>
    <p:sldId id="271" r:id="rId19"/>
    <p:sldId id="272" r:id="rId20"/>
    <p:sldId id="276" r:id="rId21"/>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Lato Bold" panose="020B0604020202020204" charset="0"/>
      <p:regular r:id="rId26"/>
    </p:embeddedFont>
    <p:embeddedFont>
      <p:font typeface="League Spartan" panose="020B0604020202020204" charset="0"/>
      <p:regular r:id="rId27"/>
    </p:embeddedFont>
    <p:embeddedFont>
      <p:font typeface="Poppins" panose="00000500000000000000" pitchFamily="2"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F3BEFC-B46D-4F2D-B915-710F78FFB2A8}" type="doc">
      <dgm:prSet loTypeId="urn:microsoft.com/office/officeart/2008/layout/LinedList" loCatId="list" qsTypeId="urn:microsoft.com/office/officeart/2005/8/quickstyle/simple1" qsCatId="simple" csTypeId="urn:microsoft.com/office/officeart/2005/8/colors/accent0_1" csCatId="mainScheme" phldr="1"/>
      <dgm:spPr/>
      <dgm:t>
        <a:bodyPr/>
        <a:lstStyle/>
        <a:p>
          <a:endParaRPr lang="en-US"/>
        </a:p>
      </dgm:t>
    </dgm:pt>
    <dgm:pt modelId="{801D9F68-405A-494D-8AB4-85BBE25B3C02}">
      <dgm:prSet/>
      <dgm:spPr/>
      <dgm:t>
        <a:bodyPr/>
        <a:lstStyle/>
        <a:p>
          <a:r>
            <a:rPr lang="en-US" dirty="0"/>
            <a:t>01 Introduction</a:t>
          </a:r>
        </a:p>
      </dgm:t>
    </dgm:pt>
    <dgm:pt modelId="{C867AD8E-D5C0-497C-A961-301245FEE1CD}" type="parTrans" cxnId="{C374331E-42A3-43C5-B3D3-F2EF57A23AF3}">
      <dgm:prSet/>
      <dgm:spPr/>
      <dgm:t>
        <a:bodyPr/>
        <a:lstStyle/>
        <a:p>
          <a:endParaRPr lang="en-US"/>
        </a:p>
      </dgm:t>
    </dgm:pt>
    <dgm:pt modelId="{B8E759FA-F519-4DD3-A53A-E5AF69AE8A6F}" type="sibTrans" cxnId="{C374331E-42A3-43C5-B3D3-F2EF57A23AF3}">
      <dgm:prSet/>
      <dgm:spPr/>
      <dgm:t>
        <a:bodyPr/>
        <a:lstStyle/>
        <a:p>
          <a:endParaRPr lang="en-US"/>
        </a:p>
      </dgm:t>
    </dgm:pt>
    <dgm:pt modelId="{3EF1C66C-8C8B-405A-9265-369F644F03BE}">
      <dgm:prSet/>
      <dgm:spPr/>
      <dgm:t>
        <a:bodyPr/>
        <a:lstStyle/>
        <a:p>
          <a:r>
            <a:rPr lang="en-US" dirty="0"/>
            <a:t>02 Problem Statement</a:t>
          </a:r>
        </a:p>
      </dgm:t>
    </dgm:pt>
    <dgm:pt modelId="{F56311AD-8A77-43D1-9969-BEF1BEF53790}" type="parTrans" cxnId="{EDC99B67-EE91-4744-8144-2C4672E9FFF8}">
      <dgm:prSet/>
      <dgm:spPr/>
      <dgm:t>
        <a:bodyPr/>
        <a:lstStyle/>
        <a:p>
          <a:endParaRPr lang="en-US"/>
        </a:p>
      </dgm:t>
    </dgm:pt>
    <dgm:pt modelId="{4D4F5D9E-8D29-4DBF-B09D-BDF2B8BD5B36}" type="sibTrans" cxnId="{EDC99B67-EE91-4744-8144-2C4672E9FFF8}">
      <dgm:prSet/>
      <dgm:spPr/>
      <dgm:t>
        <a:bodyPr/>
        <a:lstStyle/>
        <a:p>
          <a:endParaRPr lang="en-US"/>
        </a:p>
      </dgm:t>
    </dgm:pt>
    <dgm:pt modelId="{18DF51DF-047E-426F-8900-AE7BE752E83E}">
      <dgm:prSet/>
      <dgm:spPr/>
      <dgm:t>
        <a:bodyPr/>
        <a:lstStyle/>
        <a:p>
          <a:r>
            <a:rPr lang="en-US"/>
            <a:t>03 Methodology</a:t>
          </a:r>
        </a:p>
      </dgm:t>
    </dgm:pt>
    <dgm:pt modelId="{E346939A-D1C2-44DB-8605-2C36AFE1F6D0}" type="parTrans" cxnId="{C8421A6F-1282-46C1-A955-8EB0201DB295}">
      <dgm:prSet/>
      <dgm:spPr/>
      <dgm:t>
        <a:bodyPr/>
        <a:lstStyle/>
        <a:p>
          <a:endParaRPr lang="en-US"/>
        </a:p>
      </dgm:t>
    </dgm:pt>
    <dgm:pt modelId="{D09A1D04-ED71-4CCC-86F2-61EF7DB4D0F1}" type="sibTrans" cxnId="{C8421A6F-1282-46C1-A955-8EB0201DB295}">
      <dgm:prSet/>
      <dgm:spPr/>
      <dgm:t>
        <a:bodyPr/>
        <a:lstStyle/>
        <a:p>
          <a:endParaRPr lang="en-US"/>
        </a:p>
      </dgm:t>
    </dgm:pt>
    <dgm:pt modelId="{160C0FED-4893-45D8-99FF-2DD40B53CE8D}">
      <dgm:prSet/>
      <dgm:spPr/>
      <dgm:t>
        <a:bodyPr/>
        <a:lstStyle/>
        <a:p>
          <a:r>
            <a:rPr lang="en-US"/>
            <a:t>04 Data Cleaning</a:t>
          </a:r>
        </a:p>
      </dgm:t>
    </dgm:pt>
    <dgm:pt modelId="{ABBE284D-F66D-43CC-9F73-B6AC0ECF28E8}" type="parTrans" cxnId="{13FFE552-C8AF-4C85-BE06-1BC7267C321C}">
      <dgm:prSet/>
      <dgm:spPr/>
      <dgm:t>
        <a:bodyPr/>
        <a:lstStyle/>
        <a:p>
          <a:endParaRPr lang="en-US"/>
        </a:p>
      </dgm:t>
    </dgm:pt>
    <dgm:pt modelId="{8B9CD85D-C4AC-40DC-AC9C-6427FB0E6505}" type="sibTrans" cxnId="{13FFE552-C8AF-4C85-BE06-1BC7267C321C}">
      <dgm:prSet/>
      <dgm:spPr/>
      <dgm:t>
        <a:bodyPr/>
        <a:lstStyle/>
        <a:p>
          <a:endParaRPr lang="en-US"/>
        </a:p>
      </dgm:t>
    </dgm:pt>
    <dgm:pt modelId="{1923A5C2-F401-42FF-8A05-19B1C4162729}">
      <dgm:prSet/>
      <dgm:spPr/>
      <dgm:t>
        <a:bodyPr/>
        <a:lstStyle/>
        <a:p>
          <a:r>
            <a:rPr lang="en-US" dirty="0"/>
            <a:t>05 Data Visualization</a:t>
          </a:r>
        </a:p>
      </dgm:t>
    </dgm:pt>
    <dgm:pt modelId="{828C4F02-27B5-4E50-907A-6133D85164E7}" type="parTrans" cxnId="{078CF369-A0AA-4B28-90F0-96FEFE86D6E2}">
      <dgm:prSet/>
      <dgm:spPr/>
      <dgm:t>
        <a:bodyPr/>
        <a:lstStyle/>
        <a:p>
          <a:endParaRPr lang="en-US"/>
        </a:p>
      </dgm:t>
    </dgm:pt>
    <dgm:pt modelId="{10C31A28-7322-4BC2-BDED-A6993CE6349D}" type="sibTrans" cxnId="{078CF369-A0AA-4B28-90F0-96FEFE86D6E2}">
      <dgm:prSet/>
      <dgm:spPr/>
      <dgm:t>
        <a:bodyPr/>
        <a:lstStyle/>
        <a:p>
          <a:endParaRPr lang="en-US"/>
        </a:p>
      </dgm:t>
    </dgm:pt>
    <dgm:pt modelId="{5D5DBBE3-4816-4883-885C-76E7A89A5130}">
      <dgm:prSet/>
      <dgm:spPr/>
      <dgm:t>
        <a:bodyPr/>
        <a:lstStyle/>
        <a:p>
          <a:r>
            <a:rPr lang="en-US" dirty="0"/>
            <a:t>07 Data Modelling</a:t>
          </a:r>
        </a:p>
      </dgm:t>
    </dgm:pt>
    <dgm:pt modelId="{0C361E06-50E2-40B7-A84C-DB4C76423D3B}" type="parTrans" cxnId="{3B62E918-267C-479D-9E59-99BB5294A549}">
      <dgm:prSet/>
      <dgm:spPr/>
      <dgm:t>
        <a:bodyPr/>
        <a:lstStyle/>
        <a:p>
          <a:endParaRPr lang="en-US"/>
        </a:p>
      </dgm:t>
    </dgm:pt>
    <dgm:pt modelId="{BBE210AC-F0E7-4E00-9F91-58038BF0CC63}" type="sibTrans" cxnId="{3B62E918-267C-479D-9E59-99BB5294A549}">
      <dgm:prSet/>
      <dgm:spPr/>
      <dgm:t>
        <a:bodyPr/>
        <a:lstStyle/>
        <a:p>
          <a:endParaRPr lang="en-US"/>
        </a:p>
      </dgm:t>
    </dgm:pt>
    <dgm:pt modelId="{820EBDFF-508F-43D7-9EA5-DF04BFFAC294}">
      <dgm:prSet/>
      <dgm:spPr/>
      <dgm:t>
        <a:bodyPr/>
        <a:lstStyle/>
        <a:p>
          <a:r>
            <a:rPr lang="en-US" dirty="0"/>
            <a:t>08 Findings and Recommendations</a:t>
          </a:r>
        </a:p>
      </dgm:t>
    </dgm:pt>
    <dgm:pt modelId="{DCE86E10-9F79-4347-96D8-C0248CCD80BE}" type="parTrans" cxnId="{73897DEB-656B-462A-8208-954515D0F7BA}">
      <dgm:prSet/>
      <dgm:spPr/>
      <dgm:t>
        <a:bodyPr/>
        <a:lstStyle/>
        <a:p>
          <a:endParaRPr lang="en-US"/>
        </a:p>
      </dgm:t>
    </dgm:pt>
    <dgm:pt modelId="{1130B85E-F246-42C0-806B-D5C038E5340E}" type="sibTrans" cxnId="{73897DEB-656B-462A-8208-954515D0F7BA}">
      <dgm:prSet/>
      <dgm:spPr/>
      <dgm:t>
        <a:bodyPr/>
        <a:lstStyle/>
        <a:p>
          <a:endParaRPr lang="en-US"/>
        </a:p>
      </dgm:t>
    </dgm:pt>
    <dgm:pt modelId="{8C1241E4-D9A4-43FA-8662-BD76B624843C}">
      <dgm:prSet/>
      <dgm:spPr/>
      <dgm:t>
        <a:bodyPr/>
        <a:lstStyle/>
        <a:p>
          <a:endParaRPr lang="en-US" dirty="0"/>
        </a:p>
      </dgm:t>
    </dgm:pt>
    <dgm:pt modelId="{DFAEAAF0-386F-4E86-8938-AE72405E13EA}" type="parTrans" cxnId="{CA90842F-2781-4D69-B854-8EF03B264C06}">
      <dgm:prSet/>
      <dgm:spPr/>
      <dgm:t>
        <a:bodyPr/>
        <a:lstStyle/>
        <a:p>
          <a:endParaRPr lang="en-US"/>
        </a:p>
      </dgm:t>
    </dgm:pt>
    <dgm:pt modelId="{AE3F69AF-6510-48FF-8C4A-CAA437AA6BA5}" type="sibTrans" cxnId="{CA90842F-2781-4D69-B854-8EF03B264C06}">
      <dgm:prSet/>
      <dgm:spPr/>
      <dgm:t>
        <a:bodyPr/>
        <a:lstStyle/>
        <a:p>
          <a:endParaRPr lang="en-US"/>
        </a:p>
      </dgm:t>
    </dgm:pt>
    <dgm:pt modelId="{2C3C6FF4-D13D-41D5-992B-38A697FC56FA}">
      <dgm:prSet/>
      <dgm:spPr/>
      <dgm:t>
        <a:bodyPr/>
        <a:lstStyle/>
        <a:p>
          <a:r>
            <a:rPr lang="en-US" dirty="0"/>
            <a:t>06 Feature Engineering</a:t>
          </a:r>
        </a:p>
      </dgm:t>
    </dgm:pt>
    <dgm:pt modelId="{3F33F99C-D73C-49F3-BA8D-AE57979C8DC6}" type="parTrans" cxnId="{30E6376B-5251-460E-89C2-89B73B5E15E2}">
      <dgm:prSet/>
      <dgm:spPr/>
      <dgm:t>
        <a:bodyPr/>
        <a:lstStyle/>
        <a:p>
          <a:endParaRPr lang="en-US"/>
        </a:p>
      </dgm:t>
    </dgm:pt>
    <dgm:pt modelId="{6A77AC53-4C64-496E-98B8-E8581DA8A433}" type="sibTrans" cxnId="{30E6376B-5251-460E-89C2-89B73B5E15E2}">
      <dgm:prSet/>
      <dgm:spPr/>
      <dgm:t>
        <a:bodyPr/>
        <a:lstStyle/>
        <a:p>
          <a:endParaRPr lang="en-US"/>
        </a:p>
      </dgm:t>
    </dgm:pt>
    <dgm:pt modelId="{0FA04571-7B6D-4164-9FC6-85CE0044AE41}" type="pres">
      <dgm:prSet presAssocID="{94F3BEFC-B46D-4F2D-B915-710F78FFB2A8}" presName="vert0" presStyleCnt="0">
        <dgm:presLayoutVars>
          <dgm:dir/>
          <dgm:animOne val="branch"/>
          <dgm:animLvl val="lvl"/>
        </dgm:presLayoutVars>
      </dgm:prSet>
      <dgm:spPr/>
    </dgm:pt>
    <dgm:pt modelId="{90CA47FA-5029-4231-985E-B731866AF36E}" type="pres">
      <dgm:prSet presAssocID="{801D9F68-405A-494D-8AB4-85BBE25B3C02}" presName="thickLine" presStyleLbl="alignNode1" presStyleIdx="0" presStyleCnt="9"/>
      <dgm:spPr/>
    </dgm:pt>
    <dgm:pt modelId="{156EB568-E585-46BC-82F9-A59E7BB6345B}" type="pres">
      <dgm:prSet presAssocID="{801D9F68-405A-494D-8AB4-85BBE25B3C02}" presName="horz1" presStyleCnt="0"/>
      <dgm:spPr/>
    </dgm:pt>
    <dgm:pt modelId="{08759CF2-8644-4609-96BE-509838054C45}" type="pres">
      <dgm:prSet presAssocID="{801D9F68-405A-494D-8AB4-85BBE25B3C02}" presName="tx1" presStyleLbl="revTx" presStyleIdx="0" presStyleCnt="9"/>
      <dgm:spPr/>
    </dgm:pt>
    <dgm:pt modelId="{7E72EBDD-6B0E-432E-81D4-C93F9C6E47DD}" type="pres">
      <dgm:prSet presAssocID="{801D9F68-405A-494D-8AB4-85BBE25B3C02}" presName="vert1" presStyleCnt="0"/>
      <dgm:spPr/>
    </dgm:pt>
    <dgm:pt modelId="{60A2A7D6-1885-472E-A90F-AFEC292B134A}" type="pres">
      <dgm:prSet presAssocID="{3EF1C66C-8C8B-405A-9265-369F644F03BE}" presName="thickLine" presStyleLbl="alignNode1" presStyleIdx="1" presStyleCnt="9"/>
      <dgm:spPr/>
    </dgm:pt>
    <dgm:pt modelId="{8D7C4741-0409-46B9-AE3C-0E32EF2F8D99}" type="pres">
      <dgm:prSet presAssocID="{3EF1C66C-8C8B-405A-9265-369F644F03BE}" presName="horz1" presStyleCnt="0"/>
      <dgm:spPr/>
    </dgm:pt>
    <dgm:pt modelId="{5FAF1BD2-66E7-440C-A3D1-50808D1311DB}" type="pres">
      <dgm:prSet presAssocID="{3EF1C66C-8C8B-405A-9265-369F644F03BE}" presName="tx1" presStyleLbl="revTx" presStyleIdx="1" presStyleCnt="9"/>
      <dgm:spPr/>
    </dgm:pt>
    <dgm:pt modelId="{4E96175A-0453-4612-A746-5F3AB0C087AC}" type="pres">
      <dgm:prSet presAssocID="{3EF1C66C-8C8B-405A-9265-369F644F03BE}" presName="vert1" presStyleCnt="0"/>
      <dgm:spPr/>
    </dgm:pt>
    <dgm:pt modelId="{F8A70D6F-C54E-4693-A40C-D40B6BDFF412}" type="pres">
      <dgm:prSet presAssocID="{18DF51DF-047E-426F-8900-AE7BE752E83E}" presName="thickLine" presStyleLbl="alignNode1" presStyleIdx="2" presStyleCnt="9"/>
      <dgm:spPr/>
    </dgm:pt>
    <dgm:pt modelId="{FA869FA7-AF47-4DD4-A9A7-71859446A873}" type="pres">
      <dgm:prSet presAssocID="{18DF51DF-047E-426F-8900-AE7BE752E83E}" presName="horz1" presStyleCnt="0"/>
      <dgm:spPr/>
    </dgm:pt>
    <dgm:pt modelId="{D3248AA1-BDA3-475A-8D06-9FF36B8467FC}" type="pres">
      <dgm:prSet presAssocID="{18DF51DF-047E-426F-8900-AE7BE752E83E}" presName="tx1" presStyleLbl="revTx" presStyleIdx="2" presStyleCnt="9"/>
      <dgm:spPr/>
    </dgm:pt>
    <dgm:pt modelId="{E044AC87-553E-46D5-A5AA-64095419832B}" type="pres">
      <dgm:prSet presAssocID="{18DF51DF-047E-426F-8900-AE7BE752E83E}" presName="vert1" presStyleCnt="0"/>
      <dgm:spPr/>
    </dgm:pt>
    <dgm:pt modelId="{ABC621A5-2EB3-46CD-BEDB-8593D15D6611}" type="pres">
      <dgm:prSet presAssocID="{160C0FED-4893-45D8-99FF-2DD40B53CE8D}" presName="thickLine" presStyleLbl="alignNode1" presStyleIdx="3" presStyleCnt="9"/>
      <dgm:spPr/>
    </dgm:pt>
    <dgm:pt modelId="{41B4A256-AA55-4B6E-A72D-23354BE92621}" type="pres">
      <dgm:prSet presAssocID="{160C0FED-4893-45D8-99FF-2DD40B53CE8D}" presName="horz1" presStyleCnt="0"/>
      <dgm:spPr/>
    </dgm:pt>
    <dgm:pt modelId="{D7D616D9-2083-4E8B-8319-BB0E1EEFAD14}" type="pres">
      <dgm:prSet presAssocID="{160C0FED-4893-45D8-99FF-2DD40B53CE8D}" presName="tx1" presStyleLbl="revTx" presStyleIdx="3" presStyleCnt="9"/>
      <dgm:spPr/>
    </dgm:pt>
    <dgm:pt modelId="{9DA7FC4C-5E71-4144-B4EA-7411A4C336A3}" type="pres">
      <dgm:prSet presAssocID="{160C0FED-4893-45D8-99FF-2DD40B53CE8D}" presName="vert1" presStyleCnt="0"/>
      <dgm:spPr/>
    </dgm:pt>
    <dgm:pt modelId="{5AA235E7-5336-42FF-B5A8-DE1AF7B817CC}" type="pres">
      <dgm:prSet presAssocID="{1923A5C2-F401-42FF-8A05-19B1C4162729}" presName="thickLine" presStyleLbl="alignNode1" presStyleIdx="4" presStyleCnt="9"/>
      <dgm:spPr/>
    </dgm:pt>
    <dgm:pt modelId="{B3EC8F9A-AED7-44CF-9A60-BC0A11653D1A}" type="pres">
      <dgm:prSet presAssocID="{1923A5C2-F401-42FF-8A05-19B1C4162729}" presName="horz1" presStyleCnt="0"/>
      <dgm:spPr/>
    </dgm:pt>
    <dgm:pt modelId="{8A3A9F72-F8E6-4E13-8790-1F1E8381D585}" type="pres">
      <dgm:prSet presAssocID="{1923A5C2-F401-42FF-8A05-19B1C4162729}" presName="tx1" presStyleLbl="revTx" presStyleIdx="4" presStyleCnt="9"/>
      <dgm:spPr/>
    </dgm:pt>
    <dgm:pt modelId="{9CD9AB9B-EF02-41DD-B901-E7984EECE322}" type="pres">
      <dgm:prSet presAssocID="{1923A5C2-F401-42FF-8A05-19B1C4162729}" presName="vert1" presStyleCnt="0"/>
      <dgm:spPr/>
    </dgm:pt>
    <dgm:pt modelId="{24AB8551-7B28-4055-B362-7100187B38FC}" type="pres">
      <dgm:prSet presAssocID="{2C3C6FF4-D13D-41D5-992B-38A697FC56FA}" presName="thickLine" presStyleLbl="alignNode1" presStyleIdx="5" presStyleCnt="9"/>
      <dgm:spPr/>
    </dgm:pt>
    <dgm:pt modelId="{DDE5AE6D-EE0A-4670-9D48-16277B8B3516}" type="pres">
      <dgm:prSet presAssocID="{2C3C6FF4-D13D-41D5-992B-38A697FC56FA}" presName="horz1" presStyleCnt="0"/>
      <dgm:spPr/>
    </dgm:pt>
    <dgm:pt modelId="{A29E8141-CC30-47A9-8AAB-3E7F9078D83D}" type="pres">
      <dgm:prSet presAssocID="{2C3C6FF4-D13D-41D5-992B-38A697FC56FA}" presName="tx1" presStyleLbl="revTx" presStyleIdx="5" presStyleCnt="9"/>
      <dgm:spPr/>
    </dgm:pt>
    <dgm:pt modelId="{F39560AF-D092-4F7B-9C3B-3DF0B40D95E1}" type="pres">
      <dgm:prSet presAssocID="{2C3C6FF4-D13D-41D5-992B-38A697FC56FA}" presName="vert1" presStyleCnt="0"/>
      <dgm:spPr/>
    </dgm:pt>
    <dgm:pt modelId="{EF54F863-03E8-4D15-9E34-1254837015B5}" type="pres">
      <dgm:prSet presAssocID="{5D5DBBE3-4816-4883-885C-76E7A89A5130}" presName="thickLine" presStyleLbl="alignNode1" presStyleIdx="6" presStyleCnt="9"/>
      <dgm:spPr/>
    </dgm:pt>
    <dgm:pt modelId="{3F963804-18E2-476B-919D-2775C8810390}" type="pres">
      <dgm:prSet presAssocID="{5D5DBBE3-4816-4883-885C-76E7A89A5130}" presName="horz1" presStyleCnt="0"/>
      <dgm:spPr/>
    </dgm:pt>
    <dgm:pt modelId="{C79C41E9-5EB7-44CD-8EDF-F8C0E39E7F8C}" type="pres">
      <dgm:prSet presAssocID="{5D5DBBE3-4816-4883-885C-76E7A89A5130}" presName="tx1" presStyleLbl="revTx" presStyleIdx="6" presStyleCnt="9"/>
      <dgm:spPr/>
    </dgm:pt>
    <dgm:pt modelId="{C0444C20-63E9-41F3-83CA-4222563AA09A}" type="pres">
      <dgm:prSet presAssocID="{5D5DBBE3-4816-4883-885C-76E7A89A5130}" presName="vert1" presStyleCnt="0"/>
      <dgm:spPr/>
    </dgm:pt>
    <dgm:pt modelId="{05875B4A-74CC-47C1-98BE-0B3D4812B28A}" type="pres">
      <dgm:prSet presAssocID="{820EBDFF-508F-43D7-9EA5-DF04BFFAC294}" presName="thickLine" presStyleLbl="alignNode1" presStyleIdx="7" presStyleCnt="9"/>
      <dgm:spPr/>
    </dgm:pt>
    <dgm:pt modelId="{AD79E6CE-45D6-4FF1-9FAD-8B7AEBD587E8}" type="pres">
      <dgm:prSet presAssocID="{820EBDFF-508F-43D7-9EA5-DF04BFFAC294}" presName="horz1" presStyleCnt="0"/>
      <dgm:spPr/>
    </dgm:pt>
    <dgm:pt modelId="{769339EE-1790-4695-9C56-6F3BCB8B6950}" type="pres">
      <dgm:prSet presAssocID="{820EBDFF-508F-43D7-9EA5-DF04BFFAC294}" presName="tx1" presStyleLbl="revTx" presStyleIdx="7" presStyleCnt="9"/>
      <dgm:spPr/>
    </dgm:pt>
    <dgm:pt modelId="{766D3BE0-FBA4-43FE-AC23-7A0EF173BF19}" type="pres">
      <dgm:prSet presAssocID="{820EBDFF-508F-43D7-9EA5-DF04BFFAC294}" presName="vert1" presStyleCnt="0"/>
      <dgm:spPr/>
    </dgm:pt>
    <dgm:pt modelId="{084362AE-BC0C-45DD-8A9D-905E247CCBF9}" type="pres">
      <dgm:prSet presAssocID="{8C1241E4-D9A4-43FA-8662-BD76B624843C}" presName="thickLine" presStyleLbl="alignNode1" presStyleIdx="8" presStyleCnt="9"/>
      <dgm:spPr/>
    </dgm:pt>
    <dgm:pt modelId="{2A9BCF79-3CEF-46A0-B2A9-58C16D0C46A6}" type="pres">
      <dgm:prSet presAssocID="{8C1241E4-D9A4-43FA-8662-BD76B624843C}" presName="horz1" presStyleCnt="0"/>
      <dgm:spPr/>
    </dgm:pt>
    <dgm:pt modelId="{B5645E04-FFFB-4A5C-8AF3-29F5B6CB3385}" type="pres">
      <dgm:prSet presAssocID="{8C1241E4-D9A4-43FA-8662-BD76B624843C}" presName="tx1" presStyleLbl="revTx" presStyleIdx="8" presStyleCnt="9"/>
      <dgm:spPr/>
    </dgm:pt>
    <dgm:pt modelId="{B73BA9E6-9AA8-4C36-AC99-6378891CB66E}" type="pres">
      <dgm:prSet presAssocID="{8C1241E4-D9A4-43FA-8662-BD76B624843C}" presName="vert1" presStyleCnt="0"/>
      <dgm:spPr/>
    </dgm:pt>
  </dgm:ptLst>
  <dgm:cxnLst>
    <dgm:cxn modelId="{3B62E918-267C-479D-9E59-99BB5294A549}" srcId="{94F3BEFC-B46D-4F2D-B915-710F78FFB2A8}" destId="{5D5DBBE3-4816-4883-885C-76E7A89A5130}" srcOrd="6" destOrd="0" parTransId="{0C361E06-50E2-40B7-A84C-DB4C76423D3B}" sibTransId="{BBE210AC-F0E7-4E00-9F91-58038BF0CC63}"/>
    <dgm:cxn modelId="{C374331E-42A3-43C5-B3D3-F2EF57A23AF3}" srcId="{94F3BEFC-B46D-4F2D-B915-710F78FFB2A8}" destId="{801D9F68-405A-494D-8AB4-85BBE25B3C02}" srcOrd="0" destOrd="0" parTransId="{C867AD8E-D5C0-497C-A961-301245FEE1CD}" sibTransId="{B8E759FA-F519-4DD3-A53A-E5AF69AE8A6F}"/>
    <dgm:cxn modelId="{CA90842F-2781-4D69-B854-8EF03B264C06}" srcId="{94F3BEFC-B46D-4F2D-B915-710F78FFB2A8}" destId="{8C1241E4-D9A4-43FA-8662-BD76B624843C}" srcOrd="8" destOrd="0" parTransId="{DFAEAAF0-386F-4E86-8938-AE72405E13EA}" sibTransId="{AE3F69AF-6510-48FF-8C4A-CAA437AA6BA5}"/>
    <dgm:cxn modelId="{FCC4333D-5196-4D3C-A3DE-EF9227B254A5}" type="presOf" srcId="{801D9F68-405A-494D-8AB4-85BBE25B3C02}" destId="{08759CF2-8644-4609-96BE-509838054C45}" srcOrd="0" destOrd="0" presId="urn:microsoft.com/office/officeart/2008/layout/LinedList"/>
    <dgm:cxn modelId="{EDC99B67-EE91-4744-8144-2C4672E9FFF8}" srcId="{94F3BEFC-B46D-4F2D-B915-710F78FFB2A8}" destId="{3EF1C66C-8C8B-405A-9265-369F644F03BE}" srcOrd="1" destOrd="0" parTransId="{F56311AD-8A77-43D1-9969-BEF1BEF53790}" sibTransId="{4D4F5D9E-8D29-4DBF-B09D-BDF2B8BD5B36}"/>
    <dgm:cxn modelId="{078CF369-A0AA-4B28-90F0-96FEFE86D6E2}" srcId="{94F3BEFC-B46D-4F2D-B915-710F78FFB2A8}" destId="{1923A5C2-F401-42FF-8A05-19B1C4162729}" srcOrd="4" destOrd="0" parTransId="{828C4F02-27B5-4E50-907A-6133D85164E7}" sibTransId="{10C31A28-7322-4BC2-BDED-A6993CE6349D}"/>
    <dgm:cxn modelId="{30E6376B-5251-460E-89C2-89B73B5E15E2}" srcId="{94F3BEFC-B46D-4F2D-B915-710F78FFB2A8}" destId="{2C3C6FF4-D13D-41D5-992B-38A697FC56FA}" srcOrd="5" destOrd="0" parTransId="{3F33F99C-D73C-49F3-BA8D-AE57979C8DC6}" sibTransId="{6A77AC53-4C64-496E-98B8-E8581DA8A433}"/>
    <dgm:cxn modelId="{C8421A6F-1282-46C1-A955-8EB0201DB295}" srcId="{94F3BEFC-B46D-4F2D-B915-710F78FFB2A8}" destId="{18DF51DF-047E-426F-8900-AE7BE752E83E}" srcOrd="2" destOrd="0" parTransId="{E346939A-D1C2-44DB-8605-2C36AFE1F6D0}" sibTransId="{D09A1D04-ED71-4CCC-86F2-61EF7DB4D0F1}"/>
    <dgm:cxn modelId="{29BDA851-73D2-4D0B-964A-CDE75CD65572}" type="presOf" srcId="{8C1241E4-D9A4-43FA-8662-BD76B624843C}" destId="{B5645E04-FFFB-4A5C-8AF3-29F5B6CB3385}" srcOrd="0" destOrd="0" presId="urn:microsoft.com/office/officeart/2008/layout/LinedList"/>
    <dgm:cxn modelId="{13FFE552-C8AF-4C85-BE06-1BC7267C321C}" srcId="{94F3BEFC-B46D-4F2D-B915-710F78FFB2A8}" destId="{160C0FED-4893-45D8-99FF-2DD40B53CE8D}" srcOrd="3" destOrd="0" parTransId="{ABBE284D-F66D-43CC-9F73-B6AC0ECF28E8}" sibTransId="{8B9CD85D-C4AC-40DC-AC9C-6427FB0E6505}"/>
    <dgm:cxn modelId="{DE27C073-2B1E-49C6-A80A-F82B8A076DFA}" type="presOf" srcId="{2C3C6FF4-D13D-41D5-992B-38A697FC56FA}" destId="{A29E8141-CC30-47A9-8AAB-3E7F9078D83D}" srcOrd="0" destOrd="0" presId="urn:microsoft.com/office/officeart/2008/layout/LinedList"/>
    <dgm:cxn modelId="{85572A81-B8D2-48EF-8CF7-FE44F5EA3692}" type="presOf" srcId="{5D5DBBE3-4816-4883-885C-76E7A89A5130}" destId="{C79C41E9-5EB7-44CD-8EDF-F8C0E39E7F8C}" srcOrd="0" destOrd="0" presId="urn:microsoft.com/office/officeart/2008/layout/LinedList"/>
    <dgm:cxn modelId="{60E5BCAD-8BF4-4D0F-A01E-11F917E45271}" type="presOf" srcId="{3EF1C66C-8C8B-405A-9265-369F644F03BE}" destId="{5FAF1BD2-66E7-440C-A3D1-50808D1311DB}" srcOrd="0" destOrd="0" presId="urn:microsoft.com/office/officeart/2008/layout/LinedList"/>
    <dgm:cxn modelId="{A66C99B5-A404-4F8C-82C7-769F0FB0609A}" type="presOf" srcId="{820EBDFF-508F-43D7-9EA5-DF04BFFAC294}" destId="{769339EE-1790-4695-9C56-6F3BCB8B6950}" srcOrd="0" destOrd="0" presId="urn:microsoft.com/office/officeart/2008/layout/LinedList"/>
    <dgm:cxn modelId="{FE3934BC-56FC-4C44-B019-22B307725173}" type="presOf" srcId="{94F3BEFC-B46D-4F2D-B915-710F78FFB2A8}" destId="{0FA04571-7B6D-4164-9FC6-85CE0044AE41}" srcOrd="0" destOrd="0" presId="urn:microsoft.com/office/officeart/2008/layout/LinedList"/>
    <dgm:cxn modelId="{2DF158BC-7168-471A-BA5E-87E4CF310278}" type="presOf" srcId="{18DF51DF-047E-426F-8900-AE7BE752E83E}" destId="{D3248AA1-BDA3-475A-8D06-9FF36B8467FC}" srcOrd="0" destOrd="0" presId="urn:microsoft.com/office/officeart/2008/layout/LinedList"/>
    <dgm:cxn modelId="{3B7835C1-5655-4C00-BA1D-384EA2D314DB}" type="presOf" srcId="{160C0FED-4893-45D8-99FF-2DD40B53CE8D}" destId="{D7D616D9-2083-4E8B-8319-BB0E1EEFAD14}" srcOrd="0" destOrd="0" presId="urn:microsoft.com/office/officeart/2008/layout/LinedList"/>
    <dgm:cxn modelId="{5CC1D1E8-E773-460F-BC03-932E634E42C6}" type="presOf" srcId="{1923A5C2-F401-42FF-8A05-19B1C4162729}" destId="{8A3A9F72-F8E6-4E13-8790-1F1E8381D585}" srcOrd="0" destOrd="0" presId="urn:microsoft.com/office/officeart/2008/layout/LinedList"/>
    <dgm:cxn modelId="{73897DEB-656B-462A-8208-954515D0F7BA}" srcId="{94F3BEFC-B46D-4F2D-B915-710F78FFB2A8}" destId="{820EBDFF-508F-43D7-9EA5-DF04BFFAC294}" srcOrd="7" destOrd="0" parTransId="{DCE86E10-9F79-4347-96D8-C0248CCD80BE}" sibTransId="{1130B85E-F246-42C0-806B-D5C038E5340E}"/>
    <dgm:cxn modelId="{42BD1AAE-C26C-416D-B454-F4FFAE80DD3A}" type="presParOf" srcId="{0FA04571-7B6D-4164-9FC6-85CE0044AE41}" destId="{90CA47FA-5029-4231-985E-B731866AF36E}" srcOrd="0" destOrd="0" presId="urn:microsoft.com/office/officeart/2008/layout/LinedList"/>
    <dgm:cxn modelId="{2E897934-E0CD-4CD1-A20B-14F1918ACF3F}" type="presParOf" srcId="{0FA04571-7B6D-4164-9FC6-85CE0044AE41}" destId="{156EB568-E585-46BC-82F9-A59E7BB6345B}" srcOrd="1" destOrd="0" presId="urn:microsoft.com/office/officeart/2008/layout/LinedList"/>
    <dgm:cxn modelId="{14E5EC08-26E1-462D-A75B-14D2891F441B}" type="presParOf" srcId="{156EB568-E585-46BC-82F9-A59E7BB6345B}" destId="{08759CF2-8644-4609-96BE-509838054C45}" srcOrd="0" destOrd="0" presId="urn:microsoft.com/office/officeart/2008/layout/LinedList"/>
    <dgm:cxn modelId="{6493C667-8ACE-43FC-AC04-C99D4C8D64A5}" type="presParOf" srcId="{156EB568-E585-46BC-82F9-A59E7BB6345B}" destId="{7E72EBDD-6B0E-432E-81D4-C93F9C6E47DD}" srcOrd="1" destOrd="0" presId="urn:microsoft.com/office/officeart/2008/layout/LinedList"/>
    <dgm:cxn modelId="{8C22F429-1C01-4CD4-965B-4FAAADF922EE}" type="presParOf" srcId="{0FA04571-7B6D-4164-9FC6-85CE0044AE41}" destId="{60A2A7D6-1885-472E-A90F-AFEC292B134A}" srcOrd="2" destOrd="0" presId="urn:microsoft.com/office/officeart/2008/layout/LinedList"/>
    <dgm:cxn modelId="{7382C23A-2066-42C5-BD24-062420ECA7EF}" type="presParOf" srcId="{0FA04571-7B6D-4164-9FC6-85CE0044AE41}" destId="{8D7C4741-0409-46B9-AE3C-0E32EF2F8D99}" srcOrd="3" destOrd="0" presId="urn:microsoft.com/office/officeart/2008/layout/LinedList"/>
    <dgm:cxn modelId="{DACD9264-64AA-48CA-99F6-80A49459F9A5}" type="presParOf" srcId="{8D7C4741-0409-46B9-AE3C-0E32EF2F8D99}" destId="{5FAF1BD2-66E7-440C-A3D1-50808D1311DB}" srcOrd="0" destOrd="0" presId="urn:microsoft.com/office/officeart/2008/layout/LinedList"/>
    <dgm:cxn modelId="{A10028DA-581C-418E-BC98-1ED529A60672}" type="presParOf" srcId="{8D7C4741-0409-46B9-AE3C-0E32EF2F8D99}" destId="{4E96175A-0453-4612-A746-5F3AB0C087AC}" srcOrd="1" destOrd="0" presId="urn:microsoft.com/office/officeart/2008/layout/LinedList"/>
    <dgm:cxn modelId="{3037AE33-A2F0-4A25-89A3-852489A3EA9E}" type="presParOf" srcId="{0FA04571-7B6D-4164-9FC6-85CE0044AE41}" destId="{F8A70D6F-C54E-4693-A40C-D40B6BDFF412}" srcOrd="4" destOrd="0" presId="urn:microsoft.com/office/officeart/2008/layout/LinedList"/>
    <dgm:cxn modelId="{6BDA652F-61B9-4E72-9950-04B8EE61CD56}" type="presParOf" srcId="{0FA04571-7B6D-4164-9FC6-85CE0044AE41}" destId="{FA869FA7-AF47-4DD4-A9A7-71859446A873}" srcOrd="5" destOrd="0" presId="urn:microsoft.com/office/officeart/2008/layout/LinedList"/>
    <dgm:cxn modelId="{BFBD3922-A458-4B67-9767-E7B523A5CF4A}" type="presParOf" srcId="{FA869FA7-AF47-4DD4-A9A7-71859446A873}" destId="{D3248AA1-BDA3-475A-8D06-9FF36B8467FC}" srcOrd="0" destOrd="0" presId="urn:microsoft.com/office/officeart/2008/layout/LinedList"/>
    <dgm:cxn modelId="{725F4DB0-E968-4196-8FCB-5B6AFB1AAA32}" type="presParOf" srcId="{FA869FA7-AF47-4DD4-A9A7-71859446A873}" destId="{E044AC87-553E-46D5-A5AA-64095419832B}" srcOrd="1" destOrd="0" presId="urn:microsoft.com/office/officeart/2008/layout/LinedList"/>
    <dgm:cxn modelId="{EBC355EB-A894-4D3E-B0B8-D4E83349EC0C}" type="presParOf" srcId="{0FA04571-7B6D-4164-9FC6-85CE0044AE41}" destId="{ABC621A5-2EB3-46CD-BEDB-8593D15D6611}" srcOrd="6" destOrd="0" presId="urn:microsoft.com/office/officeart/2008/layout/LinedList"/>
    <dgm:cxn modelId="{7DE8B029-AFEF-4834-ACCF-BA985742C285}" type="presParOf" srcId="{0FA04571-7B6D-4164-9FC6-85CE0044AE41}" destId="{41B4A256-AA55-4B6E-A72D-23354BE92621}" srcOrd="7" destOrd="0" presId="urn:microsoft.com/office/officeart/2008/layout/LinedList"/>
    <dgm:cxn modelId="{22A9C0B6-130B-499A-A236-99501714B247}" type="presParOf" srcId="{41B4A256-AA55-4B6E-A72D-23354BE92621}" destId="{D7D616D9-2083-4E8B-8319-BB0E1EEFAD14}" srcOrd="0" destOrd="0" presId="urn:microsoft.com/office/officeart/2008/layout/LinedList"/>
    <dgm:cxn modelId="{7483565C-1C6E-4320-9C7A-9B1F92615A58}" type="presParOf" srcId="{41B4A256-AA55-4B6E-A72D-23354BE92621}" destId="{9DA7FC4C-5E71-4144-B4EA-7411A4C336A3}" srcOrd="1" destOrd="0" presId="urn:microsoft.com/office/officeart/2008/layout/LinedList"/>
    <dgm:cxn modelId="{F6C4D758-71B4-418B-95DC-003959AD98F0}" type="presParOf" srcId="{0FA04571-7B6D-4164-9FC6-85CE0044AE41}" destId="{5AA235E7-5336-42FF-B5A8-DE1AF7B817CC}" srcOrd="8" destOrd="0" presId="urn:microsoft.com/office/officeart/2008/layout/LinedList"/>
    <dgm:cxn modelId="{91EEC074-7477-4EE1-B745-B0BB3FE3331B}" type="presParOf" srcId="{0FA04571-7B6D-4164-9FC6-85CE0044AE41}" destId="{B3EC8F9A-AED7-44CF-9A60-BC0A11653D1A}" srcOrd="9" destOrd="0" presId="urn:microsoft.com/office/officeart/2008/layout/LinedList"/>
    <dgm:cxn modelId="{6C466DEB-3C15-4EFE-B131-A9DE34C316E3}" type="presParOf" srcId="{B3EC8F9A-AED7-44CF-9A60-BC0A11653D1A}" destId="{8A3A9F72-F8E6-4E13-8790-1F1E8381D585}" srcOrd="0" destOrd="0" presId="urn:microsoft.com/office/officeart/2008/layout/LinedList"/>
    <dgm:cxn modelId="{D7DE2EE7-0F69-4E59-92F3-5604CF3444F0}" type="presParOf" srcId="{B3EC8F9A-AED7-44CF-9A60-BC0A11653D1A}" destId="{9CD9AB9B-EF02-41DD-B901-E7984EECE322}" srcOrd="1" destOrd="0" presId="urn:microsoft.com/office/officeart/2008/layout/LinedList"/>
    <dgm:cxn modelId="{48D7F541-0577-4FA1-A12E-7084017B50F3}" type="presParOf" srcId="{0FA04571-7B6D-4164-9FC6-85CE0044AE41}" destId="{24AB8551-7B28-4055-B362-7100187B38FC}" srcOrd="10" destOrd="0" presId="urn:microsoft.com/office/officeart/2008/layout/LinedList"/>
    <dgm:cxn modelId="{6CC94E96-577F-4DDE-A286-D3B8F6741825}" type="presParOf" srcId="{0FA04571-7B6D-4164-9FC6-85CE0044AE41}" destId="{DDE5AE6D-EE0A-4670-9D48-16277B8B3516}" srcOrd="11" destOrd="0" presId="urn:microsoft.com/office/officeart/2008/layout/LinedList"/>
    <dgm:cxn modelId="{F306A035-61F2-40A8-822D-D723C0D79075}" type="presParOf" srcId="{DDE5AE6D-EE0A-4670-9D48-16277B8B3516}" destId="{A29E8141-CC30-47A9-8AAB-3E7F9078D83D}" srcOrd="0" destOrd="0" presId="urn:microsoft.com/office/officeart/2008/layout/LinedList"/>
    <dgm:cxn modelId="{1421428C-FAE5-4995-AB0F-0AF302EBF9B5}" type="presParOf" srcId="{DDE5AE6D-EE0A-4670-9D48-16277B8B3516}" destId="{F39560AF-D092-4F7B-9C3B-3DF0B40D95E1}" srcOrd="1" destOrd="0" presId="urn:microsoft.com/office/officeart/2008/layout/LinedList"/>
    <dgm:cxn modelId="{1C93D315-AF39-4A80-8A53-B668C08AEFA9}" type="presParOf" srcId="{0FA04571-7B6D-4164-9FC6-85CE0044AE41}" destId="{EF54F863-03E8-4D15-9E34-1254837015B5}" srcOrd="12" destOrd="0" presId="urn:microsoft.com/office/officeart/2008/layout/LinedList"/>
    <dgm:cxn modelId="{D686BDED-E3D8-479C-9189-DA6653F46446}" type="presParOf" srcId="{0FA04571-7B6D-4164-9FC6-85CE0044AE41}" destId="{3F963804-18E2-476B-919D-2775C8810390}" srcOrd="13" destOrd="0" presId="urn:microsoft.com/office/officeart/2008/layout/LinedList"/>
    <dgm:cxn modelId="{1A098BBC-B0E7-45D6-9F40-A76AAD0F928C}" type="presParOf" srcId="{3F963804-18E2-476B-919D-2775C8810390}" destId="{C79C41E9-5EB7-44CD-8EDF-F8C0E39E7F8C}" srcOrd="0" destOrd="0" presId="urn:microsoft.com/office/officeart/2008/layout/LinedList"/>
    <dgm:cxn modelId="{902FB974-7BE3-4B11-9296-357F0501AF24}" type="presParOf" srcId="{3F963804-18E2-476B-919D-2775C8810390}" destId="{C0444C20-63E9-41F3-83CA-4222563AA09A}" srcOrd="1" destOrd="0" presId="urn:microsoft.com/office/officeart/2008/layout/LinedList"/>
    <dgm:cxn modelId="{3DFF16CA-BB73-4C2D-9615-DA1B95AA350F}" type="presParOf" srcId="{0FA04571-7B6D-4164-9FC6-85CE0044AE41}" destId="{05875B4A-74CC-47C1-98BE-0B3D4812B28A}" srcOrd="14" destOrd="0" presId="urn:microsoft.com/office/officeart/2008/layout/LinedList"/>
    <dgm:cxn modelId="{C0DF563C-B42E-4077-8DBE-7E2B6D0B5BB5}" type="presParOf" srcId="{0FA04571-7B6D-4164-9FC6-85CE0044AE41}" destId="{AD79E6CE-45D6-4FF1-9FAD-8B7AEBD587E8}" srcOrd="15" destOrd="0" presId="urn:microsoft.com/office/officeart/2008/layout/LinedList"/>
    <dgm:cxn modelId="{961FEB2B-79A8-4E16-9467-FB45746A02D9}" type="presParOf" srcId="{AD79E6CE-45D6-4FF1-9FAD-8B7AEBD587E8}" destId="{769339EE-1790-4695-9C56-6F3BCB8B6950}" srcOrd="0" destOrd="0" presId="urn:microsoft.com/office/officeart/2008/layout/LinedList"/>
    <dgm:cxn modelId="{3C85851D-A47D-4472-A7F9-7B8391350620}" type="presParOf" srcId="{AD79E6CE-45D6-4FF1-9FAD-8B7AEBD587E8}" destId="{766D3BE0-FBA4-43FE-AC23-7A0EF173BF19}" srcOrd="1" destOrd="0" presId="urn:microsoft.com/office/officeart/2008/layout/LinedList"/>
    <dgm:cxn modelId="{0FE06FF1-3B41-4A4E-97FD-2DD14D537164}" type="presParOf" srcId="{0FA04571-7B6D-4164-9FC6-85CE0044AE41}" destId="{084362AE-BC0C-45DD-8A9D-905E247CCBF9}" srcOrd="16" destOrd="0" presId="urn:microsoft.com/office/officeart/2008/layout/LinedList"/>
    <dgm:cxn modelId="{BEB3686A-C20F-4D6B-B046-44E308960877}" type="presParOf" srcId="{0FA04571-7B6D-4164-9FC6-85CE0044AE41}" destId="{2A9BCF79-3CEF-46A0-B2A9-58C16D0C46A6}" srcOrd="17" destOrd="0" presId="urn:microsoft.com/office/officeart/2008/layout/LinedList"/>
    <dgm:cxn modelId="{AA37EC32-C5B0-43B7-A89F-D9107B189EC9}" type="presParOf" srcId="{2A9BCF79-3CEF-46A0-B2A9-58C16D0C46A6}" destId="{B5645E04-FFFB-4A5C-8AF3-29F5B6CB3385}" srcOrd="0" destOrd="0" presId="urn:microsoft.com/office/officeart/2008/layout/LinedList"/>
    <dgm:cxn modelId="{7C22A915-2103-4A8C-931E-B6806339CDF4}" type="presParOf" srcId="{2A9BCF79-3CEF-46A0-B2A9-58C16D0C46A6}" destId="{B73BA9E6-9AA8-4C36-AC99-6378891CB66E}" srcOrd="1" destOrd="0" presId="urn:microsoft.com/office/officeart/2008/layout/LinedList"/>
  </dgm:cxnLst>
  <dgm:bg>
    <a:noFill/>
  </dgm:bg>
  <dgm:whole>
    <a:ln>
      <a:noFill/>
    </a:ln>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A47FA-5029-4231-985E-B731866AF36E}">
      <dsp:nvSpPr>
        <dsp:cNvPr id="0" name=""/>
        <dsp:cNvSpPr/>
      </dsp:nvSpPr>
      <dsp:spPr>
        <a:xfrm>
          <a:off x="0" y="743"/>
          <a:ext cx="6676723"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759CF2-8644-4609-96BE-509838054C45}">
      <dsp:nvSpPr>
        <dsp:cNvPr id="0" name=""/>
        <dsp:cNvSpPr/>
      </dsp:nvSpPr>
      <dsp:spPr>
        <a:xfrm>
          <a:off x="0" y="743"/>
          <a:ext cx="6676723" cy="67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01 Introduction</a:t>
          </a:r>
        </a:p>
      </dsp:txBody>
      <dsp:txXfrm>
        <a:off x="0" y="743"/>
        <a:ext cx="6676723" cy="676242"/>
      </dsp:txXfrm>
    </dsp:sp>
    <dsp:sp modelId="{60A2A7D6-1885-472E-A90F-AFEC292B134A}">
      <dsp:nvSpPr>
        <dsp:cNvPr id="0" name=""/>
        <dsp:cNvSpPr/>
      </dsp:nvSpPr>
      <dsp:spPr>
        <a:xfrm>
          <a:off x="0" y="676985"/>
          <a:ext cx="6676723"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AF1BD2-66E7-440C-A3D1-50808D1311DB}">
      <dsp:nvSpPr>
        <dsp:cNvPr id="0" name=""/>
        <dsp:cNvSpPr/>
      </dsp:nvSpPr>
      <dsp:spPr>
        <a:xfrm>
          <a:off x="0" y="676985"/>
          <a:ext cx="6676723" cy="67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02 Problem Statement</a:t>
          </a:r>
        </a:p>
      </dsp:txBody>
      <dsp:txXfrm>
        <a:off x="0" y="676985"/>
        <a:ext cx="6676723" cy="676242"/>
      </dsp:txXfrm>
    </dsp:sp>
    <dsp:sp modelId="{F8A70D6F-C54E-4693-A40C-D40B6BDFF412}">
      <dsp:nvSpPr>
        <dsp:cNvPr id="0" name=""/>
        <dsp:cNvSpPr/>
      </dsp:nvSpPr>
      <dsp:spPr>
        <a:xfrm>
          <a:off x="0" y="1353228"/>
          <a:ext cx="6676723"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248AA1-BDA3-475A-8D06-9FF36B8467FC}">
      <dsp:nvSpPr>
        <dsp:cNvPr id="0" name=""/>
        <dsp:cNvSpPr/>
      </dsp:nvSpPr>
      <dsp:spPr>
        <a:xfrm>
          <a:off x="0" y="1353228"/>
          <a:ext cx="6676723" cy="67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03 Methodology</a:t>
          </a:r>
        </a:p>
      </dsp:txBody>
      <dsp:txXfrm>
        <a:off x="0" y="1353228"/>
        <a:ext cx="6676723" cy="676242"/>
      </dsp:txXfrm>
    </dsp:sp>
    <dsp:sp modelId="{ABC621A5-2EB3-46CD-BEDB-8593D15D6611}">
      <dsp:nvSpPr>
        <dsp:cNvPr id="0" name=""/>
        <dsp:cNvSpPr/>
      </dsp:nvSpPr>
      <dsp:spPr>
        <a:xfrm>
          <a:off x="0" y="2029471"/>
          <a:ext cx="6676723"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D616D9-2083-4E8B-8319-BB0E1EEFAD14}">
      <dsp:nvSpPr>
        <dsp:cNvPr id="0" name=""/>
        <dsp:cNvSpPr/>
      </dsp:nvSpPr>
      <dsp:spPr>
        <a:xfrm>
          <a:off x="0" y="2029471"/>
          <a:ext cx="6676723" cy="67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04 Data Cleaning</a:t>
          </a:r>
        </a:p>
      </dsp:txBody>
      <dsp:txXfrm>
        <a:off x="0" y="2029471"/>
        <a:ext cx="6676723" cy="676242"/>
      </dsp:txXfrm>
    </dsp:sp>
    <dsp:sp modelId="{5AA235E7-5336-42FF-B5A8-DE1AF7B817CC}">
      <dsp:nvSpPr>
        <dsp:cNvPr id="0" name=""/>
        <dsp:cNvSpPr/>
      </dsp:nvSpPr>
      <dsp:spPr>
        <a:xfrm>
          <a:off x="0" y="2705713"/>
          <a:ext cx="6676723"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3A9F72-F8E6-4E13-8790-1F1E8381D585}">
      <dsp:nvSpPr>
        <dsp:cNvPr id="0" name=""/>
        <dsp:cNvSpPr/>
      </dsp:nvSpPr>
      <dsp:spPr>
        <a:xfrm>
          <a:off x="0" y="2705713"/>
          <a:ext cx="6676723" cy="67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05 Data Visualization</a:t>
          </a:r>
        </a:p>
      </dsp:txBody>
      <dsp:txXfrm>
        <a:off x="0" y="2705713"/>
        <a:ext cx="6676723" cy="676242"/>
      </dsp:txXfrm>
    </dsp:sp>
    <dsp:sp modelId="{24AB8551-7B28-4055-B362-7100187B38FC}">
      <dsp:nvSpPr>
        <dsp:cNvPr id="0" name=""/>
        <dsp:cNvSpPr/>
      </dsp:nvSpPr>
      <dsp:spPr>
        <a:xfrm>
          <a:off x="0" y="3381956"/>
          <a:ext cx="6676723"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9E8141-CC30-47A9-8AAB-3E7F9078D83D}">
      <dsp:nvSpPr>
        <dsp:cNvPr id="0" name=""/>
        <dsp:cNvSpPr/>
      </dsp:nvSpPr>
      <dsp:spPr>
        <a:xfrm>
          <a:off x="0" y="3381956"/>
          <a:ext cx="6676723" cy="67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06 Feature Engineering</a:t>
          </a:r>
        </a:p>
      </dsp:txBody>
      <dsp:txXfrm>
        <a:off x="0" y="3381956"/>
        <a:ext cx="6676723" cy="676242"/>
      </dsp:txXfrm>
    </dsp:sp>
    <dsp:sp modelId="{EF54F863-03E8-4D15-9E34-1254837015B5}">
      <dsp:nvSpPr>
        <dsp:cNvPr id="0" name=""/>
        <dsp:cNvSpPr/>
      </dsp:nvSpPr>
      <dsp:spPr>
        <a:xfrm>
          <a:off x="0" y="4058198"/>
          <a:ext cx="6676723"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9C41E9-5EB7-44CD-8EDF-F8C0E39E7F8C}">
      <dsp:nvSpPr>
        <dsp:cNvPr id="0" name=""/>
        <dsp:cNvSpPr/>
      </dsp:nvSpPr>
      <dsp:spPr>
        <a:xfrm>
          <a:off x="0" y="4058198"/>
          <a:ext cx="6676723" cy="67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07 Data Modelling</a:t>
          </a:r>
        </a:p>
      </dsp:txBody>
      <dsp:txXfrm>
        <a:off x="0" y="4058198"/>
        <a:ext cx="6676723" cy="676242"/>
      </dsp:txXfrm>
    </dsp:sp>
    <dsp:sp modelId="{05875B4A-74CC-47C1-98BE-0B3D4812B28A}">
      <dsp:nvSpPr>
        <dsp:cNvPr id="0" name=""/>
        <dsp:cNvSpPr/>
      </dsp:nvSpPr>
      <dsp:spPr>
        <a:xfrm>
          <a:off x="0" y="4734441"/>
          <a:ext cx="6676723"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9339EE-1790-4695-9C56-6F3BCB8B6950}">
      <dsp:nvSpPr>
        <dsp:cNvPr id="0" name=""/>
        <dsp:cNvSpPr/>
      </dsp:nvSpPr>
      <dsp:spPr>
        <a:xfrm>
          <a:off x="0" y="4734441"/>
          <a:ext cx="6676723" cy="67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08 Findings and Recommendations</a:t>
          </a:r>
        </a:p>
      </dsp:txBody>
      <dsp:txXfrm>
        <a:off x="0" y="4734441"/>
        <a:ext cx="6676723" cy="676242"/>
      </dsp:txXfrm>
    </dsp:sp>
    <dsp:sp modelId="{084362AE-BC0C-45DD-8A9D-905E247CCBF9}">
      <dsp:nvSpPr>
        <dsp:cNvPr id="0" name=""/>
        <dsp:cNvSpPr/>
      </dsp:nvSpPr>
      <dsp:spPr>
        <a:xfrm>
          <a:off x="0" y="5410684"/>
          <a:ext cx="6676723"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645E04-FFFB-4A5C-8AF3-29F5B6CB3385}">
      <dsp:nvSpPr>
        <dsp:cNvPr id="0" name=""/>
        <dsp:cNvSpPr/>
      </dsp:nvSpPr>
      <dsp:spPr>
        <a:xfrm>
          <a:off x="0" y="5410684"/>
          <a:ext cx="6676723" cy="67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endParaRPr lang="en-US" sz="3100" kern="1200" dirty="0"/>
        </a:p>
      </dsp:txBody>
      <dsp:txXfrm>
        <a:off x="0" y="5410684"/>
        <a:ext cx="6676723" cy="67624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s://www.geeksforgeeks.org/histograms-and-density-plots-in-python/" TargetMode="External"/><Relationship Id="rId3" Type="http://schemas.openxmlformats.org/officeDocument/2006/relationships/hyperlink" Target="https://www.geeksforgeeks.org/data-visualization-with-python/" TargetMode="External"/><Relationship Id="rId7" Type="http://schemas.openxmlformats.org/officeDocument/2006/relationships/hyperlink" Target="https://archive.ics.uci.edu/dataset/697/predict+students+dropout+and+academic+success" TargetMode="External"/><Relationship Id="rId2" Type="http://schemas.openxmlformats.org/officeDocument/2006/relationships/hyperlink" Target="https://towardsdatascience.com/feature-engineering-in-python-part-i-the-most-powerful-way-of-dealing-with-data-8e2447e7c69e" TargetMode="External"/><Relationship Id="rId1" Type="http://schemas.openxmlformats.org/officeDocument/2006/relationships/slideLayout" Target="../slideLayouts/slideLayout7.xml"/><Relationship Id="rId6" Type="http://schemas.openxmlformats.org/officeDocument/2006/relationships/hyperlink" Target="https://realpython.com/python-data-cleaning-numpy-pandas/" TargetMode="External"/><Relationship Id="rId11" Type="http://schemas.openxmlformats.org/officeDocument/2006/relationships/hyperlink" Target="https://towardsdatascience.com/k-nearest-neighbor-python-2fccc47d2a55" TargetMode="External"/><Relationship Id="rId5" Type="http://schemas.openxmlformats.org/officeDocument/2006/relationships/hyperlink" Target="https://plotly.com/python/" TargetMode="External"/><Relationship Id="rId10" Type="http://schemas.openxmlformats.org/officeDocument/2006/relationships/hyperlink" Target="https://www.geeksforgeeks.org/plotting-correlation-matrix-using-python/" TargetMode="External"/><Relationship Id="rId4" Type="http://schemas.openxmlformats.org/officeDocument/2006/relationships/hyperlink" Target="https://www.learndatasci.com/tutorials/intro-feature-engineering-machine-learning-python/" TargetMode="External"/><Relationship Id="rId9" Type="http://schemas.openxmlformats.org/officeDocument/2006/relationships/hyperlink" Target="https://www.geeksforgeeks.org/box-plot-in-python-using-matplotlib/" TargetMode="Externa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7.png"/><Relationship Id="rId7" Type="http://schemas.openxmlformats.org/officeDocument/2006/relationships/diagramQuickStyle" Target="../diagrams/quickStyle1.xml"/><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8.sv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txBody>
          <a:bodyPr/>
          <a:lstStyle/>
          <a:p>
            <a:endParaRPr lang="en-US"/>
          </a:p>
        </p:txBody>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US"/>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733800" y="2857500"/>
            <a:ext cx="10744200" cy="1440074"/>
          </a:xfrm>
          <a:prstGeom prst="rect">
            <a:avLst/>
          </a:prstGeom>
        </p:spPr>
        <p:txBody>
          <a:bodyPr wrap="square" lIns="0" tIns="0" rIns="0" bIns="0" rtlCol="0" anchor="t">
            <a:spAutoFit/>
          </a:bodyPr>
          <a:lstStyle/>
          <a:p>
            <a:pPr>
              <a:lnSpc>
                <a:spcPts val="5945"/>
              </a:lnSpc>
              <a:spcBef>
                <a:spcPct val="0"/>
              </a:spcBef>
            </a:pPr>
            <a:r>
              <a:rPr lang="en-US" sz="4246" dirty="0">
                <a:solidFill>
                  <a:srgbClr val="000000"/>
                </a:solidFill>
                <a:latin typeface="Lato Bold"/>
              </a:rPr>
              <a:t>PREDICTING ACADEMIC SUCCESS OF UNDERGRADUATE DEGREE STUDENTS </a:t>
            </a:r>
          </a:p>
        </p:txBody>
      </p:sp>
      <p:sp>
        <p:nvSpPr>
          <p:cNvPr id="7" name="TextBox 7"/>
          <p:cNvSpPr txBox="1"/>
          <p:nvPr/>
        </p:nvSpPr>
        <p:spPr>
          <a:xfrm>
            <a:off x="3648322" y="4728530"/>
            <a:ext cx="13039478" cy="1648528"/>
          </a:xfrm>
          <a:prstGeom prst="rect">
            <a:avLst/>
          </a:prstGeom>
        </p:spPr>
        <p:txBody>
          <a:bodyPr wrap="square" lIns="0" tIns="0" rIns="0" bIns="0" rtlCol="0" anchor="t">
            <a:spAutoFit/>
          </a:bodyPr>
          <a:lstStyle/>
          <a:p>
            <a:pPr>
              <a:lnSpc>
                <a:spcPts val="13343"/>
              </a:lnSpc>
              <a:spcBef>
                <a:spcPct val="0"/>
              </a:spcBef>
            </a:pPr>
            <a:r>
              <a:rPr lang="en-US" sz="9600" dirty="0">
                <a:solidFill>
                  <a:srgbClr val="593C8F"/>
                </a:solidFill>
                <a:latin typeface="League Spartan"/>
              </a:rPr>
              <a:t>Final Project</a:t>
            </a:r>
          </a:p>
        </p:txBody>
      </p:sp>
      <p:sp>
        <p:nvSpPr>
          <p:cNvPr id="8" name="AutoShape 8"/>
          <p:cNvSpPr/>
          <p:nvPr/>
        </p:nvSpPr>
        <p:spPr>
          <a:xfrm>
            <a:off x="3648322" y="6052585"/>
            <a:ext cx="7781678" cy="26487"/>
          </a:xfrm>
          <a:prstGeom prst="line">
            <a:avLst/>
          </a:prstGeom>
          <a:ln w="38100" cap="flat">
            <a:solidFill>
              <a:srgbClr val="000000"/>
            </a:solidFill>
            <a:prstDash val="solid"/>
            <a:headEnd type="none" w="sm" len="sm"/>
            <a:tailEnd type="none" w="sm" len="sm"/>
          </a:ln>
        </p:spPr>
        <p:txBody>
          <a:bodyPr/>
          <a:lstStyle/>
          <a:p>
            <a:endParaRPr lang="en-US"/>
          </a:p>
        </p:txBody>
      </p:sp>
      <p:sp>
        <p:nvSpPr>
          <p:cNvPr id="9" name="Freeform 9"/>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TextBox 10"/>
          <p:cNvSpPr txBox="1"/>
          <p:nvPr/>
        </p:nvSpPr>
        <p:spPr>
          <a:xfrm>
            <a:off x="3648322" y="7680610"/>
            <a:ext cx="6583633" cy="1004853"/>
          </a:xfrm>
          <a:prstGeom prst="rect">
            <a:avLst/>
          </a:prstGeom>
        </p:spPr>
        <p:txBody>
          <a:bodyPr lIns="0" tIns="0" rIns="0" bIns="0" rtlCol="0" anchor="t">
            <a:spAutoFit/>
          </a:bodyPr>
          <a:lstStyle/>
          <a:p>
            <a:pPr>
              <a:lnSpc>
                <a:spcPts val="3939"/>
              </a:lnSpc>
            </a:pPr>
            <a:r>
              <a:rPr lang="en-US" sz="2813" dirty="0">
                <a:solidFill>
                  <a:srgbClr val="000000"/>
                </a:solidFill>
                <a:latin typeface="Poppins"/>
              </a:rPr>
              <a:t>Presented by: Naina Gupta</a:t>
            </a:r>
          </a:p>
          <a:p>
            <a:pPr>
              <a:lnSpc>
                <a:spcPts val="3939"/>
              </a:lnSpc>
              <a:spcBef>
                <a:spcPct val="0"/>
              </a:spcBef>
            </a:pPr>
            <a:r>
              <a:rPr lang="en-US" sz="2813" dirty="0">
                <a:solidFill>
                  <a:srgbClr val="000000"/>
                </a:solidFill>
                <a:latin typeface="Poppins"/>
              </a:rPr>
              <a:t>                          </a:t>
            </a:r>
            <a:r>
              <a:rPr lang="en-US" sz="2813" dirty="0" err="1">
                <a:solidFill>
                  <a:srgbClr val="000000"/>
                </a:solidFill>
                <a:latin typeface="Poppins"/>
              </a:rPr>
              <a:t>Shivi</a:t>
            </a:r>
            <a:r>
              <a:rPr lang="en-US" sz="2813" dirty="0">
                <a:solidFill>
                  <a:srgbClr val="000000"/>
                </a:solidFill>
                <a:latin typeface="Poppins"/>
              </a:rPr>
              <a:t> Jain</a:t>
            </a:r>
          </a:p>
        </p:txBody>
      </p:sp>
      <p:sp>
        <p:nvSpPr>
          <p:cNvPr id="11" name="Freeform 11"/>
          <p:cNvSpPr/>
          <p:nvPr/>
        </p:nvSpPr>
        <p:spPr>
          <a:xfrm>
            <a:off x="0" y="0"/>
            <a:ext cx="3516284" cy="10287000"/>
          </a:xfrm>
          <a:custGeom>
            <a:avLst/>
            <a:gdLst/>
            <a:ahLst/>
            <a:cxnLst/>
            <a:rect l="l" t="t" r="r" b="b"/>
            <a:pathLst>
              <a:path w="3516284" h="10287000">
                <a:moveTo>
                  <a:pt x="0" y="0"/>
                </a:moveTo>
                <a:lnTo>
                  <a:pt x="3516284" y="0"/>
                </a:lnTo>
                <a:lnTo>
                  <a:pt x="3516284" y="10287000"/>
                </a:lnTo>
                <a:lnTo>
                  <a:pt x="0" y="102870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US"/>
          </a:p>
        </p:txBody>
      </p:sp>
      <p:sp>
        <p:nvSpPr>
          <p:cNvPr id="3" name="TextBox 3"/>
          <p:cNvSpPr txBox="1"/>
          <p:nvPr/>
        </p:nvSpPr>
        <p:spPr>
          <a:xfrm>
            <a:off x="851417" y="616719"/>
            <a:ext cx="7452858"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DATA VISUALIZATION</a:t>
            </a:r>
          </a:p>
        </p:txBody>
      </p:sp>
      <p:sp>
        <p:nvSpPr>
          <p:cNvPr id="4" name="AutoShape 4"/>
          <p:cNvSpPr/>
          <p:nvPr/>
        </p:nvSpPr>
        <p:spPr>
          <a:xfrm flipV="1">
            <a:off x="968026" y="1354957"/>
            <a:ext cx="6194774" cy="38099"/>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5" name="Group 5"/>
          <p:cNvGrpSpPr/>
          <p:nvPr/>
        </p:nvGrpSpPr>
        <p:grpSpPr>
          <a:xfrm>
            <a:off x="16078201" y="0"/>
            <a:ext cx="2209799"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US"/>
            </a:p>
          </p:txBody>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965751" y="1774551"/>
            <a:ext cx="5968445" cy="5601476"/>
          </a:xfrm>
          <a:custGeom>
            <a:avLst/>
            <a:gdLst/>
            <a:ahLst/>
            <a:cxnLst/>
            <a:rect l="l" t="t" r="r" b="b"/>
            <a:pathLst>
              <a:path w="5511750" h="5601476">
                <a:moveTo>
                  <a:pt x="0" y="0"/>
                </a:moveTo>
                <a:lnTo>
                  <a:pt x="5511750" y="0"/>
                </a:lnTo>
                <a:lnTo>
                  <a:pt x="5511750" y="5601476"/>
                </a:lnTo>
                <a:lnTo>
                  <a:pt x="0" y="5601476"/>
                </a:lnTo>
                <a:lnTo>
                  <a:pt x="0" y="0"/>
                </a:lnTo>
                <a:close/>
              </a:path>
            </a:pathLst>
          </a:custGeom>
          <a:blipFill>
            <a:blip r:embed="rId3"/>
            <a:stretch>
              <a:fillRect/>
            </a:stretch>
          </a:blipFill>
        </p:spPr>
        <p:txBody>
          <a:bodyPr/>
          <a:lstStyle/>
          <a:p>
            <a:endParaRPr lang="en-US"/>
          </a:p>
        </p:txBody>
      </p:sp>
      <p:sp>
        <p:nvSpPr>
          <p:cNvPr id="9" name="Freeform 9"/>
          <p:cNvSpPr/>
          <p:nvPr/>
        </p:nvSpPr>
        <p:spPr>
          <a:xfrm>
            <a:off x="8534396" y="1774551"/>
            <a:ext cx="5943604" cy="5652285"/>
          </a:xfrm>
          <a:custGeom>
            <a:avLst/>
            <a:gdLst/>
            <a:ahLst/>
            <a:cxnLst/>
            <a:rect l="l" t="t" r="r" b="b"/>
            <a:pathLst>
              <a:path w="5121216" h="5972775">
                <a:moveTo>
                  <a:pt x="0" y="0"/>
                </a:moveTo>
                <a:lnTo>
                  <a:pt x="5121216" y="0"/>
                </a:lnTo>
                <a:lnTo>
                  <a:pt x="5121216" y="5972774"/>
                </a:lnTo>
                <a:lnTo>
                  <a:pt x="0" y="5972774"/>
                </a:lnTo>
                <a:lnTo>
                  <a:pt x="0" y="0"/>
                </a:lnTo>
                <a:close/>
              </a:path>
            </a:pathLst>
          </a:custGeom>
          <a:blipFill>
            <a:blip r:embed="rId4"/>
            <a:stretch>
              <a:fillRect r="-1491"/>
            </a:stretch>
          </a:blipFill>
        </p:spPr>
        <p:txBody>
          <a:bodyPr/>
          <a:lstStyle/>
          <a:p>
            <a:endParaRPr lang="en-US" dirty="0"/>
          </a:p>
        </p:txBody>
      </p:sp>
      <p:sp>
        <p:nvSpPr>
          <p:cNvPr id="10" name="TextBox 10"/>
          <p:cNvSpPr txBox="1"/>
          <p:nvPr/>
        </p:nvSpPr>
        <p:spPr>
          <a:xfrm>
            <a:off x="593692" y="7754295"/>
            <a:ext cx="7057978" cy="1615827"/>
          </a:xfrm>
          <a:prstGeom prst="rect">
            <a:avLst/>
          </a:prstGeom>
        </p:spPr>
        <p:txBody>
          <a:bodyPr wrap="square" lIns="0" tIns="0" rIns="0" bIns="0" rtlCol="0" anchor="t">
            <a:spAutoFit/>
          </a:bodyPr>
          <a:lstStyle/>
          <a:p>
            <a:pPr marL="742950" lvl="1" indent="-285750">
              <a:buFont typeface="Arial" panose="020B0604020202020204" pitchFamily="34" charset="0"/>
              <a:buChar char="•"/>
            </a:pPr>
            <a:r>
              <a:rPr lang="en-US" sz="2100" b="0" i="0" dirty="0">
                <a:solidFill>
                  <a:srgbClr val="374151"/>
                </a:solidFill>
                <a:effectLst/>
              </a:rPr>
              <a:t>Significant skew towards 'Graduate' status.</a:t>
            </a:r>
            <a:endParaRPr lang="en-US" sz="2100" dirty="0">
              <a:solidFill>
                <a:srgbClr val="374151"/>
              </a:solidFill>
            </a:endParaRPr>
          </a:p>
          <a:p>
            <a:pPr marL="742950" lvl="1" indent="-285750">
              <a:buFont typeface="Arial" panose="020B0604020202020204" pitchFamily="34" charset="0"/>
              <a:buChar char="•"/>
            </a:pPr>
            <a:r>
              <a:rPr lang="en-US" sz="2100" b="0" i="0" dirty="0">
                <a:solidFill>
                  <a:srgbClr val="374151"/>
                </a:solidFill>
                <a:effectLst/>
              </a:rPr>
              <a:t>High frequency of 'Graduate' class leads to model biases, favoring predictions of this class over others.</a:t>
            </a:r>
          </a:p>
          <a:p>
            <a:pPr marL="742950" lvl="1" indent="-285750">
              <a:buFont typeface="Arial" panose="020B0604020202020204" pitchFamily="34" charset="0"/>
              <a:buChar char="•"/>
            </a:pPr>
            <a:r>
              <a:rPr lang="en-US" sz="2100" b="0" i="0" dirty="0">
                <a:solidFill>
                  <a:srgbClr val="374151"/>
                </a:solidFill>
                <a:effectLst/>
              </a:rPr>
              <a:t>Biased data distribution might affect predictive accuracy, necessitating techniques to address class imbalance.</a:t>
            </a:r>
          </a:p>
        </p:txBody>
      </p:sp>
      <p:sp>
        <p:nvSpPr>
          <p:cNvPr id="11" name="TextBox 11"/>
          <p:cNvSpPr txBox="1"/>
          <p:nvPr/>
        </p:nvSpPr>
        <p:spPr>
          <a:xfrm>
            <a:off x="7573662" y="7655473"/>
            <a:ext cx="8093678" cy="2262158"/>
          </a:xfrm>
          <a:prstGeom prst="rect">
            <a:avLst/>
          </a:prstGeom>
        </p:spPr>
        <p:txBody>
          <a:bodyPr wrap="square" lIns="0" tIns="0" rIns="0" bIns="0" rtlCol="0" anchor="t">
            <a:spAutoFit/>
          </a:bodyPr>
          <a:lstStyle/>
          <a:p>
            <a:pPr marL="742950" lvl="1" indent="-285750">
              <a:buFont typeface="Arial" panose="020B0604020202020204" pitchFamily="34" charset="0"/>
              <a:buChar char="•"/>
            </a:pPr>
            <a:r>
              <a:rPr lang="en-US" sz="2100" b="0" i="0" dirty="0">
                <a:solidFill>
                  <a:srgbClr val="374151"/>
                </a:solidFill>
                <a:effectLst/>
              </a:rPr>
              <a:t>Chart shows prevalence of Nursing degrees, followed by Management, social service, veterinary nursing, and Journalism</a:t>
            </a:r>
          </a:p>
          <a:p>
            <a:pPr marL="742950" lvl="1" indent="-285750">
              <a:buFont typeface="Arial" panose="020B0604020202020204" pitchFamily="34" charset="0"/>
              <a:buChar char="•"/>
            </a:pPr>
            <a:r>
              <a:rPr lang="en-US" sz="2100" b="0" i="0" dirty="0">
                <a:solidFill>
                  <a:srgbClr val="374151"/>
                </a:solidFill>
                <a:effectLst/>
              </a:rPr>
              <a:t>Management degree displays notable dropout rate.</a:t>
            </a:r>
          </a:p>
          <a:p>
            <a:pPr marL="742950" lvl="1" indent="-285750">
              <a:buFont typeface="Arial" panose="020B0604020202020204" pitchFamily="34" charset="0"/>
              <a:buChar char="•"/>
            </a:pPr>
            <a:r>
              <a:rPr lang="en-US" sz="2100" b="0" i="0" dirty="0">
                <a:solidFill>
                  <a:srgbClr val="374151"/>
                </a:solidFill>
                <a:effectLst/>
              </a:rPr>
              <a:t>Animation/Multimedia Design, Agronomy, Basic Education, Informatics Engineering, </a:t>
            </a:r>
            <a:r>
              <a:rPr lang="en-US" sz="2100" b="0" i="0" dirty="0" err="1">
                <a:solidFill>
                  <a:srgbClr val="374151"/>
                </a:solidFill>
                <a:effectLst/>
              </a:rPr>
              <a:t>Equinculture</a:t>
            </a:r>
            <a:r>
              <a:rPr lang="en-US" sz="2100" b="0" i="0" dirty="0">
                <a:solidFill>
                  <a:srgbClr val="374151"/>
                </a:solidFill>
                <a:effectLst/>
              </a:rPr>
              <a:t>, Oral hygiene, Biofuel Production Technologies also exhibit dropout rates surpassing graduation rates.</a:t>
            </a:r>
          </a:p>
        </p:txBody>
      </p:sp>
      <p:cxnSp>
        <p:nvCxnSpPr>
          <p:cNvPr id="13" name="Straight Connector 12">
            <a:extLst>
              <a:ext uri="{FF2B5EF4-FFF2-40B4-BE49-F238E27FC236}">
                <a16:creationId xmlns:a16="http://schemas.microsoft.com/office/drawing/2014/main" id="{ADC8B850-7526-0D21-6F20-35A8EC6E5A31}"/>
              </a:ext>
            </a:extLst>
          </p:cNvPr>
          <p:cNvCxnSpPr>
            <a:cxnSpLocks/>
          </p:cNvCxnSpPr>
          <p:nvPr/>
        </p:nvCxnSpPr>
        <p:spPr>
          <a:xfrm>
            <a:off x="14478000" y="1774551"/>
            <a:ext cx="0" cy="5652285"/>
          </a:xfrm>
          <a:prstGeom prst="line">
            <a:avLst/>
          </a:prstGeom>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US" dirty="0"/>
          </a:p>
        </p:txBody>
      </p:sp>
      <p:sp>
        <p:nvSpPr>
          <p:cNvPr id="3" name="TextBox 3"/>
          <p:cNvSpPr txBox="1"/>
          <p:nvPr/>
        </p:nvSpPr>
        <p:spPr>
          <a:xfrm>
            <a:off x="4189304" y="976543"/>
            <a:ext cx="8538863" cy="742447"/>
          </a:xfrm>
          <a:prstGeom prst="rect">
            <a:avLst/>
          </a:prstGeom>
        </p:spPr>
        <p:txBody>
          <a:bodyPr wrap="square" lIns="0" tIns="0" rIns="0" bIns="0" rtlCol="0" anchor="t">
            <a:spAutoFit/>
          </a:bodyPr>
          <a:lstStyle/>
          <a:p>
            <a:pPr>
              <a:lnSpc>
                <a:spcPts val="6018"/>
              </a:lnSpc>
              <a:spcBef>
                <a:spcPct val="0"/>
              </a:spcBef>
            </a:pPr>
            <a:r>
              <a:rPr lang="en-US" sz="4298" dirty="0">
                <a:solidFill>
                  <a:srgbClr val="593C8F"/>
                </a:solidFill>
                <a:latin typeface="League Spartan"/>
              </a:rPr>
              <a:t>FEATURE ENGINEERING</a:t>
            </a:r>
          </a:p>
        </p:txBody>
      </p:sp>
      <p:sp>
        <p:nvSpPr>
          <p:cNvPr id="4" name="AutoShape 4"/>
          <p:cNvSpPr/>
          <p:nvPr/>
        </p:nvSpPr>
        <p:spPr>
          <a:xfrm flipV="1">
            <a:off x="4189304" y="1741975"/>
            <a:ext cx="4649896" cy="19050"/>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US"/>
            </a:p>
          </p:txBody>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8" name="TextBox 7">
            <a:extLst>
              <a:ext uri="{FF2B5EF4-FFF2-40B4-BE49-F238E27FC236}">
                <a16:creationId xmlns:a16="http://schemas.microsoft.com/office/drawing/2014/main" id="{4BEAC96A-07D6-1A50-4BF2-93C72D83DA3B}"/>
              </a:ext>
            </a:extLst>
          </p:cNvPr>
          <p:cNvSpPr txBox="1"/>
          <p:nvPr/>
        </p:nvSpPr>
        <p:spPr>
          <a:xfrm>
            <a:off x="3810000" y="2423186"/>
            <a:ext cx="14097000" cy="6894195"/>
          </a:xfrm>
          <a:prstGeom prst="rect">
            <a:avLst/>
          </a:prstGeom>
          <a:noFill/>
        </p:spPr>
        <p:txBody>
          <a:bodyPr wrap="square" rtlCol="0">
            <a:spAutoFit/>
          </a:bodyPr>
          <a:lstStyle/>
          <a:p>
            <a:pPr marL="342900" indent="-342900" rtl="0">
              <a:buFont typeface="Wingdings" panose="05000000000000000000" pitchFamily="2" charset="2"/>
              <a:buChar char="Ø"/>
            </a:pPr>
            <a:r>
              <a:rPr lang="en-US" sz="2600" b="1" dirty="0">
                <a:effectLst/>
              </a:rPr>
              <a:t>Binning and categorization:</a:t>
            </a:r>
          </a:p>
          <a:p>
            <a:pPr lvl="1">
              <a:buFont typeface="Arial" panose="020B0604020202020204" pitchFamily="34" charset="0"/>
              <a:buChar char="•"/>
            </a:pPr>
            <a:r>
              <a:rPr lang="en-US" sz="2600" dirty="0"/>
              <a:t>Categorization of Mother's and Father's occupations and qualifications</a:t>
            </a:r>
          </a:p>
          <a:p>
            <a:pPr lvl="1">
              <a:buFont typeface="Arial" panose="020B0604020202020204" pitchFamily="34" charset="0"/>
              <a:buChar char="•"/>
            </a:pPr>
            <a:r>
              <a:rPr lang="en-US" sz="2600" dirty="0"/>
              <a:t>Synchronization of columns by categorizing qualifications into groups to increase interoperability</a:t>
            </a:r>
          </a:p>
          <a:p>
            <a:pPr lvl="1">
              <a:buFont typeface="Arial" panose="020B0604020202020204" pitchFamily="34" charset="0"/>
              <a:buChar char="•"/>
            </a:pPr>
            <a:r>
              <a:rPr lang="en-US" sz="2600" dirty="0"/>
              <a:t>Removal of records with student age &gt; 70 as outliers</a:t>
            </a:r>
          </a:p>
          <a:p>
            <a:pPr lvl="1">
              <a:buFont typeface="Arial" panose="020B0604020202020204" pitchFamily="34" charset="0"/>
              <a:buChar char="•"/>
            </a:pPr>
            <a:r>
              <a:rPr lang="en-US" sz="2600" dirty="0"/>
              <a:t>Binning age into 'child', 'adult', and 'senior' categories</a:t>
            </a:r>
          </a:p>
          <a:p>
            <a:pPr lvl="1">
              <a:buFont typeface="Arial" panose="020B0604020202020204" pitchFamily="34" charset="0"/>
              <a:buChar char="•"/>
            </a:pPr>
            <a:r>
              <a:rPr lang="en-US" sz="2600" dirty="0"/>
              <a:t>Combining 'enrolled' and 'graduate' labels into 'non-dropouts’ </a:t>
            </a:r>
          </a:p>
          <a:p>
            <a:pPr rtl="0"/>
            <a:endParaRPr lang="en-US" sz="2600" dirty="0"/>
          </a:p>
          <a:p>
            <a:pPr marL="342900" indent="-342900" rtl="0">
              <a:buFont typeface="Wingdings" panose="05000000000000000000" pitchFamily="2" charset="2"/>
              <a:buChar char="Ø"/>
            </a:pPr>
            <a:r>
              <a:rPr lang="en-US" sz="2600" b="1" dirty="0">
                <a:effectLst/>
              </a:rPr>
              <a:t>Categorical Variable Encoding:</a:t>
            </a:r>
            <a:endParaRPr lang="en-US" sz="2600" dirty="0">
              <a:effectLst/>
            </a:endParaRPr>
          </a:p>
          <a:p>
            <a:pPr lvl="1">
              <a:buFont typeface="Arial" panose="020B0604020202020204" pitchFamily="34" charset="0"/>
              <a:buChar char="•"/>
            </a:pPr>
            <a:r>
              <a:rPr lang="en-US" sz="2600" dirty="0"/>
              <a:t>Label encoding for 'Target': '1' for 'dropout', '0' for 'non-dropout'</a:t>
            </a:r>
          </a:p>
          <a:p>
            <a:pPr lvl="1">
              <a:buFont typeface="Arial" panose="020B0604020202020204" pitchFamily="34" charset="0"/>
              <a:buChar char="•"/>
            </a:pPr>
            <a:r>
              <a:rPr lang="en-US" sz="2600" dirty="0"/>
              <a:t>Target encoding for 'course category', 'Mother's occupation', and 'Father's occupation'</a:t>
            </a:r>
          </a:p>
          <a:p>
            <a:pPr lvl="1">
              <a:buFont typeface="Arial" panose="020B0604020202020204" pitchFamily="34" charset="0"/>
              <a:buChar char="•"/>
            </a:pPr>
            <a:r>
              <a:rPr lang="en-US" sz="2600" dirty="0"/>
              <a:t>One-hot encoding for gender, marital status, age at enrollment, qualifications, and previous qualification</a:t>
            </a:r>
          </a:p>
          <a:p>
            <a:pPr rtl="0">
              <a:buFont typeface="Arial" panose="020B0604020202020204" pitchFamily="34" charset="0"/>
              <a:buChar char="•"/>
            </a:pPr>
            <a:endParaRPr lang="en-US" sz="2600" dirty="0"/>
          </a:p>
          <a:p>
            <a:pPr marL="342900" indent="-342900" rtl="0">
              <a:buFont typeface="Wingdings" panose="05000000000000000000" pitchFamily="2" charset="2"/>
              <a:buChar char="Ø"/>
            </a:pPr>
            <a:r>
              <a:rPr lang="en-US" sz="2600" b="1" dirty="0">
                <a:effectLst/>
              </a:rPr>
              <a:t>Numerical Data Standardization:</a:t>
            </a:r>
            <a:endParaRPr lang="en-US" sz="2600" dirty="0"/>
          </a:p>
          <a:p>
            <a:pPr lvl="1">
              <a:buFont typeface="Arial" panose="020B0604020202020204" pitchFamily="34" charset="0"/>
              <a:buChar char="•"/>
            </a:pPr>
            <a:r>
              <a:rPr lang="en-US" sz="2600" dirty="0"/>
              <a:t>Standardization to rescale features to mean=0, </a:t>
            </a:r>
            <a:r>
              <a:rPr lang="en-US" sz="2600" dirty="0" err="1"/>
              <a:t>std.dev</a:t>
            </a:r>
            <a:r>
              <a:rPr lang="en-US" sz="2600" dirty="0"/>
              <a:t>=1 and prevent one feature from dominating others during training</a:t>
            </a:r>
          </a:p>
          <a:p>
            <a:pPr rtl="0"/>
            <a:endParaRPr lang="en-US" sz="2600" dirty="0"/>
          </a:p>
        </p:txBody>
      </p:sp>
    </p:spTree>
    <p:extLst>
      <p:ext uri="{BB962C8B-B14F-4D97-AF65-F5344CB8AC3E}">
        <p14:creationId xmlns:p14="http://schemas.microsoft.com/office/powerpoint/2010/main" val="1488418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143000" y="589951"/>
            <a:ext cx="12254983" cy="742447"/>
          </a:xfrm>
          <a:prstGeom prst="rect">
            <a:avLst/>
          </a:prstGeom>
        </p:spPr>
        <p:txBody>
          <a:bodyPr wrap="square" lIns="0" tIns="0" rIns="0" bIns="0" rtlCol="0" anchor="t">
            <a:spAutoFit/>
          </a:bodyPr>
          <a:lstStyle/>
          <a:p>
            <a:pPr>
              <a:lnSpc>
                <a:spcPts val="6018"/>
              </a:lnSpc>
              <a:spcBef>
                <a:spcPct val="0"/>
              </a:spcBef>
            </a:pPr>
            <a:r>
              <a:rPr lang="en-US" sz="4298" dirty="0">
                <a:solidFill>
                  <a:srgbClr val="593C8F"/>
                </a:solidFill>
                <a:latin typeface="League Spartan"/>
              </a:rPr>
              <a:t>Performance Summary of ML Models</a:t>
            </a:r>
          </a:p>
        </p:txBody>
      </p:sp>
      <p:sp>
        <p:nvSpPr>
          <p:cNvPr id="4" name="AutoShape 4"/>
          <p:cNvSpPr/>
          <p:nvPr/>
        </p:nvSpPr>
        <p:spPr>
          <a:xfrm flipV="1">
            <a:off x="968026" y="1332398"/>
            <a:ext cx="10766774" cy="60657"/>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5" name="Group 5"/>
          <p:cNvGrpSpPr/>
          <p:nvPr/>
        </p:nvGrpSpPr>
        <p:grpSpPr>
          <a:xfrm>
            <a:off x="16078201" y="0"/>
            <a:ext cx="2209799"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US"/>
            </a:p>
          </p:txBody>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graphicFrame>
        <p:nvGraphicFramePr>
          <p:cNvPr id="12" name="Table 11">
            <a:extLst>
              <a:ext uri="{FF2B5EF4-FFF2-40B4-BE49-F238E27FC236}">
                <a16:creationId xmlns:a16="http://schemas.microsoft.com/office/drawing/2014/main" id="{EEFB8659-F1AA-0FFA-70CA-E6C692697A20}"/>
              </a:ext>
            </a:extLst>
          </p:cNvPr>
          <p:cNvGraphicFramePr>
            <a:graphicFrameLocks noGrp="1"/>
          </p:cNvGraphicFramePr>
          <p:nvPr>
            <p:extLst>
              <p:ext uri="{D42A27DB-BD31-4B8C-83A1-F6EECF244321}">
                <p14:modId xmlns:p14="http://schemas.microsoft.com/office/powerpoint/2010/main" val="2099150458"/>
              </p:ext>
            </p:extLst>
          </p:nvPr>
        </p:nvGraphicFramePr>
        <p:xfrm>
          <a:off x="1443244" y="2033521"/>
          <a:ext cx="12501355" cy="7401213"/>
        </p:xfrm>
        <a:graphic>
          <a:graphicData uri="http://schemas.openxmlformats.org/drawingml/2006/table">
            <a:tbl>
              <a:tblPr firstRow="1" firstCol="1">
                <a:tableStyleId>{8EC20E35-A176-4012-BC5E-935CFFF8708E}</a:tableStyleId>
              </a:tblPr>
              <a:tblGrid>
                <a:gridCol w="2591018">
                  <a:extLst>
                    <a:ext uri="{9D8B030D-6E8A-4147-A177-3AD203B41FA5}">
                      <a16:colId xmlns:a16="http://schemas.microsoft.com/office/drawing/2014/main" val="859369037"/>
                    </a:ext>
                  </a:extLst>
                </a:gridCol>
                <a:gridCol w="2143189">
                  <a:extLst>
                    <a:ext uri="{9D8B030D-6E8A-4147-A177-3AD203B41FA5}">
                      <a16:colId xmlns:a16="http://schemas.microsoft.com/office/drawing/2014/main" val="3804503319"/>
                    </a:ext>
                  </a:extLst>
                </a:gridCol>
                <a:gridCol w="2246189">
                  <a:extLst>
                    <a:ext uri="{9D8B030D-6E8A-4147-A177-3AD203B41FA5}">
                      <a16:colId xmlns:a16="http://schemas.microsoft.com/office/drawing/2014/main" val="2898048029"/>
                    </a:ext>
                  </a:extLst>
                </a:gridCol>
                <a:gridCol w="2174539">
                  <a:extLst>
                    <a:ext uri="{9D8B030D-6E8A-4147-A177-3AD203B41FA5}">
                      <a16:colId xmlns:a16="http://schemas.microsoft.com/office/drawing/2014/main" val="2511447764"/>
                    </a:ext>
                  </a:extLst>
                </a:gridCol>
                <a:gridCol w="1704322">
                  <a:extLst>
                    <a:ext uri="{9D8B030D-6E8A-4147-A177-3AD203B41FA5}">
                      <a16:colId xmlns:a16="http://schemas.microsoft.com/office/drawing/2014/main" val="1255913287"/>
                    </a:ext>
                  </a:extLst>
                </a:gridCol>
                <a:gridCol w="1642098">
                  <a:extLst>
                    <a:ext uri="{9D8B030D-6E8A-4147-A177-3AD203B41FA5}">
                      <a16:colId xmlns:a16="http://schemas.microsoft.com/office/drawing/2014/main" val="1910844901"/>
                    </a:ext>
                  </a:extLst>
                </a:gridCol>
              </a:tblGrid>
              <a:tr h="1025533">
                <a:tc>
                  <a:txBody>
                    <a:bodyPr/>
                    <a:lstStyle/>
                    <a:p>
                      <a:pPr marL="0" marR="0" algn="ctr">
                        <a:lnSpc>
                          <a:spcPct val="107000"/>
                        </a:lnSpc>
                        <a:spcBef>
                          <a:spcPts val="0"/>
                        </a:spcBef>
                        <a:spcAft>
                          <a:spcPts val="800"/>
                        </a:spcAft>
                      </a:pPr>
                      <a:r>
                        <a:rPr lang="en-US" sz="1800" dirty="0">
                          <a:effectLst/>
                        </a:rPr>
                        <a:t>Model Type</a:t>
                      </a:r>
                    </a:p>
                    <a:p>
                      <a:pPr marL="0" marR="0" algn="ctr">
                        <a:lnSpc>
                          <a:spcPct val="107000"/>
                        </a:lnSpc>
                        <a:spcBef>
                          <a:spcPts val="0"/>
                        </a:spcBef>
                        <a:spcAft>
                          <a:spcPts val="80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800"/>
                        </a:spcAft>
                      </a:pP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dirty="0">
                          <a:effectLst/>
                        </a:rPr>
                        <a:t>Accuracy</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dirty="0">
                          <a:effectLst/>
                        </a:rPr>
                        <a:t>Predicted class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dirty="0">
                          <a:effectLst/>
                        </a:rPr>
                        <a:t>Precision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dirty="0">
                          <a:effectLst/>
                        </a:rPr>
                        <a:t>Recall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dirty="0">
                          <a:effectLst/>
                        </a:rPr>
                        <a:t>F1 score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extLst>
                  <a:ext uri="{0D108BD9-81ED-4DB2-BD59-A6C34878D82A}">
                    <a16:rowId xmlns:a16="http://schemas.microsoft.com/office/drawing/2014/main" val="4084419962"/>
                  </a:ext>
                </a:extLst>
              </a:tr>
              <a:tr h="635743">
                <a:tc>
                  <a:txBody>
                    <a:bodyPr/>
                    <a:lstStyle/>
                    <a:p>
                      <a:pPr marL="0" marR="0" algn="ctr">
                        <a:lnSpc>
                          <a:spcPct val="107000"/>
                        </a:lnSpc>
                        <a:spcBef>
                          <a:spcPts val="0"/>
                        </a:spcBef>
                        <a:spcAft>
                          <a:spcPts val="800"/>
                        </a:spcAft>
                      </a:pPr>
                      <a:r>
                        <a:rPr lang="en-US" sz="1800" dirty="0">
                          <a:effectLst/>
                        </a:rPr>
                        <a:t>Decision Tree Model</a:t>
                      </a:r>
                    </a:p>
                    <a:p>
                      <a:pPr marL="0" marR="0" algn="ctr">
                        <a:lnSpc>
                          <a:spcPct val="107000"/>
                        </a:lnSpc>
                        <a:spcBef>
                          <a:spcPts val="0"/>
                        </a:spcBef>
                        <a:spcAft>
                          <a:spcPts val="800"/>
                        </a:spcAft>
                      </a:pP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dirty="0">
                          <a:effectLst/>
                        </a:rPr>
                        <a:t>86</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dirty="0">
                          <a:effectLst/>
                        </a:rPr>
                        <a:t>1</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dirty="0">
                          <a:effectLst/>
                        </a:rPr>
                        <a:t>84</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dirty="0">
                          <a:effectLst/>
                        </a:rPr>
                        <a:t>70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dirty="0">
                          <a:effectLst/>
                        </a:rPr>
                        <a:t>76</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extLst>
                  <a:ext uri="{0D108BD9-81ED-4DB2-BD59-A6C34878D82A}">
                    <a16:rowId xmlns:a16="http://schemas.microsoft.com/office/drawing/2014/main" val="262181278"/>
                  </a:ext>
                </a:extLst>
              </a:tr>
              <a:tr h="635743">
                <a:tc>
                  <a:txBody>
                    <a:bodyPr/>
                    <a:lstStyle/>
                    <a:p>
                      <a:pPr marL="0" marR="0" algn="ctr">
                        <a:lnSpc>
                          <a:spcPct val="107000"/>
                        </a:lnSpc>
                        <a:spcBef>
                          <a:spcPts val="0"/>
                        </a:spcBef>
                        <a:spcAft>
                          <a:spcPts val="800"/>
                        </a:spcAft>
                      </a:pPr>
                      <a:r>
                        <a:rPr lang="en-US" sz="1800" dirty="0">
                          <a:effectLst/>
                        </a:rPr>
                        <a:t>Random Forest Model</a:t>
                      </a:r>
                    </a:p>
                    <a:p>
                      <a:pPr marL="0" marR="0" algn="ctr">
                        <a:lnSpc>
                          <a:spcPct val="107000"/>
                        </a:lnSpc>
                        <a:spcBef>
                          <a:spcPts val="0"/>
                        </a:spcBef>
                        <a:spcAft>
                          <a:spcPts val="800"/>
                        </a:spcAft>
                      </a:pP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dirty="0">
                          <a:effectLst/>
                        </a:rPr>
                        <a:t>84</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dirty="0">
                          <a:effectLst/>
                        </a:rPr>
                        <a:t>1</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dirty="0">
                          <a:effectLst/>
                        </a:rPr>
                        <a:t>89</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dirty="0">
                          <a:effectLst/>
                        </a:rPr>
                        <a:t>59</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a:effectLst/>
                        </a:rPr>
                        <a:t>71</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extLst>
                  <a:ext uri="{0D108BD9-81ED-4DB2-BD59-A6C34878D82A}">
                    <a16:rowId xmlns:a16="http://schemas.microsoft.com/office/drawing/2014/main" val="1350639082"/>
                  </a:ext>
                </a:extLst>
              </a:tr>
              <a:tr h="635743">
                <a:tc>
                  <a:txBody>
                    <a:bodyPr/>
                    <a:lstStyle/>
                    <a:p>
                      <a:pPr marL="0" marR="0" algn="ctr">
                        <a:lnSpc>
                          <a:spcPct val="107000"/>
                        </a:lnSpc>
                        <a:spcBef>
                          <a:spcPts val="0"/>
                        </a:spcBef>
                        <a:spcAft>
                          <a:spcPts val="800"/>
                        </a:spcAft>
                      </a:pPr>
                      <a:r>
                        <a:rPr lang="en-US" sz="1800" dirty="0">
                          <a:effectLst/>
                        </a:rPr>
                        <a:t>Gradient Boost Model</a:t>
                      </a:r>
                    </a:p>
                    <a:p>
                      <a:pPr marL="0" marR="0" algn="ctr">
                        <a:lnSpc>
                          <a:spcPct val="107000"/>
                        </a:lnSpc>
                        <a:spcBef>
                          <a:spcPts val="0"/>
                        </a:spcBef>
                        <a:spcAft>
                          <a:spcPts val="800"/>
                        </a:spcAft>
                      </a:pP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dirty="0">
                          <a:effectLst/>
                        </a:rPr>
                        <a:t>87</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dirty="0">
                          <a:effectLst/>
                        </a:rPr>
                        <a:t>1</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dirty="0">
                          <a:effectLst/>
                        </a:rPr>
                        <a:t>85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a:effectLst/>
                        </a:rPr>
                        <a:t>70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dirty="0">
                          <a:effectLst/>
                        </a:rPr>
                        <a:t>76</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extLst>
                  <a:ext uri="{0D108BD9-81ED-4DB2-BD59-A6C34878D82A}">
                    <a16:rowId xmlns:a16="http://schemas.microsoft.com/office/drawing/2014/main" val="2410130161"/>
                  </a:ext>
                </a:extLst>
              </a:tr>
              <a:tr h="635743">
                <a:tc>
                  <a:txBody>
                    <a:bodyPr/>
                    <a:lstStyle/>
                    <a:p>
                      <a:pPr marL="0" marR="0" algn="ctr">
                        <a:lnSpc>
                          <a:spcPct val="107000"/>
                        </a:lnSpc>
                        <a:spcBef>
                          <a:spcPts val="0"/>
                        </a:spcBef>
                        <a:spcAft>
                          <a:spcPts val="800"/>
                        </a:spcAft>
                      </a:pPr>
                      <a:r>
                        <a:rPr lang="en-US" sz="1800" dirty="0">
                          <a:effectLst/>
                        </a:rPr>
                        <a:t>XG Boost</a:t>
                      </a:r>
                    </a:p>
                    <a:p>
                      <a:pPr marL="0" marR="0" algn="ctr">
                        <a:lnSpc>
                          <a:spcPct val="107000"/>
                        </a:lnSpc>
                        <a:spcBef>
                          <a:spcPts val="0"/>
                        </a:spcBef>
                        <a:spcAft>
                          <a:spcPts val="800"/>
                        </a:spcAft>
                      </a:pP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dirty="0">
                          <a:effectLst/>
                        </a:rPr>
                        <a:t>85.5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a:effectLst/>
                        </a:rPr>
                        <a:t>1</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a:effectLst/>
                        </a:rPr>
                        <a:t>82</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a:effectLst/>
                        </a:rPr>
                        <a:t>71</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dirty="0">
                          <a:effectLst/>
                        </a:rPr>
                        <a:t>76</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extLst>
                  <a:ext uri="{0D108BD9-81ED-4DB2-BD59-A6C34878D82A}">
                    <a16:rowId xmlns:a16="http://schemas.microsoft.com/office/drawing/2014/main" val="3888112449"/>
                  </a:ext>
                </a:extLst>
              </a:tr>
              <a:tr h="590942">
                <a:tc>
                  <a:txBody>
                    <a:bodyPr/>
                    <a:lstStyle/>
                    <a:p>
                      <a:pPr marL="0" marR="0" algn="ctr">
                        <a:lnSpc>
                          <a:spcPct val="107000"/>
                        </a:lnSpc>
                        <a:spcBef>
                          <a:spcPts val="0"/>
                        </a:spcBef>
                        <a:spcAft>
                          <a:spcPts val="800"/>
                        </a:spcAft>
                      </a:pPr>
                      <a:r>
                        <a:rPr lang="en-US" sz="1800" dirty="0" err="1">
                          <a:effectLst/>
                        </a:rPr>
                        <a:t>XGBoost</a:t>
                      </a:r>
                      <a:r>
                        <a:rPr lang="en-US" sz="1800" dirty="0">
                          <a:effectLst/>
                        </a:rPr>
                        <a:t> (Hyper-tuned)</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a:effectLst/>
                        </a:rPr>
                        <a:t>87</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a:effectLst/>
                        </a:rPr>
                        <a:t>1</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a:effectLst/>
                        </a:rPr>
                        <a:t>87</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a:effectLst/>
                        </a:rPr>
                        <a:t>69</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800"/>
                        </a:spcAft>
                      </a:pPr>
                      <a:r>
                        <a:rPr lang="en-US" sz="1800">
                          <a:effectLst/>
                        </a:rPr>
                        <a:t>77</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extLst>
                  <a:ext uri="{0D108BD9-81ED-4DB2-BD59-A6C34878D82A}">
                    <a16:rowId xmlns:a16="http://schemas.microsoft.com/office/drawing/2014/main" val="473867316"/>
                  </a:ext>
                </a:extLst>
              </a:tr>
              <a:tr h="862803">
                <a:tc>
                  <a:txBody>
                    <a:bodyPr/>
                    <a:lstStyle/>
                    <a:p>
                      <a:pPr marL="0" marR="0" algn="ctr">
                        <a:lnSpc>
                          <a:spcPct val="107000"/>
                        </a:lnSpc>
                        <a:spcBef>
                          <a:spcPts val="0"/>
                        </a:spcBef>
                        <a:spcAft>
                          <a:spcPts val="0"/>
                        </a:spcAft>
                      </a:pPr>
                      <a:r>
                        <a:rPr lang="en-US" sz="1800" dirty="0">
                          <a:effectLst/>
                        </a:rPr>
                        <a:t>Logistic Regression (Lasso)</a:t>
                      </a:r>
                      <a:endParaRPr lang="en-US" sz="1600" dirty="0">
                        <a:effectLst/>
                      </a:endParaRPr>
                    </a:p>
                    <a:p>
                      <a:pPr marL="0" marR="0" algn="ctr">
                        <a:lnSpc>
                          <a:spcPct val="107000"/>
                        </a:lnSpc>
                        <a:spcBef>
                          <a:spcPts val="0"/>
                        </a:spcBef>
                        <a:spcAft>
                          <a:spcPts val="0"/>
                        </a:spcAft>
                      </a:pPr>
                      <a:r>
                        <a:rPr lang="en-US" sz="1800" dirty="0">
                          <a:effectLst/>
                        </a:rPr>
                        <a:t>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0"/>
                        </a:spcAft>
                      </a:pPr>
                      <a:r>
                        <a:rPr lang="en-US" sz="1800">
                          <a:effectLst/>
                        </a:rPr>
                        <a:t>78.87</a:t>
                      </a:r>
                      <a:endParaRPr lang="en-US" sz="1600">
                        <a:effectLst/>
                      </a:endParaRPr>
                    </a:p>
                    <a:p>
                      <a:pPr marL="0" marR="0" algn="ctr">
                        <a:lnSpc>
                          <a:spcPct val="107000"/>
                        </a:lnSpc>
                        <a:spcBef>
                          <a:spcPts val="0"/>
                        </a:spcBef>
                        <a:spcAft>
                          <a:spcPts val="0"/>
                        </a:spcAft>
                      </a:pPr>
                      <a:r>
                        <a:rPr lang="en-US" sz="18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0"/>
                        </a:spcAft>
                      </a:pPr>
                      <a:r>
                        <a:rPr lang="en-US" sz="1800">
                          <a:effectLst/>
                        </a:rPr>
                        <a:t> </a:t>
                      </a:r>
                      <a:endParaRPr lang="en-US" sz="1600">
                        <a:effectLst/>
                      </a:endParaRPr>
                    </a:p>
                    <a:p>
                      <a:pPr marL="0" marR="0" algn="ctr">
                        <a:lnSpc>
                          <a:spcPct val="107000"/>
                        </a:lnSpc>
                        <a:spcBef>
                          <a:spcPts val="0"/>
                        </a:spcBef>
                        <a:spcAft>
                          <a:spcPts val="0"/>
                        </a:spcAft>
                      </a:pPr>
                      <a:r>
                        <a:rPr lang="en-US" sz="1800">
                          <a:effectLst/>
                        </a:rPr>
                        <a:t>1</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0"/>
                        </a:spcAft>
                      </a:pPr>
                      <a:r>
                        <a:rPr lang="en-US" sz="1800" dirty="0">
                          <a:effectLst/>
                        </a:rPr>
                        <a:t>79</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0"/>
                        </a:spcAft>
                      </a:pPr>
                      <a:r>
                        <a:rPr lang="en-US" sz="1800">
                          <a:effectLst/>
                        </a:rPr>
                        <a:t>47</a:t>
                      </a:r>
                      <a:endParaRPr lang="en-US" sz="1600">
                        <a:effectLst/>
                      </a:endParaRPr>
                    </a:p>
                    <a:p>
                      <a:pPr marL="0" marR="0" algn="ctr">
                        <a:lnSpc>
                          <a:spcPct val="107000"/>
                        </a:lnSpc>
                        <a:spcBef>
                          <a:spcPts val="0"/>
                        </a:spcBef>
                        <a:spcAft>
                          <a:spcPts val="0"/>
                        </a:spcAft>
                      </a:pPr>
                      <a:r>
                        <a:rPr lang="en-US" sz="18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0"/>
                        </a:spcAft>
                      </a:pPr>
                      <a:r>
                        <a:rPr lang="en-US" sz="1800" dirty="0">
                          <a:effectLst/>
                        </a:rPr>
                        <a:t>59</a:t>
                      </a:r>
                      <a:endParaRPr lang="en-US" sz="1600" dirty="0">
                        <a:effectLst/>
                      </a:endParaRPr>
                    </a:p>
                    <a:p>
                      <a:pPr marL="0" marR="0" algn="ctr">
                        <a:lnSpc>
                          <a:spcPct val="107000"/>
                        </a:lnSpc>
                        <a:spcBef>
                          <a:spcPts val="0"/>
                        </a:spcBef>
                        <a:spcAft>
                          <a:spcPts val="0"/>
                        </a:spcAft>
                      </a:pPr>
                      <a:r>
                        <a:rPr lang="en-US" sz="1800" dirty="0">
                          <a:effectLst/>
                        </a:rPr>
                        <a:t>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extLst>
                  <a:ext uri="{0D108BD9-81ED-4DB2-BD59-A6C34878D82A}">
                    <a16:rowId xmlns:a16="http://schemas.microsoft.com/office/drawing/2014/main" val="1962202358"/>
                  </a:ext>
                </a:extLst>
              </a:tr>
              <a:tr h="862803">
                <a:tc>
                  <a:txBody>
                    <a:bodyPr/>
                    <a:lstStyle/>
                    <a:p>
                      <a:pPr marL="0" marR="0" algn="ctr">
                        <a:lnSpc>
                          <a:spcPct val="107000"/>
                        </a:lnSpc>
                        <a:spcBef>
                          <a:spcPts val="0"/>
                        </a:spcBef>
                        <a:spcAft>
                          <a:spcPts val="0"/>
                        </a:spcAft>
                      </a:pPr>
                      <a:r>
                        <a:rPr lang="en-US" sz="1800" dirty="0">
                          <a:effectLst/>
                        </a:rPr>
                        <a:t>Logistic Regression (Ridge)</a:t>
                      </a:r>
                      <a:endParaRPr lang="en-US" sz="1600" dirty="0">
                        <a:effectLst/>
                      </a:endParaRPr>
                    </a:p>
                    <a:p>
                      <a:pPr marL="0" marR="0" algn="ctr">
                        <a:lnSpc>
                          <a:spcPct val="107000"/>
                        </a:lnSpc>
                        <a:spcBef>
                          <a:spcPts val="0"/>
                        </a:spcBef>
                        <a:spcAft>
                          <a:spcPts val="0"/>
                        </a:spcAft>
                      </a:pPr>
                      <a:r>
                        <a:rPr lang="en-US" sz="1800" dirty="0">
                          <a:effectLst/>
                        </a:rPr>
                        <a:t>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0"/>
                        </a:spcAft>
                      </a:pPr>
                      <a:r>
                        <a:rPr lang="en-US" sz="1800">
                          <a:effectLst/>
                        </a:rPr>
                        <a:t>78.98</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0"/>
                        </a:spcAft>
                      </a:pPr>
                      <a:r>
                        <a:rPr lang="en-US" sz="1800">
                          <a:effectLst/>
                        </a:rPr>
                        <a:t>1</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0"/>
                        </a:spcAft>
                      </a:pPr>
                      <a:r>
                        <a:rPr lang="en-US" sz="1800">
                          <a:effectLst/>
                        </a:rPr>
                        <a:t>79</a:t>
                      </a:r>
                      <a:endParaRPr lang="en-US" sz="1600">
                        <a:effectLst/>
                      </a:endParaRPr>
                    </a:p>
                    <a:p>
                      <a:pPr marL="0" marR="0" algn="ctr">
                        <a:lnSpc>
                          <a:spcPct val="107000"/>
                        </a:lnSpc>
                        <a:spcBef>
                          <a:spcPts val="0"/>
                        </a:spcBef>
                        <a:spcAft>
                          <a:spcPts val="0"/>
                        </a:spcAft>
                      </a:pPr>
                      <a:r>
                        <a:rPr lang="en-US" sz="18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0"/>
                        </a:spcAft>
                      </a:pPr>
                      <a:r>
                        <a:rPr lang="en-US" sz="1800" dirty="0">
                          <a:effectLst/>
                        </a:rPr>
                        <a:t>47</a:t>
                      </a:r>
                      <a:endParaRPr lang="en-US" sz="1600" dirty="0">
                        <a:effectLst/>
                      </a:endParaRPr>
                    </a:p>
                    <a:p>
                      <a:pPr marL="0" marR="0" algn="ctr">
                        <a:lnSpc>
                          <a:spcPct val="107000"/>
                        </a:lnSpc>
                        <a:spcBef>
                          <a:spcPts val="0"/>
                        </a:spcBef>
                        <a:spcAft>
                          <a:spcPts val="0"/>
                        </a:spcAft>
                      </a:pPr>
                      <a:r>
                        <a:rPr lang="en-US" sz="1800" dirty="0">
                          <a:effectLst/>
                        </a:rPr>
                        <a:t>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0"/>
                        </a:spcAft>
                      </a:pPr>
                      <a:r>
                        <a:rPr lang="en-US" sz="1800">
                          <a:effectLst/>
                        </a:rPr>
                        <a:t>59</a:t>
                      </a:r>
                      <a:endParaRPr lang="en-US" sz="1600">
                        <a:effectLst/>
                      </a:endParaRPr>
                    </a:p>
                    <a:p>
                      <a:pPr marL="0" marR="0" algn="ctr">
                        <a:lnSpc>
                          <a:spcPct val="107000"/>
                        </a:lnSpc>
                        <a:spcBef>
                          <a:spcPts val="0"/>
                        </a:spcBef>
                        <a:spcAft>
                          <a:spcPts val="0"/>
                        </a:spcAft>
                      </a:pPr>
                      <a:r>
                        <a:rPr lang="en-US" sz="18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extLst>
                  <a:ext uri="{0D108BD9-81ED-4DB2-BD59-A6C34878D82A}">
                    <a16:rowId xmlns:a16="http://schemas.microsoft.com/office/drawing/2014/main" val="1271983197"/>
                  </a:ext>
                </a:extLst>
              </a:tr>
              <a:tr h="595433">
                <a:tc>
                  <a:txBody>
                    <a:bodyPr/>
                    <a:lstStyle/>
                    <a:p>
                      <a:pPr marL="0" marR="0" algn="ctr">
                        <a:lnSpc>
                          <a:spcPct val="107000"/>
                        </a:lnSpc>
                        <a:spcBef>
                          <a:spcPts val="0"/>
                        </a:spcBef>
                        <a:spcAft>
                          <a:spcPts val="0"/>
                        </a:spcAft>
                      </a:pPr>
                      <a:r>
                        <a:rPr lang="en-US" sz="1800" dirty="0">
                          <a:effectLst/>
                        </a:rPr>
                        <a:t>SVM Model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0"/>
                        </a:spcAft>
                      </a:pPr>
                      <a:r>
                        <a:rPr lang="en-US" sz="1800">
                          <a:effectLst/>
                        </a:rPr>
                        <a:t>77.62</a:t>
                      </a:r>
                      <a:endParaRPr lang="en-US" sz="1600">
                        <a:effectLst/>
                      </a:endParaRPr>
                    </a:p>
                    <a:p>
                      <a:pPr marL="0" marR="0" algn="ctr">
                        <a:lnSpc>
                          <a:spcPct val="107000"/>
                        </a:lnSpc>
                        <a:spcBef>
                          <a:spcPts val="0"/>
                        </a:spcBef>
                        <a:spcAft>
                          <a:spcPts val="0"/>
                        </a:spcAft>
                      </a:pPr>
                      <a:r>
                        <a:rPr lang="en-US" sz="18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0"/>
                        </a:spcAft>
                      </a:pPr>
                      <a:r>
                        <a:rPr lang="en-US" sz="1800">
                          <a:effectLst/>
                        </a:rPr>
                        <a:t>1</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0"/>
                        </a:spcAft>
                      </a:pPr>
                      <a:r>
                        <a:rPr lang="en-US" sz="1800">
                          <a:effectLst/>
                        </a:rPr>
                        <a:t>80</a:t>
                      </a:r>
                      <a:endParaRPr lang="en-US" sz="1600">
                        <a:effectLst/>
                      </a:endParaRPr>
                    </a:p>
                    <a:p>
                      <a:pPr marL="0" marR="0" algn="ctr">
                        <a:lnSpc>
                          <a:spcPct val="107000"/>
                        </a:lnSpc>
                        <a:spcBef>
                          <a:spcPts val="0"/>
                        </a:spcBef>
                        <a:spcAft>
                          <a:spcPts val="0"/>
                        </a:spcAft>
                      </a:pPr>
                      <a:r>
                        <a:rPr lang="en-US" sz="18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0"/>
                        </a:spcAft>
                      </a:pPr>
                      <a:r>
                        <a:rPr lang="en-US" sz="1800">
                          <a:effectLst/>
                        </a:rPr>
                        <a:t>40</a:t>
                      </a:r>
                      <a:endParaRPr lang="en-US" sz="1600">
                        <a:effectLst/>
                      </a:endParaRPr>
                    </a:p>
                    <a:p>
                      <a:pPr marL="0" marR="0" algn="ctr">
                        <a:lnSpc>
                          <a:spcPct val="107000"/>
                        </a:lnSpc>
                        <a:spcBef>
                          <a:spcPts val="0"/>
                        </a:spcBef>
                        <a:spcAft>
                          <a:spcPts val="0"/>
                        </a:spcAft>
                      </a:pPr>
                      <a:r>
                        <a:rPr lang="en-US" sz="18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0"/>
                        </a:spcAft>
                      </a:pPr>
                      <a:r>
                        <a:rPr lang="en-US" sz="1800">
                          <a:effectLst/>
                        </a:rPr>
                        <a:t>54</a:t>
                      </a:r>
                      <a:endParaRPr lang="en-US" sz="1600">
                        <a:effectLst/>
                      </a:endParaRPr>
                    </a:p>
                    <a:p>
                      <a:pPr marL="0" marR="0" algn="ctr">
                        <a:lnSpc>
                          <a:spcPct val="107000"/>
                        </a:lnSpc>
                        <a:spcBef>
                          <a:spcPts val="0"/>
                        </a:spcBef>
                        <a:spcAft>
                          <a:spcPts val="0"/>
                        </a:spcAft>
                      </a:pPr>
                      <a:r>
                        <a:rPr lang="en-US" sz="18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extLst>
                  <a:ext uri="{0D108BD9-81ED-4DB2-BD59-A6C34878D82A}">
                    <a16:rowId xmlns:a16="http://schemas.microsoft.com/office/drawing/2014/main" val="39223295"/>
                  </a:ext>
                </a:extLst>
              </a:tr>
              <a:tr h="862803">
                <a:tc>
                  <a:txBody>
                    <a:bodyPr/>
                    <a:lstStyle/>
                    <a:p>
                      <a:pPr marL="0" marR="0" algn="ctr">
                        <a:lnSpc>
                          <a:spcPct val="107000"/>
                        </a:lnSpc>
                        <a:spcBef>
                          <a:spcPts val="0"/>
                        </a:spcBef>
                        <a:spcAft>
                          <a:spcPts val="0"/>
                        </a:spcAft>
                      </a:pPr>
                      <a:r>
                        <a:rPr lang="en-US" sz="1800" dirty="0">
                          <a:effectLst/>
                        </a:rPr>
                        <a:t>Hyper-tuned SVM Model</a:t>
                      </a:r>
                      <a:endParaRPr lang="en-US" sz="1600" dirty="0">
                        <a:effectLst/>
                      </a:endParaRPr>
                    </a:p>
                  </a:txBody>
                  <a:tcPr marL="103654" marR="103654" marT="0" marB="0"/>
                </a:tc>
                <a:tc>
                  <a:txBody>
                    <a:bodyPr/>
                    <a:lstStyle/>
                    <a:p>
                      <a:pPr marL="0" marR="0" algn="ctr">
                        <a:lnSpc>
                          <a:spcPct val="107000"/>
                        </a:lnSpc>
                        <a:spcBef>
                          <a:spcPts val="0"/>
                        </a:spcBef>
                        <a:spcAft>
                          <a:spcPts val="0"/>
                        </a:spcAft>
                      </a:pPr>
                      <a:r>
                        <a:rPr lang="en-US" sz="1800">
                          <a:effectLst/>
                        </a:rPr>
                        <a:t>77.62</a:t>
                      </a:r>
                      <a:endParaRPr lang="en-US" sz="1600">
                        <a:effectLst/>
                      </a:endParaRPr>
                    </a:p>
                    <a:p>
                      <a:pPr marL="0" marR="0" algn="ctr">
                        <a:lnSpc>
                          <a:spcPct val="107000"/>
                        </a:lnSpc>
                        <a:spcBef>
                          <a:spcPts val="0"/>
                        </a:spcBef>
                        <a:spcAft>
                          <a:spcPts val="0"/>
                        </a:spcAft>
                      </a:pPr>
                      <a:r>
                        <a:rPr lang="en-US" sz="18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0"/>
                        </a:spcAft>
                      </a:pPr>
                      <a:r>
                        <a:rPr lang="en-US" sz="1800">
                          <a:effectLst/>
                        </a:rPr>
                        <a:t>1</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0"/>
                        </a:spcAft>
                      </a:pPr>
                      <a:r>
                        <a:rPr lang="en-US" sz="1800">
                          <a:effectLst/>
                        </a:rPr>
                        <a:t>80</a:t>
                      </a:r>
                      <a:endParaRPr lang="en-US" sz="1600">
                        <a:effectLst/>
                      </a:endParaRPr>
                    </a:p>
                    <a:p>
                      <a:pPr marL="0" marR="0" algn="ctr">
                        <a:lnSpc>
                          <a:spcPct val="107000"/>
                        </a:lnSpc>
                        <a:spcBef>
                          <a:spcPts val="0"/>
                        </a:spcBef>
                        <a:spcAft>
                          <a:spcPts val="0"/>
                        </a:spcAft>
                      </a:pPr>
                      <a:r>
                        <a:rPr lang="en-US" sz="18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0"/>
                        </a:spcAft>
                      </a:pPr>
                      <a:r>
                        <a:rPr lang="en-US" sz="1800" dirty="0">
                          <a:effectLst/>
                        </a:rPr>
                        <a:t>40</a:t>
                      </a:r>
                      <a:endParaRPr lang="en-US" sz="1600" dirty="0">
                        <a:effectLst/>
                      </a:endParaRPr>
                    </a:p>
                    <a:p>
                      <a:pPr marL="0" marR="0" algn="ctr">
                        <a:lnSpc>
                          <a:spcPct val="107000"/>
                        </a:lnSpc>
                        <a:spcBef>
                          <a:spcPts val="0"/>
                        </a:spcBef>
                        <a:spcAft>
                          <a:spcPts val="0"/>
                        </a:spcAft>
                      </a:pPr>
                      <a:r>
                        <a:rPr lang="en-US" sz="1800" dirty="0">
                          <a:effectLst/>
                        </a:rPr>
                        <a:t>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tc>
                  <a:txBody>
                    <a:bodyPr/>
                    <a:lstStyle/>
                    <a:p>
                      <a:pPr marL="0" marR="0" algn="ctr">
                        <a:lnSpc>
                          <a:spcPct val="107000"/>
                        </a:lnSpc>
                        <a:spcBef>
                          <a:spcPts val="0"/>
                        </a:spcBef>
                        <a:spcAft>
                          <a:spcPts val="0"/>
                        </a:spcAft>
                      </a:pPr>
                      <a:r>
                        <a:rPr lang="en-US" sz="1800" dirty="0">
                          <a:effectLst/>
                        </a:rPr>
                        <a:t>54</a:t>
                      </a:r>
                      <a:endParaRPr lang="en-US" sz="1600" dirty="0">
                        <a:effectLst/>
                      </a:endParaRPr>
                    </a:p>
                    <a:p>
                      <a:pPr marL="0" marR="0" algn="ctr">
                        <a:lnSpc>
                          <a:spcPct val="107000"/>
                        </a:lnSpc>
                        <a:spcBef>
                          <a:spcPts val="0"/>
                        </a:spcBef>
                        <a:spcAft>
                          <a:spcPts val="0"/>
                        </a:spcAft>
                      </a:pPr>
                      <a:r>
                        <a:rPr lang="en-US" sz="1800" dirty="0">
                          <a:effectLst/>
                        </a:rPr>
                        <a:t>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3654" marR="103654" marT="0" marB="0"/>
                </a:tc>
                <a:extLst>
                  <a:ext uri="{0D108BD9-81ED-4DB2-BD59-A6C34878D82A}">
                    <a16:rowId xmlns:a16="http://schemas.microsoft.com/office/drawing/2014/main" val="3754619119"/>
                  </a:ext>
                </a:extLst>
              </a:tr>
            </a:tbl>
          </a:graphicData>
        </a:graphic>
      </p:graphicFrame>
      <p:cxnSp>
        <p:nvCxnSpPr>
          <p:cNvPr id="15" name="Straight Connector 14">
            <a:extLst>
              <a:ext uri="{FF2B5EF4-FFF2-40B4-BE49-F238E27FC236}">
                <a16:creationId xmlns:a16="http://schemas.microsoft.com/office/drawing/2014/main" id="{8CDA5B1F-4F5E-68C8-AF76-E433767566C7}"/>
              </a:ext>
            </a:extLst>
          </p:cNvPr>
          <p:cNvCxnSpPr>
            <a:cxnSpLocks/>
          </p:cNvCxnSpPr>
          <p:nvPr/>
        </p:nvCxnSpPr>
        <p:spPr>
          <a:xfrm>
            <a:off x="13944599" y="2033521"/>
            <a:ext cx="0" cy="7401213"/>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58382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9770" y="942975"/>
            <a:ext cx="13372030" cy="742447"/>
          </a:xfrm>
          <a:prstGeom prst="rect">
            <a:avLst/>
          </a:prstGeom>
        </p:spPr>
        <p:txBody>
          <a:bodyPr wrap="square" lIns="0" tIns="0" rIns="0" bIns="0" rtlCol="0" anchor="t">
            <a:spAutoFit/>
          </a:bodyPr>
          <a:lstStyle/>
          <a:p>
            <a:pPr>
              <a:lnSpc>
                <a:spcPts val="6018"/>
              </a:lnSpc>
              <a:spcBef>
                <a:spcPct val="0"/>
              </a:spcBef>
            </a:pPr>
            <a:r>
              <a:rPr lang="en-US" sz="4298" dirty="0">
                <a:solidFill>
                  <a:srgbClr val="593C8F"/>
                </a:solidFill>
                <a:latin typeface="League Spartan"/>
              </a:rPr>
              <a:t>Hyper-tuned XG BOOST MODEL</a:t>
            </a:r>
          </a:p>
        </p:txBody>
      </p:sp>
      <p:sp>
        <p:nvSpPr>
          <p:cNvPr id="3" name="AutoShape 3"/>
          <p:cNvSpPr/>
          <p:nvPr/>
        </p:nvSpPr>
        <p:spPr>
          <a:xfrm flipV="1">
            <a:off x="1029770" y="1685421"/>
            <a:ext cx="9104830" cy="14841"/>
          </a:xfrm>
          <a:prstGeom prst="line">
            <a:avLst/>
          </a:prstGeom>
          <a:ln w="38100" cap="flat">
            <a:solidFill>
              <a:srgbClr val="000000"/>
            </a:solidFill>
            <a:prstDash val="solid"/>
            <a:headEnd type="none" w="sm" len="sm"/>
            <a:tailEnd type="none" w="sm" len="sm"/>
          </a:ln>
        </p:spPr>
        <p:txBody>
          <a:bodyPr/>
          <a:lstStyle/>
          <a:p>
            <a:endParaRPr lang="en-US"/>
          </a:p>
        </p:txBody>
      </p:sp>
      <p:sp>
        <p:nvSpPr>
          <p:cNvPr id="9" name="TextBox 8">
            <a:extLst>
              <a:ext uri="{FF2B5EF4-FFF2-40B4-BE49-F238E27FC236}">
                <a16:creationId xmlns:a16="http://schemas.microsoft.com/office/drawing/2014/main" id="{83D45B86-D7D8-46D7-6452-0EBC11A0BE34}"/>
              </a:ext>
            </a:extLst>
          </p:cNvPr>
          <p:cNvSpPr txBox="1"/>
          <p:nvPr/>
        </p:nvSpPr>
        <p:spPr>
          <a:xfrm>
            <a:off x="1029770" y="2400300"/>
            <a:ext cx="13753030" cy="1665392"/>
          </a:xfrm>
          <a:prstGeom prst="rect">
            <a:avLst/>
          </a:prstGeom>
          <a:noFill/>
        </p:spPr>
        <p:txBody>
          <a:bodyPr wrap="square">
            <a:spAutoFit/>
          </a:bodyPr>
          <a:lstStyle/>
          <a:p>
            <a:pPr marL="285750" marR="0" indent="-285750" algn="just">
              <a:lnSpc>
                <a:spcPct val="107000"/>
              </a:lnSpc>
              <a:spcBef>
                <a:spcPts val="0"/>
              </a:spcBef>
              <a:spcAft>
                <a:spcPts val="800"/>
              </a:spcAft>
              <a:buFont typeface="Arial" panose="020B0604020202020204" pitchFamily="34" charset="0"/>
              <a:buChar char="•"/>
            </a:pPr>
            <a:r>
              <a:rPr lang="en-US" sz="2100" dirty="0" err="1">
                <a:effectLst/>
                <a:ea typeface="Times New Roman" panose="02020603050405020304" pitchFamily="18" charset="0"/>
                <a:cs typeface="Times New Roman" panose="02020603050405020304" pitchFamily="18" charset="0"/>
              </a:rPr>
              <a:t>XGBoost</a:t>
            </a:r>
            <a:r>
              <a:rPr lang="en-US" sz="2100" dirty="0">
                <a:effectLst/>
                <a:ea typeface="Times New Roman" panose="02020603050405020304" pitchFamily="18" charset="0"/>
                <a:cs typeface="Times New Roman" panose="02020603050405020304" pitchFamily="18" charset="0"/>
              </a:rPr>
              <a:t> model performs better than the Random Forest model in case of class imbalance. </a:t>
            </a:r>
          </a:p>
          <a:p>
            <a:pPr marL="285750" marR="0" indent="-285750" algn="just">
              <a:lnSpc>
                <a:spcPct val="107000"/>
              </a:lnSpc>
              <a:spcBef>
                <a:spcPts val="0"/>
              </a:spcBef>
              <a:spcAft>
                <a:spcPts val="800"/>
              </a:spcAft>
              <a:buFont typeface="Arial" panose="020B0604020202020204" pitchFamily="34" charset="0"/>
              <a:buChar char="•"/>
            </a:pPr>
            <a:r>
              <a:rPr lang="en-US" sz="2100" dirty="0">
                <a:effectLst/>
                <a:ea typeface="Times New Roman" panose="02020603050405020304" pitchFamily="18" charset="0"/>
                <a:cs typeface="Times New Roman" panose="02020603050405020304" pitchFamily="18" charset="0"/>
              </a:rPr>
              <a:t>Intuitively, it makes model less biased by giving more weightage to less represented category of target variable. </a:t>
            </a:r>
          </a:p>
          <a:p>
            <a:pPr marL="285750" marR="0" indent="-285750" algn="just">
              <a:lnSpc>
                <a:spcPct val="107000"/>
              </a:lnSpc>
              <a:spcBef>
                <a:spcPts val="0"/>
              </a:spcBef>
              <a:spcAft>
                <a:spcPts val="800"/>
              </a:spcAft>
              <a:buFont typeface="Arial" panose="020B0604020202020204" pitchFamily="34" charset="0"/>
              <a:buChar char="•"/>
            </a:pPr>
            <a:r>
              <a:rPr lang="en-US" sz="2100" dirty="0">
                <a:ea typeface="Times New Roman" panose="02020603050405020304" pitchFamily="18" charset="0"/>
                <a:cs typeface="Times New Roman" panose="02020603050405020304" pitchFamily="18" charset="0"/>
              </a:rPr>
              <a:t>W</a:t>
            </a:r>
            <a:r>
              <a:rPr lang="en-US" sz="2100" dirty="0">
                <a:effectLst/>
                <a:ea typeface="Times New Roman" panose="02020603050405020304" pitchFamily="18" charset="0"/>
                <a:cs typeface="Times New Roman" panose="02020603050405020304" pitchFamily="18" charset="0"/>
              </a:rPr>
              <a:t>e undertake K-fold Cross-validation to estimate performance of the </a:t>
            </a:r>
            <a:r>
              <a:rPr lang="en-US" sz="2100" dirty="0" err="1">
                <a:effectLst/>
                <a:ea typeface="Times New Roman" panose="02020603050405020304" pitchFamily="18" charset="0"/>
                <a:cs typeface="Times New Roman" panose="02020603050405020304" pitchFamily="18" charset="0"/>
              </a:rPr>
              <a:t>XGBoost</a:t>
            </a:r>
            <a:r>
              <a:rPr lang="en-US" sz="2100" dirty="0">
                <a:effectLst/>
                <a:ea typeface="Times New Roman" panose="02020603050405020304" pitchFamily="18" charset="0"/>
                <a:cs typeface="Times New Roman" panose="02020603050405020304" pitchFamily="18" charset="0"/>
              </a:rPr>
              <a:t> machine learning algorithm by training data on k folds rather than on just a single train-test set split. </a:t>
            </a:r>
          </a:p>
        </p:txBody>
      </p:sp>
      <p:pic>
        <p:nvPicPr>
          <p:cNvPr id="11" name="Picture 10">
            <a:extLst>
              <a:ext uri="{FF2B5EF4-FFF2-40B4-BE49-F238E27FC236}">
                <a16:creationId xmlns:a16="http://schemas.microsoft.com/office/drawing/2014/main" id="{F21827DE-996B-DA37-4DC9-DCEC9B3397F6}"/>
              </a:ext>
            </a:extLst>
          </p:cNvPr>
          <p:cNvPicPr>
            <a:picLocks noChangeAspect="1"/>
          </p:cNvPicPr>
          <p:nvPr/>
        </p:nvPicPr>
        <p:blipFill>
          <a:blip r:embed="rId2"/>
          <a:stretch>
            <a:fillRect/>
          </a:stretch>
        </p:blipFill>
        <p:spPr>
          <a:xfrm>
            <a:off x="4038600" y="4586021"/>
            <a:ext cx="8833918" cy="47580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US" dirty="0"/>
          </a:p>
        </p:txBody>
      </p:sp>
      <p:sp>
        <p:nvSpPr>
          <p:cNvPr id="3" name="AutoShape 3"/>
          <p:cNvSpPr/>
          <p:nvPr/>
        </p:nvSpPr>
        <p:spPr>
          <a:xfrm flipV="1">
            <a:off x="3810000" y="1959979"/>
            <a:ext cx="9220200" cy="0"/>
          </a:xfrm>
          <a:prstGeom prst="line">
            <a:avLst/>
          </a:prstGeom>
          <a:ln w="3810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3429001" y="1131675"/>
            <a:ext cx="9846844" cy="828304"/>
          </a:xfrm>
          <a:prstGeom prst="rect">
            <a:avLst/>
          </a:prstGeom>
        </p:spPr>
        <p:txBody>
          <a:bodyPr wrap="square" lIns="0" tIns="0" rIns="0" bIns="0" rtlCol="0" anchor="t">
            <a:spAutoFit/>
          </a:bodyPr>
          <a:lstStyle/>
          <a:p>
            <a:pPr algn="ctr">
              <a:lnSpc>
                <a:spcPts val="6693"/>
              </a:lnSpc>
              <a:spcBef>
                <a:spcPct val="0"/>
              </a:spcBef>
            </a:pPr>
            <a:r>
              <a:rPr lang="en-US" sz="4780" dirty="0">
                <a:solidFill>
                  <a:srgbClr val="593C8F"/>
                </a:solidFill>
                <a:latin typeface="League Spartan"/>
              </a:rPr>
              <a:t>Hyper-tuned XG Boost Model</a:t>
            </a:r>
          </a:p>
        </p:txBody>
      </p:sp>
      <p:pic>
        <p:nvPicPr>
          <p:cNvPr id="8" name="Picture 7">
            <a:extLst>
              <a:ext uri="{FF2B5EF4-FFF2-40B4-BE49-F238E27FC236}">
                <a16:creationId xmlns:a16="http://schemas.microsoft.com/office/drawing/2014/main" id="{F7904A2D-9157-AA53-E8B6-F4FCCE6E095A}"/>
              </a:ext>
            </a:extLst>
          </p:cNvPr>
          <p:cNvPicPr>
            <a:picLocks noChangeAspect="1"/>
          </p:cNvPicPr>
          <p:nvPr/>
        </p:nvPicPr>
        <p:blipFill>
          <a:blip r:embed="rId3"/>
          <a:stretch>
            <a:fillRect/>
          </a:stretch>
        </p:blipFill>
        <p:spPr>
          <a:xfrm>
            <a:off x="1066800" y="2552700"/>
            <a:ext cx="10439400" cy="6705597"/>
          </a:xfrm>
          <a:prstGeom prst="rect">
            <a:avLst/>
          </a:prstGeom>
        </p:spPr>
      </p:pic>
      <p:sp>
        <p:nvSpPr>
          <p:cNvPr id="9" name="TextBox 8">
            <a:extLst>
              <a:ext uri="{FF2B5EF4-FFF2-40B4-BE49-F238E27FC236}">
                <a16:creationId xmlns:a16="http://schemas.microsoft.com/office/drawing/2014/main" id="{0A087E42-0B7E-C7A9-F41B-B0C2AA63BA87}"/>
              </a:ext>
            </a:extLst>
          </p:cNvPr>
          <p:cNvSpPr txBox="1"/>
          <p:nvPr/>
        </p:nvSpPr>
        <p:spPr>
          <a:xfrm>
            <a:off x="12077700" y="3543300"/>
            <a:ext cx="5638800" cy="3970318"/>
          </a:xfrm>
          <a:prstGeom prst="rect">
            <a:avLst/>
          </a:prstGeom>
          <a:noFill/>
        </p:spPr>
        <p:txBody>
          <a:bodyPr wrap="square" rtlCol="0">
            <a:spAutoFit/>
          </a:bodyPr>
          <a:lstStyle/>
          <a:p>
            <a:r>
              <a:rPr lang="en-US" sz="2800" dirty="0"/>
              <a:t>The below feature importance graph shows that the most important features are:</a:t>
            </a:r>
          </a:p>
          <a:p>
            <a:endParaRPr lang="en-US" sz="2800" dirty="0"/>
          </a:p>
          <a:p>
            <a:endParaRPr lang="en-US" sz="2800" dirty="0"/>
          </a:p>
          <a:p>
            <a:pPr marL="285750" indent="-285750">
              <a:buFont typeface="Arial" panose="020B0604020202020204" pitchFamily="34" charset="0"/>
              <a:buChar char="•"/>
            </a:pPr>
            <a:r>
              <a:rPr lang="en-US" sz="2800" dirty="0"/>
              <a:t>status of the tuition fee payment</a:t>
            </a:r>
          </a:p>
          <a:p>
            <a:pPr marL="285750" indent="-285750">
              <a:buFont typeface="Arial" panose="020B0604020202020204" pitchFamily="34" charset="0"/>
              <a:buChar char="•"/>
            </a:pPr>
            <a:r>
              <a:rPr lang="en-US" sz="2800" dirty="0"/>
              <a:t>curricular grade units for the second semester</a:t>
            </a:r>
          </a:p>
          <a:p>
            <a:pPr marL="285750" indent="-285750">
              <a:buFont typeface="Arial" panose="020B0604020202020204" pitchFamily="34" charset="0"/>
              <a:buChar char="•"/>
            </a:pPr>
            <a:r>
              <a:rPr lang="en-US" sz="2800" dirty="0"/>
              <a:t>father’s qualification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42975"/>
            <a:ext cx="8293144" cy="738238"/>
          </a:xfrm>
          <a:prstGeom prst="rect">
            <a:avLst/>
          </a:prstGeom>
        </p:spPr>
        <p:txBody>
          <a:bodyPr lIns="0" tIns="0" rIns="0" bIns="0" rtlCol="0" anchor="t">
            <a:spAutoFit/>
          </a:bodyPr>
          <a:lstStyle/>
          <a:p>
            <a:pPr>
              <a:lnSpc>
                <a:spcPts val="6018"/>
              </a:lnSpc>
              <a:spcBef>
                <a:spcPct val="0"/>
              </a:spcBef>
            </a:pPr>
            <a:r>
              <a:rPr lang="en-US" sz="4298" dirty="0">
                <a:solidFill>
                  <a:srgbClr val="593C8F"/>
                </a:solidFill>
                <a:latin typeface="League Spartan"/>
              </a:rPr>
              <a:t>RIDGE REGRESSION MODEL</a:t>
            </a:r>
          </a:p>
        </p:txBody>
      </p:sp>
      <p:sp>
        <p:nvSpPr>
          <p:cNvPr id="3" name="AutoShape 3"/>
          <p:cNvSpPr/>
          <p:nvPr/>
        </p:nvSpPr>
        <p:spPr>
          <a:xfrm flipV="1">
            <a:off x="1028750" y="1681213"/>
            <a:ext cx="7734249" cy="38100"/>
          </a:xfrm>
          <a:prstGeom prst="line">
            <a:avLst/>
          </a:prstGeom>
          <a:ln w="38100" cap="flat">
            <a:solidFill>
              <a:srgbClr val="000000"/>
            </a:solidFill>
            <a:prstDash val="solid"/>
            <a:headEnd type="none" w="sm" len="sm"/>
            <a:tailEnd type="none" w="sm" len="sm"/>
          </a:ln>
        </p:spPr>
        <p:txBody>
          <a:bodyPr/>
          <a:lstStyle/>
          <a:p>
            <a:endParaRPr lang="en-US"/>
          </a:p>
        </p:txBody>
      </p:sp>
      <p:sp>
        <p:nvSpPr>
          <p:cNvPr id="7" name="TextBox 6">
            <a:extLst>
              <a:ext uri="{FF2B5EF4-FFF2-40B4-BE49-F238E27FC236}">
                <a16:creationId xmlns:a16="http://schemas.microsoft.com/office/drawing/2014/main" id="{EBFFBD06-313D-413B-AAB8-BEF0BBD55E35}"/>
              </a:ext>
            </a:extLst>
          </p:cNvPr>
          <p:cNvSpPr txBox="1"/>
          <p:nvPr/>
        </p:nvSpPr>
        <p:spPr>
          <a:xfrm>
            <a:off x="1143000" y="1995886"/>
            <a:ext cx="15392400" cy="1938992"/>
          </a:xfrm>
          <a:prstGeom prst="rect">
            <a:avLst/>
          </a:prstGeom>
          <a:noFill/>
        </p:spPr>
        <p:txBody>
          <a:bodyPr wrap="square">
            <a:spAutoFit/>
          </a:bodyPr>
          <a:lstStyle/>
          <a:p>
            <a:pPr marL="342900" indent="-342900">
              <a:buFont typeface="Arial" panose="020B0604020202020204" pitchFamily="34" charset="0"/>
              <a:buChar char="•"/>
            </a:pPr>
            <a:r>
              <a:rPr lang="en-US" sz="2400" dirty="0"/>
              <a:t>Since the instances of false negatives are very high, we choose Ridge regularized Logistic regression model with a higher recall value for the positive class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L2 regularization adds a penalty term based on the squared magnitudes of the coefficients to the cost function, helping prevent overfitting and improve generalization</a:t>
            </a:r>
          </a:p>
        </p:txBody>
      </p:sp>
      <p:pic>
        <p:nvPicPr>
          <p:cNvPr id="8" name="Picture 7">
            <a:extLst>
              <a:ext uri="{FF2B5EF4-FFF2-40B4-BE49-F238E27FC236}">
                <a16:creationId xmlns:a16="http://schemas.microsoft.com/office/drawing/2014/main" id="{27CE751F-D036-5398-D8DC-90B40E4CA9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381500"/>
            <a:ext cx="5897952" cy="4635010"/>
          </a:xfrm>
          <a:prstGeom prst="rect">
            <a:avLst/>
          </a:prstGeom>
          <a:noFill/>
          <a:ln>
            <a:solidFill>
              <a:schemeClr val="tx1"/>
            </a:solidFill>
          </a:ln>
        </p:spPr>
      </p:pic>
      <p:pic>
        <p:nvPicPr>
          <p:cNvPr id="9" name="Picture 8">
            <a:extLst>
              <a:ext uri="{FF2B5EF4-FFF2-40B4-BE49-F238E27FC236}">
                <a16:creationId xmlns:a16="http://schemas.microsoft.com/office/drawing/2014/main" id="{C6E0FF98-5480-5C48-61DB-15C3D7AB5C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4381500"/>
            <a:ext cx="5791200" cy="4635010"/>
          </a:xfrm>
          <a:prstGeom prst="rect">
            <a:avLst/>
          </a:prstGeom>
          <a:noFill/>
          <a:ln>
            <a:solidFill>
              <a:schemeClr val="tx1"/>
            </a:solidFill>
          </a:ln>
        </p:spPr>
      </p:pic>
      <p:pic>
        <p:nvPicPr>
          <p:cNvPr id="10" name="Picture 9">
            <a:extLst>
              <a:ext uri="{FF2B5EF4-FFF2-40B4-BE49-F238E27FC236}">
                <a16:creationId xmlns:a16="http://schemas.microsoft.com/office/drawing/2014/main" id="{EBD8B569-F62A-FE8E-EE3C-5B698A71E8E8}"/>
              </a:ext>
            </a:extLst>
          </p:cNvPr>
          <p:cNvPicPr>
            <a:picLocks noChangeAspect="1"/>
          </p:cNvPicPr>
          <p:nvPr/>
        </p:nvPicPr>
        <p:blipFill>
          <a:blip r:embed="rId4"/>
          <a:stretch>
            <a:fillRect/>
          </a:stretch>
        </p:blipFill>
        <p:spPr>
          <a:xfrm>
            <a:off x="11963400" y="4381500"/>
            <a:ext cx="6019800" cy="4635010"/>
          </a:xfrm>
          <a:prstGeom prst="rect">
            <a:avLst/>
          </a:prstGeom>
        </p:spPr>
      </p:pic>
      <p:sp>
        <p:nvSpPr>
          <p:cNvPr id="12" name="TextBox 11">
            <a:extLst>
              <a:ext uri="{FF2B5EF4-FFF2-40B4-BE49-F238E27FC236}">
                <a16:creationId xmlns:a16="http://schemas.microsoft.com/office/drawing/2014/main" id="{11EE63D2-4078-FB4E-84EF-B805C1BBC2DF}"/>
              </a:ext>
            </a:extLst>
          </p:cNvPr>
          <p:cNvSpPr txBox="1"/>
          <p:nvPr/>
        </p:nvSpPr>
        <p:spPr>
          <a:xfrm>
            <a:off x="12877800" y="9297501"/>
            <a:ext cx="5105400" cy="707886"/>
          </a:xfrm>
          <a:prstGeom prst="rect">
            <a:avLst/>
          </a:prstGeom>
          <a:noFill/>
        </p:spPr>
        <p:txBody>
          <a:bodyPr wrap="square">
            <a:spAutoFit/>
          </a:bodyPr>
          <a:lstStyle/>
          <a:p>
            <a:r>
              <a:rPr lang="en-US" sz="2000" dirty="0">
                <a:effectLst/>
                <a:ea typeface="Times New Roman" panose="02020603050405020304" pitchFamily="18" charset="0"/>
              </a:rPr>
              <a:t>Precision-Recall (PR) curve</a:t>
            </a:r>
            <a:r>
              <a:rPr lang="en-US" sz="2000" dirty="0">
                <a:ea typeface="Times New Roman" panose="02020603050405020304" pitchFamily="18" charset="0"/>
              </a:rPr>
              <a:t> for</a:t>
            </a:r>
            <a:r>
              <a:rPr lang="en-US" sz="2000" dirty="0">
                <a:effectLst/>
                <a:ea typeface="Times New Roman" panose="02020603050405020304" pitchFamily="18" charset="0"/>
              </a:rPr>
              <a:t> imbalanced classification</a:t>
            </a:r>
            <a:endParaRPr lang="en-US" sz="2000" dirty="0"/>
          </a:p>
        </p:txBody>
      </p:sp>
      <p:sp>
        <p:nvSpPr>
          <p:cNvPr id="14" name="TextBox 13">
            <a:extLst>
              <a:ext uri="{FF2B5EF4-FFF2-40B4-BE49-F238E27FC236}">
                <a16:creationId xmlns:a16="http://schemas.microsoft.com/office/drawing/2014/main" id="{D1190E48-0BB8-933D-751D-CE6F9957E4F7}"/>
              </a:ext>
            </a:extLst>
          </p:cNvPr>
          <p:cNvSpPr txBox="1"/>
          <p:nvPr/>
        </p:nvSpPr>
        <p:spPr>
          <a:xfrm>
            <a:off x="6934200" y="9322948"/>
            <a:ext cx="5346656" cy="400110"/>
          </a:xfrm>
          <a:prstGeom prst="rect">
            <a:avLst/>
          </a:prstGeom>
          <a:noFill/>
        </p:spPr>
        <p:txBody>
          <a:bodyPr wrap="square">
            <a:spAutoFit/>
          </a:bodyPr>
          <a:lstStyle/>
          <a:p>
            <a:r>
              <a:rPr lang="en-US" sz="2000" dirty="0">
                <a:effectLst/>
                <a:ea typeface="Times New Roman" panose="02020603050405020304" pitchFamily="18" charset="0"/>
              </a:rPr>
              <a:t>Area Under the Curve (AUC) for ROC curve</a:t>
            </a:r>
            <a:endParaRPr lang="en-US" sz="2000" dirty="0"/>
          </a:p>
        </p:txBody>
      </p:sp>
      <p:sp>
        <p:nvSpPr>
          <p:cNvPr id="15" name="TextBox 14">
            <a:extLst>
              <a:ext uri="{FF2B5EF4-FFF2-40B4-BE49-F238E27FC236}">
                <a16:creationId xmlns:a16="http://schemas.microsoft.com/office/drawing/2014/main" id="{18414F0D-111B-F31B-1A46-401CCE79112B}"/>
              </a:ext>
            </a:extLst>
          </p:cNvPr>
          <p:cNvSpPr txBox="1"/>
          <p:nvPr/>
        </p:nvSpPr>
        <p:spPr>
          <a:xfrm>
            <a:off x="1752600" y="9390298"/>
            <a:ext cx="2743200" cy="400110"/>
          </a:xfrm>
          <a:prstGeom prst="rect">
            <a:avLst/>
          </a:prstGeom>
          <a:noFill/>
        </p:spPr>
        <p:txBody>
          <a:bodyPr wrap="square">
            <a:spAutoFit/>
          </a:bodyPr>
          <a:lstStyle/>
          <a:p>
            <a:r>
              <a:rPr lang="en-US" sz="2000" dirty="0"/>
              <a:t>Performance Metrics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US" dirty="0"/>
          </a:p>
        </p:txBody>
      </p:sp>
      <p:sp>
        <p:nvSpPr>
          <p:cNvPr id="3" name="AutoShape 3"/>
          <p:cNvSpPr/>
          <p:nvPr/>
        </p:nvSpPr>
        <p:spPr>
          <a:xfrm flipV="1">
            <a:off x="4571999" y="1399804"/>
            <a:ext cx="8763000" cy="0"/>
          </a:xfrm>
          <a:prstGeom prst="line">
            <a:avLst/>
          </a:prstGeom>
          <a:ln w="3810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3733800" y="571500"/>
            <a:ext cx="10439399" cy="828304"/>
          </a:xfrm>
          <a:prstGeom prst="rect">
            <a:avLst/>
          </a:prstGeom>
        </p:spPr>
        <p:txBody>
          <a:bodyPr wrap="square" lIns="0" tIns="0" rIns="0" bIns="0" rtlCol="0" anchor="t">
            <a:spAutoFit/>
          </a:bodyPr>
          <a:lstStyle/>
          <a:p>
            <a:pPr algn="ctr">
              <a:lnSpc>
                <a:spcPts val="6693"/>
              </a:lnSpc>
              <a:spcBef>
                <a:spcPct val="0"/>
              </a:spcBef>
            </a:pPr>
            <a:r>
              <a:rPr lang="en-US" sz="4780" dirty="0">
                <a:solidFill>
                  <a:srgbClr val="593C8F"/>
                </a:solidFill>
                <a:latin typeface="League Spartan"/>
              </a:rPr>
              <a:t>RIDGE REGRESSION MODEL</a:t>
            </a:r>
          </a:p>
        </p:txBody>
      </p:sp>
      <p:sp>
        <p:nvSpPr>
          <p:cNvPr id="5" name="TextBox 4">
            <a:extLst>
              <a:ext uri="{FF2B5EF4-FFF2-40B4-BE49-F238E27FC236}">
                <a16:creationId xmlns:a16="http://schemas.microsoft.com/office/drawing/2014/main" id="{377DD56C-5F01-7344-2FBE-A5508B0255C8}"/>
              </a:ext>
            </a:extLst>
          </p:cNvPr>
          <p:cNvSpPr txBox="1"/>
          <p:nvPr/>
        </p:nvSpPr>
        <p:spPr>
          <a:xfrm>
            <a:off x="990600" y="5419835"/>
            <a:ext cx="16996082" cy="4191660"/>
          </a:xfrm>
          <a:prstGeom prst="rect">
            <a:avLst/>
          </a:prstGeom>
          <a:noFill/>
        </p:spPr>
        <p:txBody>
          <a:bodyPr wrap="square" rtlCol="0">
            <a:spAutoFit/>
          </a:bodyPr>
          <a:lstStyle/>
          <a:p>
            <a:pPr marL="0" marR="0" algn="just">
              <a:lnSpc>
                <a:spcPct val="107000"/>
              </a:lnSpc>
              <a:spcBef>
                <a:spcPts val="0"/>
              </a:spcBef>
              <a:spcAft>
                <a:spcPts val="800"/>
              </a:spcAft>
            </a:pPr>
            <a:r>
              <a:rPr lang="en-US" sz="2000" dirty="0">
                <a:solidFill>
                  <a:srgbClr val="000000"/>
                </a:solidFill>
                <a:effectLst/>
                <a:ea typeface="Times New Roman" panose="02020603050405020304" pitchFamily="18" charset="0"/>
                <a:cs typeface="Times New Roman" panose="02020603050405020304" pitchFamily="18" charset="0"/>
              </a:rPr>
              <a:t>On </a:t>
            </a:r>
            <a:r>
              <a:rPr lang="en-US" sz="2000" dirty="0">
                <a:effectLst/>
                <a:ea typeface="Times New Roman" panose="02020603050405020304" pitchFamily="18" charset="0"/>
                <a:cs typeface="Times New Roman" panose="02020603050405020304" pitchFamily="18" charset="0"/>
              </a:rPr>
              <a:t>running L2 regularization on a standardized dataset with top 10 selected features selected by RFE technique, the major features whose per unit increase causes an increase in the odds of a student dropping out are:</a:t>
            </a:r>
          </a:p>
          <a:p>
            <a:pPr marL="285750" marR="0" indent="-285750" algn="just">
              <a:lnSpc>
                <a:spcPct val="107000"/>
              </a:lnSpc>
              <a:spcBef>
                <a:spcPts val="0"/>
              </a:spcBef>
              <a:spcAft>
                <a:spcPts val="800"/>
              </a:spcAft>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course category</a:t>
            </a:r>
          </a:p>
          <a:p>
            <a:pPr marL="285750" marR="0" indent="-285750" algn="just">
              <a:lnSpc>
                <a:spcPct val="107000"/>
              </a:lnSpc>
              <a:spcBef>
                <a:spcPts val="0"/>
              </a:spcBef>
              <a:spcAft>
                <a:spcPts val="800"/>
              </a:spcAft>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 Mother’s occupation</a:t>
            </a:r>
          </a:p>
          <a:p>
            <a:pPr marL="285750" marR="0" indent="-285750" algn="just">
              <a:lnSpc>
                <a:spcPct val="107000"/>
              </a:lnSpc>
              <a:spcBef>
                <a:spcPts val="0"/>
              </a:spcBef>
              <a:spcAft>
                <a:spcPts val="800"/>
              </a:spcAft>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previous qualifications of graduates</a:t>
            </a:r>
          </a:p>
          <a:p>
            <a:pPr marL="285750" marR="0" indent="-285750" algn="just">
              <a:lnSpc>
                <a:spcPct val="107000"/>
              </a:lnSpc>
              <a:spcBef>
                <a:spcPts val="0"/>
              </a:spcBef>
              <a:spcAft>
                <a:spcPts val="800"/>
              </a:spcAft>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male gender</a:t>
            </a:r>
            <a:endParaRPr lang="en-US" sz="2000" dirty="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2000" dirty="0">
                <a:effectLst/>
                <a:ea typeface="Times New Roman" panose="02020603050405020304" pitchFamily="18" charset="0"/>
                <a:cs typeface="Times New Roman" panose="02020603050405020304" pitchFamily="18" charset="0"/>
              </a:rPr>
              <a:t>The features that lead to a decrease in the odds of a student dropping out with respect to a per unit increase in their value are:</a:t>
            </a:r>
          </a:p>
          <a:p>
            <a:pPr marL="285750" marR="0" indent="-285750" algn="just">
              <a:lnSpc>
                <a:spcPct val="107000"/>
              </a:lnSpc>
              <a:spcBef>
                <a:spcPts val="0"/>
              </a:spcBef>
              <a:spcAft>
                <a:spcPts val="800"/>
              </a:spcAft>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paid-up tuition fee</a:t>
            </a:r>
          </a:p>
          <a:p>
            <a:pPr marL="285750" marR="0" indent="-285750" algn="just">
              <a:lnSpc>
                <a:spcPct val="107000"/>
              </a:lnSpc>
              <a:spcBef>
                <a:spcPts val="0"/>
              </a:spcBef>
              <a:spcAft>
                <a:spcPts val="800"/>
              </a:spcAft>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Scholarship </a:t>
            </a:r>
          </a:p>
          <a:p>
            <a:pPr marL="285750" marR="0" indent="-285750" algn="just">
              <a:lnSpc>
                <a:spcPct val="107000"/>
              </a:lnSpc>
              <a:spcBef>
                <a:spcPts val="0"/>
              </a:spcBef>
              <a:spcAft>
                <a:spcPts val="800"/>
              </a:spcAft>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age at enrollment</a:t>
            </a:r>
          </a:p>
        </p:txBody>
      </p:sp>
      <p:pic>
        <p:nvPicPr>
          <p:cNvPr id="6" name="Picture 5">
            <a:extLst>
              <a:ext uri="{FF2B5EF4-FFF2-40B4-BE49-F238E27FC236}">
                <a16:creationId xmlns:a16="http://schemas.microsoft.com/office/drawing/2014/main" id="{E5B6DB48-970C-84DB-F896-7F3270A732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51172"/>
            <a:ext cx="9722088" cy="3525072"/>
          </a:xfrm>
          <a:prstGeom prst="rect">
            <a:avLst/>
          </a:prstGeom>
          <a:noFill/>
          <a:ln>
            <a:solidFill>
              <a:schemeClr val="tx1"/>
            </a:solidFill>
          </a:ln>
        </p:spPr>
      </p:pic>
      <p:pic>
        <p:nvPicPr>
          <p:cNvPr id="7" name="Picture 6">
            <a:extLst>
              <a:ext uri="{FF2B5EF4-FFF2-40B4-BE49-F238E27FC236}">
                <a16:creationId xmlns:a16="http://schemas.microsoft.com/office/drawing/2014/main" id="{1005483A-39C2-B066-895E-AB980B03B35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277600" y="1651172"/>
            <a:ext cx="2735460" cy="3525072"/>
          </a:xfrm>
          <a:prstGeom prst="rect">
            <a:avLst/>
          </a:prstGeom>
          <a:noFill/>
          <a:ln>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55108"/>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1000"/>
            </a:blip>
            <a:stretch>
              <a:fillRect l="-20312" r="-20312"/>
            </a:stretch>
          </a:blipFill>
        </p:spPr>
        <p:txBody>
          <a:bodyPr/>
          <a:lstStyle/>
          <a:p>
            <a:endParaRPr lang="en-US"/>
          </a:p>
        </p:txBody>
      </p:sp>
      <p:sp>
        <p:nvSpPr>
          <p:cNvPr id="3" name="TextBox 3"/>
          <p:cNvSpPr txBox="1"/>
          <p:nvPr/>
        </p:nvSpPr>
        <p:spPr>
          <a:xfrm>
            <a:off x="238070" y="3413662"/>
            <a:ext cx="5757563" cy="2254463"/>
          </a:xfrm>
          <a:prstGeom prst="rect">
            <a:avLst/>
          </a:prstGeom>
        </p:spPr>
        <p:txBody>
          <a:bodyPr wrap="square" lIns="0" tIns="0" rIns="0" bIns="0" rtlCol="0" anchor="t">
            <a:spAutoFit/>
          </a:bodyPr>
          <a:lstStyle/>
          <a:p>
            <a:pPr>
              <a:lnSpc>
                <a:spcPts val="6018"/>
              </a:lnSpc>
              <a:spcBef>
                <a:spcPct val="0"/>
              </a:spcBef>
            </a:pPr>
            <a:r>
              <a:rPr lang="en-US" sz="4298" dirty="0">
                <a:solidFill>
                  <a:srgbClr val="593C8F"/>
                </a:solidFill>
                <a:latin typeface="League Spartan"/>
              </a:rPr>
              <a:t>FINDINGS</a:t>
            </a:r>
          </a:p>
          <a:p>
            <a:pPr>
              <a:lnSpc>
                <a:spcPts val="6018"/>
              </a:lnSpc>
              <a:spcBef>
                <a:spcPct val="0"/>
              </a:spcBef>
            </a:pPr>
            <a:r>
              <a:rPr lang="en-US" sz="4298" dirty="0">
                <a:solidFill>
                  <a:srgbClr val="593C8F"/>
                </a:solidFill>
                <a:latin typeface="League Spartan"/>
              </a:rPr>
              <a:t>&amp;</a:t>
            </a:r>
          </a:p>
          <a:p>
            <a:pPr>
              <a:lnSpc>
                <a:spcPts val="6018"/>
              </a:lnSpc>
              <a:spcBef>
                <a:spcPct val="0"/>
              </a:spcBef>
            </a:pPr>
            <a:r>
              <a:rPr lang="en-US" sz="3600" dirty="0">
                <a:solidFill>
                  <a:srgbClr val="593C8F"/>
                </a:solidFill>
                <a:latin typeface="League Spartan"/>
              </a:rPr>
              <a:t>RECOMMENDATIONS</a:t>
            </a:r>
          </a:p>
        </p:txBody>
      </p:sp>
      <p:sp>
        <p:nvSpPr>
          <p:cNvPr id="4" name="AutoShape 4"/>
          <p:cNvSpPr/>
          <p:nvPr/>
        </p:nvSpPr>
        <p:spPr>
          <a:xfrm flipV="1">
            <a:off x="238070" y="5668125"/>
            <a:ext cx="5095930" cy="25718"/>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5" name="Group 5"/>
          <p:cNvGrpSpPr/>
          <p:nvPr/>
        </p:nvGrpSpPr>
        <p:grpSpPr>
          <a:xfrm>
            <a:off x="5676901" y="0"/>
            <a:ext cx="571500" cy="10287000"/>
            <a:chOff x="0" y="0"/>
            <a:chExt cx="390299" cy="2709333"/>
          </a:xfrm>
        </p:grpSpPr>
        <p:sp>
          <p:nvSpPr>
            <p:cNvPr id="6" name="Freeform 6"/>
            <p:cNvSpPr/>
            <p:nvPr/>
          </p:nvSpPr>
          <p:spPr>
            <a:xfrm>
              <a:off x="0" y="0"/>
              <a:ext cx="390299" cy="2709333"/>
            </a:xfrm>
            <a:custGeom>
              <a:avLst/>
              <a:gdLst/>
              <a:ahLst/>
              <a:cxnLst/>
              <a:rect l="l" t="t" r="r" b="b"/>
              <a:pathLst>
                <a:path w="390299" h="2709333">
                  <a:moveTo>
                    <a:pt x="0" y="0"/>
                  </a:moveTo>
                  <a:lnTo>
                    <a:pt x="390299" y="0"/>
                  </a:lnTo>
                  <a:lnTo>
                    <a:pt x="390299" y="2709333"/>
                  </a:lnTo>
                  <a:lnTo>
                    <a:pt x="0" y="2709333"/>
                  </a:lnTo>
                  <a:close/>
                </a:path>
              </a:pathLst>
            </a:custGeom>
            <a:solidFill>
              <a:srgbClr val="593C8F"/>
            </a:solidFill>
          </p:spPr>
          <p:txBody>
            <a:bodyPr/>
            <a:lstStyle/>
            <a:p>
              <a:endParaRPr lang="en-US"/>
            </a:p>
          </p:txBody>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7" name="TextBox 16">
            <a:extLst>
              <a:ext uri="{FF2B5EF4-FFF2-40B4-BE49-F238E27FC236}">
                <a16:creationId xmlns:a16="http://schemas.microsoft.com/office/drawing/2014/main" id="{3FF1B31E-BA0A-10CB-8FE4-2A365101D73E}"/>
              </a:ext>
            </a:extLst>
          </p:cNvPr>
          <p:cNvSpPr txBox="1"/>
          <p:nvPr/>
        </p:nvSpPr>
        <p:spPr>
          <a:xfrm>
            <a:off x="6633087" y="942350"/>
            <a:ext cx="10651575" cy="8402300"/>
          </a:xfrm>
          <a:prstGeom prst="rect">
            <a:avLst/>
          </a:prstGeom>
          <a:noFill/>
        </p:spPr>
        <p:txBody>
          <a:bodyPr wrap="square" rtlCol="0">
            <a:spAutoFit/>
          </a:bodyPr>
          <a:lstStyle/>
          <a:p>
            <a:pPr rtl="0"/>
            <a:endParaRPr lang="en-US" sz="2000" dirty="0">
              <a:effectLst/>
            </a:endParaRPr>
          </a:p>
          <a:p>
            <a:pPr marL="742950" lvl="1" indent="-285750" rtl="0">
              <a:buFont typeface="Arial" panose="020B0604020202020204" pitchFamily="34" charset="0"/>
              <a:buChar char="•"/>
            </a:pPr>
            <a:r>
              <a:rPr lang="en-US" sz="2000" dirty="0">
                <a:effectLst/>
              </a:rPr>
              <a:t>Data skewed towards successful graduates (50%), need to tackle data imbalances</a:t>
            </a:r>
          </a:p>
          <a:p>
            <a:pPr lvl="1" rtl="0"/>
            <a:endParaRPr lang="en-US" sz="2000" dirty="0">
              <a:effectLst/>
            </a:endParaRPr>
          </a:p>
          <a:p>
            <a:pPr marL="742950" lvl="1" indent="-285750" rtl="0">
              <a:buFont typeface="Arial" panose="020B0604020202020204" pitchFamily="34" charset="0"/>
              <a:buChar char="•"/>
            </a:pPr>
            <a:r>
              <a:rPr lang="en-US" sz="2000" dirty="0">
                <a:effectLst/>
              </a:rPr>
              <a:t>Majority of students enroll between ages 18-22, yet notable instances of older students up to age 70 implying Age plays a role in tailored academic support and n</a:t>
            </a:r>
            <a:r>
              <a:rPr lang="en-US" sz="2000" dirty="0"/>
              <a:t>eed to f</a:t>
            </a:r>
            <a:r>
              <a:rPr lang="en-US" sz="2000" dirty="0">
                <a:effectLst/>
              </a:rPr>
              <a:t>ocus on challenges faced by adult learners</a:t>
            </a:r>
          </a:p>
          <a:p>
            <a:pPr marL="742950" lvl="1" indent="-285750" rtl="0">
              <a:buFont typeface="Arial" panose="020B0604020202020204" pitchFamily="34" charset="0"/>
              <a:buChar char="•"/>
            </a:pPr>
            <a:endParaRPr lang="en-US" sz="2000" dirty="0">
              <a:effectLst/>
            </a:endParaRPr>
          </a:p>
          <a:p>
            <a:pPr marL="742950" lvl="1" indent="-285750" rtl="0">
              <a:buFont typeface="Arial" panose="020B0604020202020204" pitchFamily="34" charset="0"/>
              <a:buChar char="•"/>
            </a:pPr>
            <a:r>
              <a:rPr lang="en-US" sz="2000" dirty="0">
                <a:effectLst/>
              </a:rPr>
              <a:t>Economic conditions at graduation time are normal, No strong correlation between academic success and economic conditions</a:t>
            </a:r>
          </a:p>
          <a:p>
            <a:pPr marL="742950" lvl="1" indent="-285750" rtl="0">
              <a:buFont typeface="Arial" panose="020B0604020202020204" pitchFamily="34" charset="0"/>
              <a:buChar char="•"/>
            </a:pPr>
            <a:endParaRPr lang="en-US" sz="2000" dirty="0">
              <a:effectLst/>
            </a:endParaRPr>
          </a:p>
          <a:p>
            <a:pPr marL="742950" lvl="1" indent="-285750" rtl="0">
              <a:buFont typeface="Arial" panose="020B0604020202020204" pitchFamily="34" charset="0"/>
              <a:buChar char="•"/>
            </a:pPr>
            <a:r>
              <a:rPr lang="en-US" sz="2000" dirty="0">
                <a:effectLst/>
              </a:rPr>
              <a:t>More female enrollees, but higher male dropout rate, Targeted support needed to address male dropout rates</a:t>
            </a:r>
          </a:p>
          <a:p>
            <a:pPr marL="742950" lvl="1" indent="-285750" rtl="0">
              <a:buFont typeface="Arial" panose="020B0604020202020204" pitchFamily="34" charset="0"/>
              <a:buChar char="•"/>
            </a:pPr>
            <a:endParaRPr lang="en-US" sz="2000" dirty="0">
              <a:effectLst/>
            </a:endParaRPr>
          </a:p>
          <a:p>
            <a:pPr marL="742950" lvl="1" indent="-285750" rtl="0">
              <a:buFont typeface="Arial" panose="020B0604020202020204" pitchFamily="34" charset="0"/>
              <a:buChar char="•"/>
            </a:pPr>
            <a:r>
              <a:rPr lang="en-US" sz="2000" dirty="0">
                <a:effectLst/>
              </a:rPr>
              <a:t>First and second semester grades strongly predict overall success, so early academic support crucial to reduce failure and dropout rates</a:t>
            </a:r>
          </a:p>
          <a:p>
            <a:pPr marL="742950" lvl="1" indent="-285750" rtl="0">
              <a:buFont typeface="Arial" panose="020B0604020202020204" pitchFamily="34" charset="0"/>
              <a:buChar char="•"/>
            </a:pPr>
            <a:endParaRPr lang="en-US" sz="2000" dirty="0">
              <a:effectLst/>
            </a:endParaRPr>
          </a:p>
          <a:p>
            <a:pPr marL="742950" lvl="1" indent="-285750" rtl="0">
              <a:buFont typeface="Arial" panose="020B0604020202020204" pitchFamily="34" charset="0"/>
              <a:buChar char="•"/>
            </a:pPr>
            <a:r>
              <a:rPr lang="en-US" sz="2000" dirty="0">
                <a:effectLst/>
              </a:rPr>
              <a:t>Out of all Ensemble models (Decision Tree, Random Forest, Gradient Boost, XG Boost) tested, Hyper-tuned XG Boost most reliable, achieves 87% accuracy, Addresses class imbalance, improves precision and recall</a:t>
            </a:r>
          </a:p>
          <a:p>
            <a:pPr marL="742950" lvl="1" indent="-285750" rtl="0">
              <a:buFont typeface="Arial" panose="020B0604020202020204" pitchFamily="34" charset="0"/>
              <a:buChar char="•"/>
            </a:pPr>
            <a:endParaRPr lang="en-US" sz="2000" dirty="0">
              <a:effectLst/>
            </a:endParaRPr>
          </a:p>
          <a:p>
            <a:pPr marL="742950" lvl="1" indent="-285750" rtl="0">
              <a:buFont typeface="Arial" panose="020B0604020202020204" pitchFamily="34" charset="0"/>
              <a:buChar char="•"/>
            </a:pPr>
            <a:r>
              <a:rPr lang="en-US" sz="2000" dirty="0">
                <a:effectLst/>
              </a:rPr>
              <a:t>Curricular grade units, tuition fee status, father's qualification important</a:t>
            </a:r>
          </a:p>
          <a:p>
            <a:pPr marL="742950" lvl="1" indent="-285750">
              <a:buFont typeface="Arial" panose="020B0604020202020204" pitchFamily="34" charset="0"/>
              <a:buChar char="•"/>
            </a:pPr>
            <a:endParaRPr lang="en-US" sz="2000" dirty="0">
              <a:effectLst/>
            </a:endParaRPr>
          </a:p>
          <a:p>
            <a:pPr marL="742950" lvl="1" indent="-285750">
              <a:buFont typeface="Arial" panose="020B0604020202020204" pitchFamily="34" charset="0"/>
              <a:buChar char="•"/>
            </a:pPr>
            <a:r>
              <a:rPr lang="en-US" sz="2000" dirty="0">
                <a:effectLst/>
              </a:rPr>
              <a:t>Since 1</a:t>
            </a:r>
            <a:r>
              <a:rPr lang="en-US" sz="2000" baseline="30000" dirty="0">
                <a:effectLst/>
              </a:rPr>
              <a:t>st</a:t>
            </a:r>
            <a:r>
              <a:rPr lang="en-US" sz="2000" dirty="0">
                <a:effectLst/>
              </a:rPr>
              <a:t> and 2</a:t>
            </a:r>
            <a:r>
              <a:rPr lang="en-US" sz="2000" baseline="30000" dirty="0">
                <a:effectLst/>
              </a:rPr>
              <a:t>nd</a:t>
            </a:r>
            <a:r>
              <a:rPr lang="en-US" sz="2000" dirty="0">
                <a:effectLst/>
              </a:rPr>
              <a:t> sem</a:t>
            </a:r>
            <a:r>
              <a:rPr lang="en-US" sz="2000" dirty="0"/>
              <a:t>ester grades are impactful, </a:t>
            </a:r>
            <a:r>
              <a:rPr lang="en-US" sz="2000" dirty="0">
                <a:effectLst/>
              </a:rPr>
              <a:t>early identification of at-risk students for timely intervention</a:t>
            </a:r>
          </a:p>
          <a:p>
            <a:pPr marL="742950" lvl="1" indent="-285750" rtl="0">
              <a:buFont typeface="Arial" panose="020B0604020202020204" pitchFamily="34" charset="0"/>
              <a:buChar char="•"/>
            </a:pPr>
            <a:endParaRPr lang="en-US" sz="2000" dirty="0">
              <a:effectLst/>
            </a:endParaRPr>
          </a:p>
          <a:p>
            <a:pPr marL="742950" lvl="1" indent="-285750" rtl="0">
              <a:buFont typeface="Arial" panose="020B0604020202020204" pitchFamily="34" charset="0"/>
              <a:buChar char="•"/>
            </a:pPr>
            <a:r>
              <a:rPr lang="en-US" sz="2000" dirty="0">
                <a:effectLst/>
              </a:rPr>
              <a:t>Students with scores above 10 in curricular grades, up-to-date fee payments prone to dropout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1000"/>
            </a:blip>
            <a:stretch>
              <a:fillRect l="-20312" r="-20312"/>
            </a:stretch>
          </a:blipFill>
        </p:spPr>
        <p:txBody>
          <a:bodyPr/>
          <a:lstStyle/>
          <a:p>
            <a:endParaRPr lang="en-US" dirty="0"/>
          </a:p>
        </p:txBody>
      </p:sp>
      <p:sp>
        <p:nvSpPr>
          <p:cNvPr id="3" name="TextBox 3"/>
          <p:cNvSpPr txBox="1"/>
          <p:nvPr/>
        </p:nvSpPr>
        <p:spPr>
          <a:xfrm>
            <a:off x="235513" y="3475827"/>
            <a:ext cx="6400800" cy="2269852"/>
          </a:xfrm>
          <a:prstGeom prst="rect">
            <a:avLst/>
          </a:prstGeom>
        </p:spPr>
        <p:txBody>
          <a:bodyPr wrap="square" lIns="0" tIns="0" rIns="0" bIns="0" rtlCol="0" anchor="t">
            <a:spAutoFit/>
          </a:bodyPr>
          <a:lstStyle/>
          <a:p>
            <a:pPr>
              <a:lnSpc>
                <a:spcPts val="6018"/>
              </a:lnSpc>
              <a:spcBef>
                <a:spcPct val="0"/>
              </a:spcBef>
            </a:pPr>
            <a:r>
              <a:rPr lang="en-US" sz="4800" dirty="0">
                <a:solidFill>
                  <a:srgbClr val="593C8F"/>
                </a:solidFill>
                <a:latin typeface="League Spartan"/>
              </a:rPr>
              <a:t>FINDINGS</a:t>
            </a:r>
          </a:p>
          <a:p>
            <a:pPr>
              <a:lnSpc>
                <a:spcPts val="6018"/>
              </a:lnSpc>
              <a:spcBef>
                <a:spcPct val="0"/>
              </a:spcBef>
            </a:pPr>
            <a:r>
              <a:rPr lang="en-US" sz="4800" dirty="0">
                <a:solidFill>
                  <a:srgbClr val="593C8F"/>
                </a:solidFill>
                <a:latin typeface="League Spartan"/>
              </a:rPr>
              <a:t>&amp;</a:t>
            </a:r>
          </a:p>
          <a:p>
            <a:pPr>
              <a:lnSpc>
                <a:spcPts val="6018"/>
              </a:lnSpc>
              <a:spcBef>
                <a:spcPct val="0"/>
              </a:spcBef>
            </a:pPr>
            <a:r>
              <a:rPr lang="en-US" sz="4000" dirty="0">
                <a:solidFill>
                  <a:srgbClr val="593C8F"/>
                </a:solidFill>
                <a:latin typeface="League Spartan"/>
              </a:rPr>
              <a:t>RECOMMENDATIONS</a:t>
            </a:r>
          </a:p>
        </p:txBody>
      </p:sp>
      <p:sp>
        <p:nvSpPr>
          <p:cNvPr id="4" name="AutoShape 4"/>
          <p:cNvSpPr/>
          <p:nvPr/>
        </p:nvSpPr>
        <p:spPr>
          <a:xfrm flipV="1">
            <a:off x="208127" y="5691116"/>
            <a:ext cx="5564875" cy="54562"/>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5" name="Group 5"/>
          <p:cNvGrpSpPr/>
          <p:nvPr/>
        </p:nvGrpSpPr>
        <p:grpSpPr>
          <a:xfrm>
            <a:off x="5945090" y="0"/>
            <a:ext cx="663838" cy="10287000"/>
            <a:chOff x="0" y="0"/>
            <a:chExt cx="390299" cy="2709333"/>
          </a:xfrm>
        </p:grpSpPr>
        <p:sp>
          <p:nvSpPr>
            <p:cNvPr id="6" name="Freeform 6"/>
            <p:cNvSpPr/>
            <p:nvPr/>
          </p:nvSpPr>
          <p:spPr>
            <a:xfrm>
              <a:off x="0" y="0"/>
              <a:ext cx="390299" cy="2709333"/>
            </a:xfrm>
            <a:custGeom>
              <a:avLst/>
              <a:gdLst/>
              <a:ahLst/>
              <a:cxnLst/>
              <a:rect l="l" t="t" r="r" b="b"/>
              <a:pathLst>
                <a:path w="390299" h="2709333">
                  <a:moveTo>
                    <a:pt x="0" y="0"/>
                  </a:moveTo>
                  <a:lnTo>
                    <a:pt x="390299" y="0"/>
                  </a:lnTo>
                  <a:lnTo>
                    <a:pt x="390299" y="2709333"/>
                  </a:lnTo>
                  <a:lnTo>
                    <a:pt x="0" y="2709333"/>
                  </a:lnTo>
                  <a:close/>
                </a:path>
              </a:pathLst>
            </a:custGeom>
            <a:solidFill>
              <a:srgbClr val="593C8F"/>
            </a:solidFill>
          </p:spPr>
          <p:txBody>
            <a:bodyPr/>
            <a:lstStyle/>
            <a:p>
              <a:endParaRPr lang="en-US" dirty="0"/>
            </a:p>
          </p:txBody>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7430571" y="720942"/>
            <a:ext cx="10476429" cy="908518"/>
          </a:xfrm>
          <a:prstGeom prst="rect">
            <a:avLst/>
          </a:prstGeom>
        </p:spPr>
        <p:txBody>
          <a:bodyPr wrap="square" lIns="0" tIns="0" rIns="0" bIns="0" rtlCol="0" anchor="t">
            <a:spAutoFit/>
          </a:bodyPr>
          <a:lstStyle/>
          <a:p>
            <a:pPr rtl="0"/>
            <a:endParaRPr lang="en-US" dirty="0"/>
          </a:p>
          <a:p>
            <a:pPr marL="742950" lvl="1" indent="-285750" rtl="0">
              <a:buFont typeface="+mj-lt"/>
              <a:buAutoNum type="arabicPeriod"/>
            </a:pPr>
            <a:endParaRPr lang="en-US" dirty="0"/>
          </a:p>
          <a:p>
            <a:pPr>
              <a:lnSpc>
                <a:spcPts val="2948"/>
              </a:lnSpc>
              <a:spcBef>
                <a:spcPct val="0"/>
              </a:spcBef>
            </a:pPr>
            <a:endParaRPr lang="en-US" sz="2106" dirty="0">
              <a:solidFill>
                <a:srgbClr val="000000"/>
              </a:solidFill>
              <a:latin typeface="Poppins"/>
            </a:endParaRPr>
          </a:p>
        </p:txBody>
      </p:sp>
      <p:sp>
        <p:nvSpPr>
          <p:cNvPr id="16" name="TextBox 15">
            <a:extLst>
              <a:ext uri="{FF2B5EF4-FFF2-40B4-BE49-F238E27FC236}">
                <a16:creationId xmlns:a16="http://schemas.microsoft.com/office/drawing/2014/main" id="{BCDB35A6-CB58-8BBC-C54C-BEADDCB34430}"/>
              </a:ext>
            </a:extLst>
          </p:cNvPr>
          <p:cNvSpPr txBox="1"/>
          <p:nvPr/>
        </p:nvSpPr>
        <p:spPr>
          <a:xfrm>
            <a:off x="7114464" y="489405"/>
            <a:ext cx="10668000" cy="9308189"/>
          </a:xfrm>
          <a:prstGeom prst="rect">
            <a:avLst/>
          </a:prstGeom>
          <a:noFill/>
        </p:spPr>
        <p:txBody>
          <a:bodyPr wrap="square" rtlCol="0">
            <a:spAutoFit/>
          </a:bodyPr>
          <a:lstStyle/>
          <a:p>
            <a:pPr marL="285750" indent="-285750" algn="just">
              <a:lnSpc>
                <a:spcPct val="107000"/>
              </a:lnSpc>
              <a:spcAft>
                <a:spcPts val="800"/>
              </a:spcAft>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Course Category, Mother's Occupation, previous qualification of graduates and Male Gender were the most important features that increased the odds of a student dropping out. </a:t>
            </a:r>
            <a:endParaRPr lang="en-US" sz="2000" dirty="0">
              <a:ea typeface="Times New Roman" panose="02020603050405020304" pitchFamily="18"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endParaRPr lang="en-US" sz="2000" dirty="0">
              <a:effectLst/>
              <a:ea typeface="Times New Roman" panose="02020603050405020304" pitchFamily="18"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Paid Tuition Fee, Scholarship, and Age at Enrollment were features that decreased the odds of dropout. </a:t>
            </a:r>
          </a:p>
          <a:p>
            <a:pPr marL="285750" marR="0" indent="-285750" algn="just">
              <a:lnSpc>
                <a:spcPct val="107000"/>
              </a:lnSpc>
              <a:spcBef>
                <a:spcPts val="0"/>
              </a:spcBef>
              <a:spcAft>
                <a:spcPts val="800"/>
              </a:spcAft>
              <a:buFont typeface="Arial" panose="020B0604020202020204" pitchFamily="34" charset="0"/>
              <a:buChar char="•"/>
            </a:pPr>
            <a:endParaRPr lang="en-US" sz="2000" dirty="0">
              <a:effectLst/>
              <a:ea typeface="Times New Roman" panose="02020603050405020304" pitchFamily="18"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2000" dirty="0">
                <a:ea typeface="Times New Roman" panose="02020603050405020304" pitchFamily="18" charset="0"/>
                <a:cs typeface="Times New Roman" panose="02020603050405020304" pitchFamily="18" charset="0"/>
              </a:rPr>
              <a:t>T</a:t>
            </a:r>
            <a:r>
              <a:rPr lang="en-US" sz="2000" dirty="0">
                <a:effectLst/>
                <a:ea typeface="Times New Roman" panose="02020603050405020304" pitchFamily="18" charset="0"/>
                <a:cs typeface="Times New Roman" panose="02020603050405020304" pitchFamily="18" charset="0"/>
              </a:rPr>
              <a:t>argeted Intervention Programs for At-Risk Students can be implemented using academic counseling, mentorship, or additional support to help students overcome challenges specific to their backgrounds or course categories. </a:t>
            </a:r>
          </a:p>
          <a:p>
            <a:pPr marR="0" algn="just">
              <a:lnSpc>
                <a:spcPct val="107000"/>
              </a:lnSpc>
              <a:spcBef>
                <a:spcPts val="0"/>
              </a:spcBef>
              <a:spcAft>
                <a:spcPts val="800"/>
              </a:spcAft>
            </a:pPr>
            <a:endParaRPr lang="en-US" sz="2000" dirty="0">
              <a:effectLst/>
              <a:ea typeface="Times New Roman" panose="02020603050405020304" pitchFamily="18"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Since Up-to-date Tuition Fee and Scholarship holdings were found to decrease the odds of dropout, can consider offering more financial aid options, scholarships, or tuition fee assistance programs.</a:t>
            </a:r>
          </a:p>
          <a:p>
            <a:pPr marL="285750" marR="0" indent="-285750" algn="just">
              <a:lnSpc>
                <a:spcPct val="107000"/>
              </a:lnSpc>
              <a:spcBef>
                <a:spcPts val="0"/>
              </a:spcBef>
              <a:spcAft>
                <a:spcPts val="800"/>
              </a:spcAft>
              <a:buFont typeface="Arial" panose="020B0604020202020204" pitchFamily="34" charset="0"/>
              <a:buChar char="•"/>
            </a:pPr>
            <a:endParaRPr lang="en-US" sz="2000" dirty="0">
              <a:effectLst/>
              <a:ea typeface="Times New Roman" panose="02020603050405020304" pitchFamily="18"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 Reducing financial barriers for students who are legally separated or have family responsibilities, universities can provide additional support services tailored to their unique needs. </a:t>
            </a:r>
          </a:p>
          <a:p>
            <a:pPr marL="285750" marR="0" indent="-285750" algn="just">
              <a:lnSpc>
                <a:spcPct val="107000"/>
              </a:lnSpc>
              <a:spcBef>
                <a:spcPts val="0"/>
              </a:spcBef>
              <a:spcAft>
                <a:spcPts val="800"/>
              </a:spcAft>
              <a:buFont typeface="Arial" panose="020B0604020202020204" pitchFamily="34" charset="0"/>
              <a:buChar char="•"/>
            </a:pPr>
            <a:endParaRPr lang="en-US" sz="2000" dirty="0">
              <a:effectLst/>
              <a:ea typeface="Times New Roman" panose="02020603050405020304" pitchFamily="18"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Since Male Gender was identified as a factor increasing the odds of dropout, universities can develop gender-specific support programs addressing challenges faced by male students and create a more inclusive and supportive environment to encourage their academic success. </a:t>
            </a:r>
          </a:p>
          <a:p>
            <a:pPr marL="285750" marR="0" indent="-285750" algn="just">
              <a:lnSpc>
                <a:spcPct val="107000"/>
              </a:lnSpc>
              <a:spcBef>
                <a:spcPts val="0"/>
              </a:spcBef>
              <a:spcAft>
                <a:spcPts val="800"/>
              </a:spcAft>
              <a:buFont typeface="Arial" panose="020B0604020202020204" pitchFamily="34" charset="0"/>
              <a:buChar char="•"/>
            </a:pPr>
            <a:endParaRPr lang="en-US" sz="2000" dirty="0">
              <a:ea typeface="Times New Roman" panose="02020603050405020304" pitchFamily="18"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Further investigation can be undertaken to assess how Mother’s occupation and Course category is affecting student’s academic success so that targeted interventions can be made. </a:t>
            </a:r>
          </a:p>
          <a:p>
            <a:pPr marL="742950" lvl="1" indent="-285750" rtl="0">
              <a:buFont typeface="+mj-lt"/>
              <a:buAutoNum type="arabicPeriod"/>
            </a:pPr>
            <a:endParaRPr lang="en-US" sz="2000" dirty="0">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143500"/>
            <a:ext cx="18288000" cy="5143500"/>
            <a:chOff x="0" y="0"/>
            <a:chExt cx="4816593" cy="1354667"/>
          </a:xfrm>
        </p:grpSpPr>
        <p:sp>
          <p:nvSpPr>
            <p:cNvPr id="3" name="Freeform 3"/>
            <p:cNvSpPr/>
            <p:nvPr/>
          </p:nvSpPr>
          <p:spPr>
            <a:xfrm>
              <a:off x="0" y="0"/>
              <a:ext cx="4816592" cy="1354667"/>
            </a:xfrm>
            <a:custGeom>
              <a:avLst/>
              <a:gdLst/>
              <a:ahLst/>
              <a:cxnLst/>
              <a:rect l="l" t="t" r="r" b="b"/>
              <a:pathLst>
                <a:path w="4816592" h="1354667">
                  <a:moveTo>
                    <a:pt x="0" y="0"/>
                  </a:moveTo>
                  <a:lnTo>
                    <a:pt x="4816592" y="0"/>
                  </a:lnTo>
                  <a:lnTo>
                    <a:pt x="4816592" y="1354667"/>
                  </a:lnTo>
                  <a:lnTo>
                    <a:pt x="0" y="1354667"/>
                  </a:lnTo>
                  <a:close/>
                </a:path>
              </a:pathLst>
            </a:custGeom>
            <a:solidFill>
              <a:srgbClr val="FFFFFF">
                <a:alpha val="90980"/>
              </a:srgbClr>
            </a:solidFill>
          </p:spPr>
          <p:txBody>
            <a:bodyPr/>
            <a:lstStyle/>
            <a:p>
              <a:endParaRPr lang="en-US"/>
            </a:p>
          </p:txBody>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0" y="449602"/>
            <a:ext cx="7917060" cy="1396601"/>
          </a:xfrm>
          <a:prstGeom prst="rect">
            <a:avLst/>
          </a:prstGeom>
        </p:spPr>
        <p:txBody>
          <a:bodyPr wrap="square" lIns="0" tIns="0" rIns="0" bIns="0" rtlCol="0" anchor="t">
            <a:spAutoFit/>
          </a:bodyPr>
          <a:lstStyle/>
          <a:p>
            <a:pPr algn="ctr">
              <a:lnSpc>
                <a:spcPts val="11272"/>
              </a:lnSpc>
              <a:spcBef>
                <a:spcPct val="0"/>
              </a:spcBef>
            </a:pPr>
            <a:r>
              <a:rPr lang="en-US" sz="8051" dirty="0">
                <a:solidFill>
                  <a:srgbClr val="593C8F"/>
                </a:solidFill>
                <a:latin typeface="League Spartan"/>
              </a:rPr>
              <a:t>References </a:t>
            </a:r>
          </a:p>
        </p:txBody>
      </p:sp>
      <p:sp>
        <p:nvSpPr>
          <p:cNvPr id="6" name="AutoShape 6"/>
          <p:cNvSpPr/>
          <p:nvPr/>
        </p:nvSpPr>
        <p:spPr>
          <a:xfrm>
            <a:off x="838200" y="1778888"/>
            <a:ext cx="6492240" cy="0"/>
          </a:xfrm>
          <a:prstGeom prst="line">
            <a:avLst/>
          </a:prstGeom>
          <a:ln w="38100" cap="flat">
            <a:solidFill>
              <a:srgbClr val="000000"/>
            </a:solidFill>
            <a:prstDash val="solid"/>
            <a:headEnd type="none" w="sm" len="sm"/>
            <a:tailEnd type="none" w="sm" len="sm"/>
          </a:ln>
        </p:spPr>
        <p:txBody>
          <a:bodyPr/>
          <a:lstStyle/>
          <a:p>
            <a:endParaRPr lang="en-US"/>
          </a:p>
        </p:txBody>
      </p:sp>
      <p:sp>
        <p:nvSpPr>
          <p:cNvPr id="7" name="TextBox 6">
            <a:extLst>
              <a:ext uri="{FF2B5EF4-FFF2-40B4-BE49-F238E27FC236}">
                <a16:creationId xmlns:a16="http://schemas.microsoft.com/office/drawing/2014/main" id="{CEA7CD7D-D6C3-56DD-F1F3-558747AFB60F}"/>
              </a:ext>
            </a:extLst>
          </p:cNvPr>
          <p:cNvSpPr txBox="1"/>
          <p:nvPr/>
        </p:nvSpPr>
        <p:spPr>
          <a:xfrm>
            <a:off x="966781" y="2399388"/>
            <a:ext cx="16611600" cy="6108724"/>
          </a:xfrm>
          <a:prstGeom prst="rect">
            <a:avLst/>
          </a:prstGeom>
          <a:noFill/>
        </p:spPr>
        <p:txBody>
          <a:bodyPr wrap="square" rtlCol="0">
            <a:spAutoFit/>
          </a:bodyPr>
          <a:lstStyle/>
          <a:p>
            <a:pPr marL="457200" marR="0" indent="-457200">
              <a:lnSpc>
                <a:spcPct val="200000"/>
              </a:lnSpc>
              <a:spcBef>
                <a:spcPts val="0"/>
              </a:spcBef>
              <a:spcAft>
                <a:spcPts val="0"/>
              </a:spcAft>
            </a:pPr>
            <a:r>
              <a:rPr lang="en-US" dirty="0" err="1">
                <a:solidFill>
                  <a:srgbClr val="000000"/>
                </a:solidFill>
                <a:effectLst/>
                <a:ea typeface="Calibri" panose="020F0502020204030204" pitchFamily="34" charset="0"/>
              </a:rPr>
              <a:t>Dugar</a:t>
            </a:r>
            <a:r>
              <a:rPr lang="en-US" dirty="0">
                <a:solidFill>
                  <a:srgbClr val="000000"/>
                </a:solidFill>
                <a:effectLst/>
                <a:ea typeface="Calibri" panose="020F0502020204030204" pitchFamily="34" charset="0"/>
              </a:rPr>
              <a:t>, D. (2023, May 13). Feature engineering in Python - towards data science. </a:t>
            </a:r>
            <a:r>
              <a:rPr lang="en-US" i="1" dirty="0">
                <a:solidFill>
                  <a:srgbClr val="000000"/>
                </a:solidFill>
                <a:effectLst/>
                <a:ea typeface="Calibri" panose="020F0502020204030204" pitchFamily="34" charset="0"/>
              </a:rPr>
              <a:t>Medium</a:t>
            </a:r>
            <a:r>
              <a:rPr lang="en-US" dirty="0">
                <a:solidFill>
                  <a:srgbClr val="000000"/>
                </a:solidFill>
                <a:effectLst/>
                <a:ea typeface="Calibri" panose="020F0502020204030204" pitchFamily="34" charset="0"/>
              </a:rPr>
              <a:t>. </a:t>
            </a:r>
            <a:r>
              <a:rPr lang="en-US" u="sng" dirty="0">
                <a:solidFill>
                  <a:srgbClr val="0000FF"/>
                </a:solidFill>
                <a:effectLst/>
                <a:ea typeface="Calibri" panose="020F0502020204030204" pitchFamily="34" charset="0"/>
                <a:hlinkClick r:id="rId2"/>
              </a:rPr>
              <a:t>https://towardsdatascience.com/feature-engineering-in-python-part-i-the-most-powerful-way-of-dealing-with-data-8e2447e7c69e</a:t>
            </a:r>
            <a:endParaRPr lang="en-US" dirty="0">
              <a:effectLst/>
              <a:ea typeface="Calibri" panose="020F0502020204030204" pitchFamily="34" charset="0"/>
            </a:endParaRPr>
          </a:p>
          <a:p>
            <a:pPr marL="457200" marR="0" indent="-457200">
              <a:lnSpc>
                <a:spcPct val="200000"/>
              </a:lnSpc>
              <a:spcBef>
                <a:spcPts val="0"/>
              </a:spcBef>
              <a:spcAft>
                <a:spcPts val="0"/>
              </a:spcAft>
            </a:pPr>
            <a:r>
              <a:rPr lang="en-US" dirty="0" err="1">
                <a:solidFill>
                  <a:srgbClr val="000000"/>
                </a:solidFill>
                <a:effectLst/>
                <a:ea typeface="Calibri" panose="020F0502020204030204" pitchFamily="34" charset="0"/>
              </a:rPr>
              <a:t>GeeksforGeeks</a:t>
            </a:r>
            <a:r>
              <a:rPr lang="en-US" dirty="0">
                <a:solidFill>
                  <a:srgbClr val="000000"/>
                </a:solidFill>
                <a:effectLst/>
                <a:ea typeface="Calibri" panose="020F0502020204030204" pitchFamily="34" charset="0"/>
              </a:rPr>
              <a:t>. (2022). Data Visualization with Python. </a:t>
            </a:r>
            <a:r>
              <a:rPr lang="en-US" i="1" dirty="0" err="1">
                <a:solidFill>
                  <a:srgbClr val="000000"/>
                </a:solidFill>
                <a:effectLst/>
                <a:ea typeface="Calibri" panose="020F0502020204030204" pitchFamily="34" charset="0"/>
              </a:rPr>
              <a:t>GeeksforGeeks</a:t>
            </a:r>
            <a:r>
              <a:rPr lang="en-US" dirty="0">
                <a:solidFill>
                  <a:srgbClr val="000000"/>
                </a:solidFill>
                <a:effectLst/>
                <a:ea typeface="Calibri" panose="020F0502020204030204" pitchFamily="34" charset="0"/>
              </a:rPr>
              <a:t>. </a:t>
            </a:r>
            <a:r>
              <a:rPr lang="en-US" u="sng" dirty="0">
                <a:solidFill>
                  <a:srgbClr val="0000FF"/>
                </a:solidFill>
                <a:effectLst/>
                <a:ea typeface="Calibri" panose="020F0502020204030204" pitchFamily="34" charset="0"/>
                <a:hlinkClick r:id="rId3"/>
              </a:rPr>
              <a:t>https://www.geeksforgeeks.org/data-visualization-with-python/</a:t>
            </a:r>
            <a:endParaRPr lang="en-US" dirty="0">
              <a:effectLst/>
              <a:ea typeface="Calibri" panose="020F0502020204030204" pitchFamily="34" charset="0"/>
            </a:endParaRPr>
          </a:p>
          <a:p>
            <a:pPr marL="457200" marR="0" indent="-457200">
              <a:lnSpc>
                <a:spcPct val="200000"/>
              </a:lnSpc>
              <a:spcBef>
                <a:spcPts val="0"/>
              </a:spcBef>
              <a:spcAft>
                <a:spcPts val="0"/>
              </a:spcAft>
            </a:pPr>
            <a:r>
              <a:rPr lang="en-US" i="1" dirty="0">
                <a:solidFill>
                  <a:srgbClr val="000000"/>
                </a:solidFill>
                <a:effectLst/>
                <a:ea typeface="Calibri" panose="020F0502020204030204" pitchFamily="34" charset="0"/>
              </a:rPr>
              <a:t>Intro to Feature Engineering for Machine Learning with Python</a:t>
            </a:r>
            <a:r>
              <a:rPr lang="en-US" dirty="0">
                <a:solidFill>
                  <a:srgbClr val="000000"/>
                </a:solidFill>
                <a:effectLst/>
                <a:ea typeface="Calibri" panose="020F0502020204030204" pitchFamily="34" charset="0"/>
              </a:rPr>
              <a:t>. (n.d.). </a:t>
            </a:r>
            <a:r>
              <a:rPr lang="en-US" u="sng" dirty="0">
                <a:solidFill>
                  <a:srgbClr val="0000FF"/>
                </a:solidFill>
                <a:effectLst/>
                <a:ea typeface="Calibri" panose="020F0502020204030204" pitchFamily="34" charset="0"/>
                <a:hlinkClick r:id="rId4"/>
              </a:rPr>
              <a:t>https://www.learndatasci.com/tutorials/intro-feature-engineering-machine-learning-python/</a:t>
            </a:r>
            <a:endParaRPr lang="en-US" dirty="0">
              <a:effectLst/>
              <a:ea typeface="Calibri" panose="020F0502020204030204" pitchFamily="34" charset="0"/>
            </a:endParaRPr>
          </a:p>
          <a:p>
            <a:pPr marL="457200" marR="0" indent="-457200">
              <a:lnSpc>
                <a:spcPct val="200000"/>
              </a:lnSpc>
              <a:spcBef>
                <a:spcPts val="0"/>
              </a:spcBef>
              <a:spcAft>
                <a:spcPts val="0"/>
              </a:spcAft>
            </a:pPr>
            <a:r>
              <a:rPr lang="en-US" i="1" dirty="0" err="1">
                <a:solidFill>
                  <a:srgbClr val="000000"/>
                </a:solidFill>
                <a:effectLst/>
                <a:ea typeface="Calibri" panose="020F0502020204030204" pitchFamily="34" charset="0"/>
              </a:rPr>
              <a:t>Plotly</a:t>
            </a:r>
            <a:r>
              <a:rPr lang="en-US" dirty="0">
                <a:solidFill>
                  <a:srgbClr val="000000"/>
                </a:solidFill>
                <a:effectLst/>
                <a:ea typeface="Calibri" panose="020F0502020204030204" pitchFamily="34" charset="0"/>
              </a:rPr>
              <a:t>. (n.d.). </a:t>
            </a:r>
            <a:r>
              <a:rPr lang="en-US" u="sng" dirty="0">
                <a:solidFill>
                  <a:srgbClr val="0000FF"/>
                </a:solidFill>
                <a:effectLst/>
                <a:ea typeface="Calibri" panose="020F0502020204030204" pitchFamily="34" charset="0"/>
                <a:hlinkClick r:id="rId5"/>
              </a:rPr>
              <a:t>https://plotly.com/python/</a:t>
            </a:r>
            <a:endParaRPr lang="en-US" dirty="0">
              <a:effectLst/>
              <a:ea typeface="Calibri" panose="020F0502020204030204" pitchFamily="34" charset="0"/>
            </a:endParaRPr>
          </a:p>
          <a:p>
            <a:pPr marL="457200" marR="0" indent="-457200">
              <a:lnSpc>
                <a:spcPct val="200000"/>
              </a:lnSpc>
              <a:spcBef>
                <a:spcPts val="0"/>
              </a:spcBef>
              <a:spcAft>
                <a:spcPts val="0"/>
              </a:spcAft>
            </a:pPr>
            <a:r>
              <a:rPr lang="en-US" dirty="0">
                <a:solidFill>
                  <a:srgbClr val="000000"/>
                </a:solidFill>
                <a:effectLst/>
                <a:ea typeface="Calibri" panose="020F0502020204030204" pitchFamily="34" charset="0"/>
              </a:rPr>
              <a:t>Python, R. (2023). Pythonic Data Cleaning With pandas and NumPy. </a:t>
            </a:r>
            <a:r>
              <a:rPr lang="en-US" i="1" dirty="0">
                <a:solidFill>
                  <a:srgbClr val="000000"/>
                </a:solidFill>
                <a:effectLst/>
                <a:ea typeface="Calibri" panose="020F0502020204030204" pitchFamily="34" charset="0"/>
              </a:rPr>
              <a:t>realpython.com</a:t>
            </a:r>
            <a:r>
              <a:rPr lang="en-US" dirty="0">
                <a:solidFill>
                  <a:srgbClr val="000000"/>
                </a:solidFill>
                <a:effectLst/>
                <a:ea typeface="Calibri" panose="020F0502020204030204" pitchFamily="34" charset="0"/>
              </a:rPr>
              <a:t>. </a:t>
            </a:r>
            <a:r>
              <a:rPr lang="en-US" u="sng" dirty="0">
                <a:solidFill>
                  <a:srgbClr val="0000FF"/>
                </a:solidFill>
                <a:effectLst/>
                <a:ea typeface="Calibri" panose="020F0502020204030204" pitchFamily="34" charset="0"/>
                <a:hlinkClick r:id="rId6"/>
              </a:rPr>
              <a:t>https://realpython.com/python-data-cleaning-numpy-pandas/</a:t>
            </a:r>
            <a:endParaRPr lang="en-US" dirty="0">
              <a:effectLst/>
              <a:ea typeface="Calibri" panose="020F0502020204030204" pitchFamily="34" charset="0"/>
            </a:endParaRPr>
          </a:p>
          <a:p>
            <a:pPr marL="457200" marR="0" indent="-457200">
              <a:lnSpc>
                <a:spcPct val="200000"/>
              </a:lnSpc>
              <a:spcBef>
                <a:spcPts val="0"/>
              </a:spcBef>
              <a:spcAft>
                <a:spcPts val="0"/>
              </a:spcAft>
            </a:pPr>
            <a:r>
              <a:rPr lang="en-US" i="1" dirty="0">
                <a:solidFill>
                  <a:srgbClr val="000000"/>
                </a:solidFill>
                <a:effectLst/>
                <a:ea typeface="Calibri" panose="020F0502020204030204" pitchFamily="34" charset="0"/>
              </a:rPr>
              <a:t>UCI Machine Learning Repository</a:t>
            </a:r>
            <a:r>
              <a:rPr lang="en-US" dirty="0">
                <a:solidFill>
                  <a:srgbClr val="000000"/>
                </a:solidFill>
                <a:effectLst/>
                <a:ea typeface="Calibri" panose="020F0502020204030204" pitchFamily="34" charset="0"/>
              </a:rPr>
              <a:t>. (n.d.). </a:t>
            </a:r>
            <a:r>
              <a:rPr lang="en-US" u="sng" dirty="0">
                <a:solidFill>
                  <a:srgbClr val="0000FF"/>
                </a:solidFill>
                <a:effectLst/>
                <a:ea typeface="Calibri" panose="020F0502020204030204" pitchFamily="34" charset="0"/>
                <a:hlinkClick r:id="rId7"/>
              </a:rPr>
              <a:t>https://archive.ics.uci.edu/dataset/697/predict+students+dropout+and+academic+success</a:t>
            </a:r>
            <a:endParaRPr lang="en-US" dirty="0">
              <a:effectLst/>
              <a:ea typeface="Calibri" panose="020F0502020204030204" pitchFamily="34" charset="0"/>
            </a:endParaRPr>
          </a:p>
          <a:p>
            <a:pPr marL="457200" marR="0" indent="-457200">
              <a:lnSpc>
                <a:spcPct val="200000"/>
              </a:lnSpc>
              <a:spcBef>
                <a:spcPts val="0"/>
              </a:spcBef>
              <a:spcAft>
                <a:spcPts val="0"/>
              </a:spcAft>
            </a:pPr>
            <a:r>
              <a:rPr lang="en-US" i="1" dirty="0" err="1">
                <a:solidFill>
                  <a:srgbClr val="000000"/>
                </a:solidFill>
                <a:effectLst/>
                <a:ea typeface="Calibri" panose="020F0502020204030204" pitchFamily="34" charset="0"/>
              </a:rPr>
              <a:t>GeeksforGeeks</a:t>
            </a:r>
            <a:r>
              <a:rPr lang="en-US" i="1" dirty="0">
                <a:solidFill>
                  <a:srgbClr val="000000"/>
                </a:solidFill>
                <a:effectLst/>
                <a:ea typeface="Calibri" panose="020F0502020204030204" pitchFamily="34" charset="0"/>
              </a:rPr>
              <a:t>. (2021). Histograms and Density Plots in Python. </a:t>
            </a:r>
            <a:r>
              <a:rPr lang="en-US" i="1" dirty="0" err="1">
                <a:solidFill>
                  <a:srgbClr val="000000"/>
                </a:solidFill>
                <a:effectLst/>
                <a:ea typeface="Calibri" panose="020F0502020204030204" pitchFamily="34" charset="0"/>
              </a:rPr>
              <a:t>GeeksforGeeks</a:t>
            </a:r>
            <a:r>
              <a:rPr lang="en-US" i="1" dirty="0">
                <a:solidFill>
                  <a:srgbClr val="000000"/>
                </a:solidFill>
                <a:effectLst/>
                <a:ea typeface="Calibri" panose="020F0502020204030204" pitchFamily="34" charset="0"/>
              </a:rPr>
              <a:t>. </a:t>
            </a:r>
            <a:r>
              <a:rPr lang="en-US" u="none" strike="noStrike" dirty="0">
                <a:solidFill>
                  <a:srgbClr val="000000"/>
                </a:solidFill>
                <a:effectLst/>
                <a:ea typeface="Calibri" panose="020F0502020204030204" pitchFamily="34" charset="0"/>
                <a:hlinkClick r:id="rId8"/>
              </a:rPr>
              <a:t>https://www.geeksforgeeks.org/histograms-and-density-plots-in-python/</a:t>
            </a:r>
            <a:endParaRPr lang="en-US" dirty="0">
              <a:effectLst/>
              <a:ea typeface="Calibri" panose="020F0502020204030204" pitchFamily="34" charset="0"/>
            </a:endParaRPr>
          </a:p>
          <a:p>
            <a:pPr marL="457200" marR="0" indent="-457200">
              <a:lnSpc>
                <a:spcPct val="200000"/>
              </a:lnSpc>
              <a:spcBef>
                <a:spcPts val="0"/>
              </a:spcBef>
              <a:spcAft>
                <a:spcPts val="0"/>
              </a:spcAft>
            </a:pPr>
            <a:r>
              <a:rPr lang="en-US" dirty="0" err="1">
                <a:solidFill>
                  <a:srgbClr val="000000"/>
                </a:solidFill>
                <a:effectLst/>
                <a:ea typeface="Calibri" panose="020F0502020204030204" pitchFamily="34" charset="0"/>
              </a:rPr>
              <a:t>GeeksforGeeks</a:t>
            </a:r>
            <a:r>
              <a:rPr lang="en-US" dirty="0">
                <a:solidFill>
                  <a:srgbClr val="000000"/>
                </a:solidFill>
                <a:effectLst/>
                <a:ea typeface="Calibri" panose="020F0502020204030204" pitchFamily="34" charset="0"/>
              </a:rPr>
              <a:t>. (2022a). Box Plot in Python using matplotlib. </a:t>
            </a:r>
            <a:r>
              <a:rPr lang="en-US" dirty="0" err="1">
                <a:solidFill>
                  <a:srgbClr val="000000"/>
                </a:solidFill>
                <a:effectLst/>
                <a:ea typeface="Calibri" panose="020F0502020204030204" pitchFamily="34" charset="0"/>
              </a:rPr>
              <a:t>GeeksforGeeks</a:t>
            </a:r>
            <a:r>
              <a:rPr lang="en-US" dirty="0">
                <a:solidFill>
                  <a:srgbClr val="000000"/>
                </a:solidFill>
                <a:effectLst/>
                <a:ea typeface="Calibri" panose="020F0502020204030204" pitchFamily="34" charset="0"/>
              </a:rPr>
              <a:t>. </a:t>
            </a:r>
            <a:r>
              <a:rPr lang="en-US" u="none" strike="noStrike" dirty="0">
                <a:solidFill>
                  <a:srgbClr val="000000"/>
                </a:solidFill>
                <a:effectLst/>
                <a:ea typeface="Calibri" panose="020F0502020204030204" pitchFamily="34" charset="0"/>
                <a:hlinkClick r:id="rId9"/>
              </a:rPr>
              <a:t>https://www.geeksforgeeks.org/box-plot-in-python-using-matplotlib/</a:t>
            </a:r>
            <a:endParaRPr lang="en-US" dirty="0">
              <a:effectLst/>
              <a:ea typeface="Calibri" panose="020F0502020204030204" pitchFamily="34" charset="0"/>
            </a:endParaRPr>
          </a:p>
          <a:p>
            <a:pPr marL="457200" marR="0" indent="-457200">
              <a:lnSpc>
                <a:spcPct val="200000"/>
              </a:lnSpc>
              <a:spcBef>
                <a:spcPts val="0"/>
              </a:spcBef>
              <a:spcAft>
                <a:spcPts val="0"/>
              </a:spcAft>
            </a:pPr>
            <a:r>
              <a:rPr lang="en-US" dirty="0" err="1">
                <a:solidFill>
                  <a:srgbClr val="000000"/>
                </a:solidFill>
                <a:effectLst/>
                <a:ea typeface="Calibri" panose="020F0502020204030204" pitchFamily="34" charset="0"/>
              </a:rPr>
              <a:t>GeeksforGeeks</a:t>
            </a:r>
            <a:r>
              <a:rPr lang="en-US" dirty="0">
                <a:solidFill>
                  <a:srgbClr val="000000"/>
                </a:solidFill>
                <a:effectLst/>
                <a:ea typeface="Calibri" panose="020F0502020204030204" pitchFamily="34" charset="0"/>
              </a:rPr>
              <a:t>. (2022b). Plotting Correlation Matrix using Python. </a:t>
            </a:r>
            <a:r>
              <a:rPr lang="en-US" dirty="0" err="1">
                <a:solidFill>
                  <a:srgbClr val="000000"/>
                </a:solidFill>
                <a:effectLst/>
                <a:ea typeface="Calibri" panose="020F0502020204030204" pitchFamily="34" charset="0"/>
              </a:rPr>
              <a:t>GeeksforGeeks</a:t>
            </a:r>
            <a:r>
              <a:rPr lang="en-US" dirty="0">
                <a:solidFill>
                  <a:srgbClr val="000000"/>
                </a:solidFill>
                <a:effectLst/>
                <a:ea typeface="Calibri" panose="020F0502020204030204" pitchFamily="34" charset="0"/>
              </a:rPr>
              <a:t>. </a:t>
            </a:r>
            <a:r>
              <a:rPr lang="en-US" u="none" strike="noStrike" dirty="0">
                <a:solidFill>
                  <a:srgbClr val="000000"/>
                </a:solidFill>
                <a:effectLst/>
                <a:ea typeface="Calibri" panose="020F0502020204030204" pitchFamily="34" charset="0"/>
                <a:hlinkClick r:id="rId10"/>
              </a:rPr>
              <a:t>https://www.geeksforgeeks.org/plotting-correlation-matrix-using-python/</a:t>
            </a:r>
            <a:endParaRPr lang="en-US" dirty="0">
              <a:effectLst/>
              <a:ea typeface="Calibri" panose="020F0502020204030204" pitchFamily="34" charset="0"/>
            </a:endParaRPr>
          </a:p>
          <a:p>
            <a:pPr marL="457200" marR="0" indent="-457200">
              <a:lnSpc>
                <a:spcPct val="200000"/>
              </a:lnSpc>
              <a:spcBef>
                <a:spcPts val="0"/>
              </a:spcBef>
              <a:spcAft>
                <a:spcPts val="0"/>
              </a:spcAft>
            </a:pPr>
            <a:r>
              <a:rPr lang="en-US" dirty="0" err="1">
                <a:solidFill>
                  <a:srgbClr val="000000"/>
                </a:solidFill>
                <a:effectLst/>
                <a:ea typeface="Calibri" panose="020F0502020204030204" pitchFamily="34" charset="0"/>
              </a:rPr>
              <a:t>Maklin</a:t>
            </a:r>
            <a:r>
              <a:rPr lang="en-US" dirty="0">
                <a:solidFill>
                  <a:srgbClr val="000000"/>
                </a:solidFill>
                <a:effectLst/>
                <a:ea typeface="Calibri" panose="020F0502020204030204" pitchFamily="34" charset="0"/>
              </a:rPr>
              <a:t>, C. (2022, May 9). K Nearest Neighbor Algorithm In Python - Towards Data Science. Medium. </a:t>
            </a:r>
            <a:r>
              <a:rPr lang="en-US" u="none" strike="noStrike" dirty="0">
                <a:solidFill>
                  <a:srgbClr val="000000"/>
                </a:solidFill>
                <a:effectLst/>
                <a:ea typeface="Calibri" panose="020F0502020204030204" pitchFamily="34" charset="0"/>
                <a:hlinkClick r:id="rId11"/>
              </a:rPr>
              <a:t>https://towardsdatascience.com/k-nearest-neighbor-python-2fccc47d2a55</a:t>
            </a:r>
            <a:endParaRPr lang="en-US" dirty="0">
              <a:effectLst/>
              <a:ea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US"/>
          </a:p>
        </p:txBody>
      </p:sp>
      <p:grpSp>
        <p:nvGrpSpPr>
          <p:cNvPr id="3" name="Group 3"/>
          <p:cNvGrpSpPr/>
          <p:nvPr/>
        </p:nvGrpSpPr>
        <p:grpSpPr>
          <a:xfrm>
            <a:off x="1520190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US"/>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20" y="1494821"/>
            <a:ext cx="4957463"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CONTENT</a:t>
            </a:r>
          </a:p>
        </p:txBody>
      </p:sp>
      <p:sp>
        <p:nvSpPr>
          <p:cNvPr id="7" name="AutoShape 7"/>
          <p:cNvSpPr/>
          <p:nvPr/>
        </p:nvSpPr>
        <p:spPr>
          <a:xfrm flipH="1">
            <a:off x="1028720" y="2186817"/>
            <a:ext cx="0" cy="0"/>
          </a:xfrm>
          <a:prstGeom prst="line">
            <a:avLst/>
          </a:prstGeom>
          <a:ln w="19050" cap="flat">
            <a:solidFill>
              <a:srgbClr val="000000"/>
            </a:solidFill>
            <a:prstDash val="solid"/>
            <a:headEnd type="none" w="sm" len="sm"/>
            <a:tailEnd type="none" w="sm" len="sm"/>
          </a:ln>
        </p:spPr>
        <p:txBody>
          <a:bodyPr/>
          <a:lstStyle/>
          <a:p>
            <a:endParaRPr lang="en-US"/>
          </a:p>
        </p:txBody>
      </p:sp>
      <p:sp>
        <p:nvSpPr>
          <p:cNvPr id="8" name="AutoShape 8"/>
          <p:cNvSpPr/>
          <p:nvPr/>
        </p:nvSpPr>
        <p:spPr>
          <a:xfrm>
            <a:off x="1029792" y="2252109"/>
            <a:ext cx="2618740" cy="0"/>
          </a:xfrm>
          <a:prstGeom prst="line">
            <a:avLst/>
          </a:prstGeom>
          <a:ln w="38100" cap="flat">
            <a:solidFill>
              <a:srgbClr val="000000"/>
            </a:solidFill>
            <a:prstDash val="solid"/>
            <a:headEnd type="none" w="sm" len="sm"/>
            <a:tailEnd type="none" w="sm" len="sm"/>
          </a:ln>
        </p:spPr>
        <p:txBody>
          <a:bodyPr/>
          <a:lstStyle/>
          <a:p>
            <a:endParaRPr lang="en-US"/>
          </a:p>
        </p:txBody>
      </p:sp>
      <p:sp>
        <p:nvSpPr>
          <p:cNvPr id="9" name="Freeform 9"/>
          <p:cNvSpPr/>
          <p:nvPr/>
        </p:nvSpPr>
        <p:spPr>
          <a:xfrm>
            <a:off x="10110537" y="3953184"/>
            <a:ext cx="8177463" cy="6333816"/>
          </a:xfrm>
          <a:custGeom>
            <a:avLst/>
            <a:gdLst/>
            <a:ahLst/>
            <a:cxnLst/>
            <a:rect l="l" t="t" r="r" b="b"/>
            <a:pathLst>
              <a:path w="8177463" h="6333816">
                <a:moveTo>
                  <a:pt x="0" y="0"/>
                </a:moveTo>
                <a:lnTo>
                  <a:pt x="8177463" y="0"/>
                </a:lnTo>
                <a:lnTo>
                  <a:pt x="8177463" y="6333816"/>
                </a:lnTo>
                <a:lnTo>
                  <a:pt x="0" y="63338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aphicFrame>
        <p:nvGraphicFramePr>
          <p:cNvPr id="11" name="TextBox 10">
            <a:extLst>
              <a:ext uri="{FF2B5EF4-FFF2-40B4-BE49-F238E27FC236}">
                <a16:creationId xmlns:a16="http://schemas.microsoft.com/office/drawing/2014/main" id="{B4A2CEB7-57F9-0BA4-B9D9-42A7350A51DB}"/>
              </a:ext>
            </a:extLst>
          </p:cNvPr>
          <p:cNvGraphicFramePr/>
          <p:nvPr>
            <p:extLst>
              <p:ext uri="{D42A27DB-BD31-4B8C-83A1-F6EECF244321}">
                <p14:modId xmlns:p14="http://schemas.microsoft.com/office/powerpoint/2010/main" val="4182408435"/>
              </p:ext>
            </p:extLst>
          </p:nvPr>
        </p:nvGraphicFramePr>
        <p:xfrm>
          <a:off x="1066517" y="2865829"/>
          <a:ext cx="6676723" cy="608767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143500"/>
            <a:ext cx="18288000" cy="5143500"/>
            <a:chOff x="0" y="0"/>
            <a:chExt cx="4816593" cy="1354667"/>
          </a:xfrm>
        </p:grpSpPr>
        <p:sp>
          <p:nvSpPr>
            <p:cNvPr id="3" name="Freeform 3"/>
            <p:cNvSpPr/>
            <p:nvPr/>
          </p:nvSpPr>
          <p:spPr>
            <a:xfrm>
              <a:off x="0" y="0"/>
              <a:ext cx="4816592" cy="1354667"/>
            </a:xfrm>
            <a:custGeom>
              <a:avLst/>
              <a:gdLst/>
              <a:ahLst/>
              <a:cxnLst/>
              <a:rect l="l" t="t" r="r" b="b"/>
              <a:pathLst>
                <a:path w="4816592" h="1354667">
                  <a:moveTo>
                    <a:pt x="0" y="0"/>
                  </a:moveTo>
                  <a:lnTo>
                    <a:pt x="4816592" y="0"/>
                  </a:lnTo>
                  <a:lnTo>
                    <a:pt x="4816592" y="1354667"/>
                  </a:lnTo>
                  <a:lnTo>
                    <a:pt x="0" y="1354667"/>
                  </a:lnTo>
                  <a:close/>
                </a:path>
              </a:pathLst>
            </a:custGeom>
            <a:solidFill>
              <a:srgbClr val="FFFFFF">
                <a:alpha val="90980"/>
              </a:srgbClr>
            </a:solidFill>
          </p:spPr>
          <p:txBody>
            <a:bodyPr/>
            <a:lstStyle/>
            <a:p>
              <a:endParaRPr lang="en-US"/>
            </a:p>
          </p:txBody>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4427340" y="4379723"/>
            <a:ext cx="10143658" cy="1375155"/>
          </a:xfrm>
          <a:prstGeom prst="rect">
            <a:avLst/>
          </a:prstGeom>
        </p:spPr>
        <p:txBody>
          <a:bodyPr lIns="0" tIns="0" rIns="0" bIns="0" rtlCol="0" anchor="t">
            <a:spAutoFit/>
          </a:bodyPr>
          <a:lstStyle/>
          <a:p>
            <a:pPr algn="ctr">
              <a:lnSpc>
                <a:spcPts val="11272"/>
              </a:lnSpc>
              <a:spcBef>
                <a:spcPct val="0"/>
              </a:spcBef>
            </a:pPr>
            <a:r>
              <a:rPr lang="en-US" sz="8051">
                <a:solidFill>
                  <a:srgbClr val="593C8F"/>
                </a:solidFill>
                <a:latin typeface="League Spartan"/>
              </a:rPr>
              <a:t>THANK YOU</a:t>
            </a:r>
          </a:p>
        </p:txBody>
      </p:sp>
      <p:sp>
        <p:nvSpPr>
          <p:cNvPr id="6" name="AutoShape 6"/>
          <p:cNvSpPr/>
          <p:nvPr/>
        </p:nvSpPr>
        <p:spPr>
          <a:xfrm>
            <a:off x="6253049" y="5773927"/>
            <a:ext cx="6492240" cy="0"/>
          </a:xfrm>
          <a:prstGeom prst="line">
            <a:avLst/>
          </a:prstGeom>
          <a:ln w="38100" cap="flat">
            <a:solidFill>
              <a:srgbClr val="000000"/>
            </a:solidFill>
            <a:prstDash val="solid"/>
            <a:headEnd type="none" w="sm" len="sm"/>
            <a:tailEnd type="none" w="sm" len="sm"/>
          </a:ln>
        </p:spPr>
        <p:txBody>
          <a:bodyPr/>
          <a:lstStyle/>
          <a:p>
            <a:endParaRPr lang="en-US"/>
          </a:p>
        </p:txBody>
      </p:sp>
    </p:spTree>
    <p:extLst>
      <p:ext uri="{BB962C8B-B14F-4D97-AF65-F5344CB8AC3E}">
        <p14:creationId xmlns:p14="http://schemas.microsoft.com/office/powerpoint/2010/main" val="59324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US"/>
          </a:p>
        </p:txBody>
      </p:sp>
      <p:sp>
        <p:nvSpPr>
          <p:cNvPr id="3" name="TextBox 3"/>
          <p:cNvSpPr txBox="1"/>
          <p:nvPr/>
        </p:nvSpPr>
        <p:spPr>
          <a:xfrm>
            <a:off x="838200" y="594919"/>
            <a:ext cx="6544963" cy="738238"/>
          </a:xfrm>
          <a:prstGeom prst="rect">
            <a:avLst/>
          </a:prstGeom>
        </p:spPr>
        <p:txBody>
          <a:bodyPr lIns="0" tIns="0" rIns="0" bIns="0" rtlCol="0" anchor="t">
            <a:spAutoFit/>
          </a:bodyPr>
          <a:lstStyle/>
          <a:p>
            <a:pPr>
              <a:lnSpc>
                <a:spcPts val="6018"/>
              </a:lnSpc>
              <a:spcBef>
                <a:spcPct val="0"/>
              </a:spcBef>
            </a:pPr>
            <a:r>
              <a:rPr lang="en-US" sz="4298" dirty="0">
                <a:solidFill>
                  <a:srgbClr val="593C8F"/>
                </a:solidFill>
                <a:latin typeface="League Spartan"/>
              </a:rPr>
              <a:t>INTRODUCTION</a:t>
            </a:r>
          </a:p>
        </p:txBody>
      </p:sp>
      <p:sp>
        <p:nvSpPr>
          <p:cNvPr id="4" name="AutoShape 4"/>
          <p:cNvSpPr/>
          <p:nvPr/>
        </p:nvSpPr>
        <p:spPr>
          <a:xfrm flipH="1">
            <a:off x="1028720" y="2186817"/>
            <a:ext cx="0" cy="0"/>
          </a:xfrm>
          <a:prstGeom prst="line">
            <a:avLst/>
          </a:prstGeom>
          <a:ln w="19050" cap="flat">
            <a:solidFill>
              <a:srgbClr val="000000"/>
            </a:solidFill>
            <a:prstDash val="solid"/>
            <a:headEnd type="none" w="sm" len="sm"/>
            <a:tailEnd type="none" w="sm" len="sm"/>
          </a:ln>
        </p:spPr>
        <p:txBody>
          <a:bodyPr/>
          <a:lstStyle/>
          <a:p>
            <a:endParaRPr lang="en-US"/>
          </a:p>
        </p:txBody>
      </p:sp>
      <p:sp>
        <p:nvSpPr>
          <p:cNvPr id="5" name="AutoShape 5"/>
          <p:cNvSpPr/>
          <p:nvPr/>
        </p:nvSpPr>
        <p:spPr>
          <a:xfrm flipV="1">
            <a:off x="842962" y="1333157"/>
            <a:ext cx="4458751" cy="5436"/>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6" name="Group 6"/>
          <p:cNvGrpSpPr/>
          <p:nvPr/>
        </p:nvGrpSpPr>
        <p:grpSpPr>
          <a:xfrm>
            <a:off x="15201900" y="0"/>
            <a:ext cx="3086100" cy="10287000"/>
            <a:chOff x="0" y="0"/>
            <a:chExt cx="812800" cy="2709333"/>
          </a:xfrm>
        </p:grpSpPr>
        <p:sp>
          <p:nvSpPr>
            <p:cNvPr id="7" name="Freeform 7"/>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US"/>
            </a:p>
          </p:txBody>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533400" y="1638300"/>
            <a:ext cx="14668500" cy="8586966"/>
          </a:xfrm>
          <a:prstGeom prst="rect">
            <a:avLst/>
          </a:prstGeom>
        </p:spPr>
        <p:txBody>
          <a:bodyPr wrap="square" lIns="0" tIns="0" rIns="0" bIns="0" rtlCol="0" anchor="t">
            <a:spAutoFit/>
          </a:bodyPr>
          <a:lstStyle/>
          <a:p>
            <a:pPr marL="457200" indent="-457200" algn="l">
              <a:buFont typeface="Wingdings" panose="05000000000000000000" pitchFamily="2" charset="2"/>
              <a:buChar char="Ø"/>
            </a:pPr>
            <a:r>
              <a:rPr lang="en-US" sz="2800" b="1" i="0" dirty="0">
                <a:solidFill>
                  <a:srgbClr val="374151"/>
                </a:solidFill>
                <a:effectLst/>
              </a:rPr>
              <a:t>DATA OVERVIEW:</a:t>
            </a:r>
            <a:endParaRPr lang="en-US" sz="2800" b="0" i="0" dirty="0">
              <a:solidFill>
                <a:srgbClr val="374151"/>
              </a:solidFill>
              <a:effectLst/>
            </a:endParaRPr>
          </a:p>
          <a:p>
            <a:pPr marL="742950" lvl="1" indent="-285750">
              <a:buFont typeface="Arial" panose="020B0604020202020204" pitchFamily="34" charset="0"/>
              <a:buChar char="•"/>
            </a:pPr>
            <a:r>
              <a:rPr lang="en-US" sz="2800" b="0" i="0" dirty="0">
                <a:solidFill>
                  <a:srgbClr val="374151"/>
                </a:solidFill>
                <a:effectLst/>
              </a:rPr>
              <a:t>Enrollment data for undergraduate degrees in various fields (</a:t>
            </a:r>
            <a:r>
              <a:rPr lang="en-US" sz="2800" b="0" i="1" dirty="0">
                <a:solidFill>
                  <a:schemeClr val="accent4"/>
                </a:solidFill>
                <a:effectLst/>
              </a:rPr>
              <a:t>UCI ML Repository</a:t>
            </a:r>
            <a:r>
              <a:rPr lang="en-US" sz="2800" b="0" i="0" dirty="0">
                <a:solidFill>
                  <a:srgbClr val="374151"/>
                </a:solidFill>
                <a:effectLst/>
              </a:rPr>
              <a:t>)</a:t>
            </a:r>
          </a:p>
          <a:p>
            <a:pPr marL="742950" lvl="1" indent="-285750" algn="l">
              <a:buFont typeface="Arial" panose="020B0604020202020204" pitchFamily="34" charset="0"/>
              <a:buChar char="•"/>
            </a:pPr>
            <a:r>
              <a:rPr lang="en-US" sz="2800" b="0" i="0" dirty="0">
                <a:solidFill>
                  <a:srgbClr val="374151"/>
                </a:solidFill>
                <a:effectLst/>
              </a:rPr>
              <a:t>36 variables, 4424 observations, Mix of numerical and categorical variables</a:t>
            </a:r>
          </a:p>
          <a:p>
            <a:pPr marL="742950" lvl="1" indent="-285750" algn="l">
              <a:buFont typeface="Arial" panose="020B0604020202020204" pitchFamily="34" charset="0"/>
              <a:buChar char="•"/>
            </a:pPr>
            <a:r>
              <a:rPr lang="en-US" sz="2800" b="0" i="0" dirty="0">
                <a:solidFill>
                  <a:srgbClr val="374151"/>
                </a:solidFill>
                <a:effectLst/>
              </a:rPr>
              <a:t>'Target' variable with three classes: Dropout, Enrolled, Graduate</a:t>
            </a:r>
          </a:p>
          <a:p>
            <a:pPr marL="742950" lvl="1" indent="-285750">
              <a:buFont typeface="Arial" panose="020B0604020202020204" pitchFamily="34" charset="0"/>
              <a:buChar char="•"/>
            </a:pPr>
            <a:r>
              <a:rPr lang="en-US" sz="2800" b="0" i="0" dirty="0">
                <a:solidFill>
                  <a:srgbClr val="374151"/>
                </a:solidFill>
                <a:effectLst/>
              </a:rPr>
              <a:t>Factors Considered: Time of enrollment, student demographics, academic performance in the first and second semester, parents’ qualifications, and economic condition at course completion</a:t>
            </a:r>
          </a:p>
          <a:p>
            <a:pPr lvl="1"/>
            <a:endParaRPr lang="en-US" sz="2800" b="0" i="0" dirty="0">
              <a:solidFill>
                <a:srgbClr val="374151"/>
              </a:solidFill>
              <a:effectLst/>
            </a:endParaRPr>
          </a:p>
          <a:p>
            <a:pPr marL="457200" indent="-457200" algn="l">
              <a:buFont typeface="Wingdings" panose="05000000000000000000" pitchFamily="2" charset="2"/>
              <a:buChar char="Ø"/>
            </a:pPr>
            <a:r>
              <a:rPr lang="en-US" sz="2800" b="1" i="0" dirty="0">
                <a:solidFill>
                  <a:srgbClr val="374151"/>
                </a:solidFill>
                <a:effectLst/>
              </a:rPr>
              <a:t>OBJECTIVES:</a:t>
            </a:r>
            <a:endParaRPr lang="en-US" sz="2800" b="0" i="0" dirty="0">
              <a:solidFill>
                <a:srgbClr val="374151"/>
              </a:solidFill>
              <a:effectLst/>
            </a:endParaRPr>
          </a:p>
          <a:p>
            <a:pPr marL="742950" lvl="1" indent="-285750">
              <a:buFont typeface="Arial" panose="020B0604020202020204" pitchFamily="34" charset="0"/>
              <a:buChar char="•"/>
            </a:pPr>
            <a:r>
              <a:rPr lang="en-US" sz="2800" b="0" i="0" dirty="0">
                <a:solidFill>
                  <a:srgbClr val="374151"/>
                </a:solidFill>
                <a:effectLst/>
              </a:rPr>
              <a:t>Obtain insights on the observed data</a:t>
            </a:r>
          </a:p>
          <a:p>
            <a:pPr marL="742950" lvl="1" indent="-285750">
              <a:buFont typeface="Arial" panose="020B0604020202020204" pitchFamily="34" charset="0"/>
              <a:buChar char="•"/>
            </a:pPr>
            <a:r>
              <a:rPr lang="en-US" sz="2800" b="0" i="0" dirty="0">
                <a:solidFill>
                  <a:srgbClr val="374151"/>
                </a:solidFill>
                <a:effectLst/>
              </a:rPr>
              <a:t>Develop supervised machine learning models for predicting student academic success</a:t>
            </a:r>
          </a:p>
          <a:p>
            <a:pPr marL="742950" lvl="1" indent="-285750" algn="l">
              <a:buFont typeface="Arial" panose="020B0604020202020204" pitchFamily="34" charset="0"/>
              <a:buChar char="•"/>
            </a:pPr>
            <a:r>
              <a:rPr lang="en-US" sz="2800" dirty="0">
                <a:solidFill>
                  <a:srgbClr val="374151"/>
                </a:solidFill>
              </a:rPr>
              <a:t>Find</a:t>
            </a:r>
            <a:r>
              <a:rPr lang="en-US" sz="2800" b="0" i="0" dirty="0">
                <a:solidFill>
                  <a:srgbClr val="374151"/>
                </a:solidFill>
                <a:effectLst/>
              </a:rPr>
              <a:t> factors affecting the odds of student dropout</a:t>
            </a:r>
          </a:p>
          <a:p>
            <a:pPr marL="742950" lvl="1" indent="-285750">
              <a:buFont typeface="Arial" panose="020B0604020202020204" pitchFamily="34" charset="0"/>
              <a:buChar char="•"/>
            </a:pPr>
            <a:r>
              <a:rPr lang="en-US" sz="2800" b="0" i="0" dirty="0">
                <a:solidFill>
                  <a:srgbClr val="374151"/>
                </a:solidFill>
                <a:effectLst/>
              </a:rPr>
              <a:t>Provide actionable recommendations.</a:t>
            </a:r>
          </a:p>
          <a:p>
            <a:pPr marL="742950" lvl="1" indent="-285750" algn="l">
              <a:buFont typeface="Arial" panose="020B0604020202020204" pitchFamily="34" charset="0"/>
              <a:buChar char="•"/>
            </a:pPr>
            <a:r>
              <a:rPr lang="en-US" sz="2800" b="0" i="0" dirty="0">
                <a:solidFill>
                  <a:srgbClr val="374151"/>
                </a:solidFill>
                <a:effectLst/>
              </a:rPr>
              <a:t>Contribute to reducing higher education dropouts</a:t>
            </a:r>
          </a:p>
          <a:p>
            <a:pPr lvl="1" algn="l"/>
            <a:endParaRPr lang="en-US" sz="2800" b="1" i="0" dirty="0">
              <a:solidFill>
                <a:srgbClr val="374151"/>
              </a:solidFill>
              <a:effectLst/>
            </a:endParaRPr>
          </a:p>
          <a:p>
            <a:pPr marL="457200" indent="-457200" algn="l">
              <a:buFont typeface="Wingdings" panose="05000000000000000000" pitchFamily="2" charset="2"/>
              <a:buChar char="Ø"/>
            </a:pPr>
            <a:r>
              <a:rPr lang="en-US" sz="2800" b="1" dirty="0">
                <a:solidFill>
                  <a:srgbClr val="374151"/>
                </a:solidFill>
              </a:rPr>
              <a:t>OUTCOMES</a:t>
            </a:r>
            <a:r>
              <a:rPr lang="en-US" sz="2800" b="1" i="0" dirty="0">
                <a:solidFill>
                  <a:srgbClr val="374151"/>
                </a:solidFill>
                <a:effectLst/>
              </a:rPr>
              <a:t>:</a:t>
            </a:r>
            <a:endParaRPr lang="en-US" sz="2800" b="0" i="0" dirty="0">
              <a:solidFill>
                <a:srgbClr val="374151"/>
              </a:solidFill>
              <a:effectLst/>
            </a:endParaRPr>
          </a:p>
          <a:p>
            <a:pPr marL="742950" lvl="1" indent="-285750">
              <a:buFont typeface="Arial" panose="020B0604020202020204" pitchFamily="34" charset="0"/>
              <a:buChar char="•"/>
            </a:pPr>
            <a:r>
              <a:rPr lang="en-US" sz="2800" b="0" i="0" dirty="0">
                <a:solidFill>
                  <a:srgbClr val="374151"/>
                </a:solidFill>
                <a:effectLst/>
              </a:rPr>
              <a:t>Empower higher education institutions with data-driven insights</a:t>
            </a:r>
          </a:p>
          <a:p>
            <a:pPr marL="742950" lvl="1" indent="-285750">
              <a:buFont typeface="Arial" panose="020B0604020202020204" pitchFamily="34" charset="0"/>
              <a:buChar char="•"/>
            </a:pPr>
            <a:r>
              <a:rPr lang="en-US" sz="2800" b="0" i="0" dirty="0">
                <a:solidFill>
                  <a:srgbClr val="374151"/>
                </a:solidFill>
                <a:effectLst/>
              </a:rPr>
              <a:t>Foster student success and retention through informed interventions</a:t>
            </a:r>
          </a:p>
          <a:p>
            <a:pPr marL="742950" lvl="1" indent="-285750">
              <a:buFont typeface="Arial" panose="020B0604020202020204" pitchFamily="34" charset="0"/>
              <a:buChar char="•"/>
            </a:pPr>
            <a:r>
              <a:rPr lang="en-US" sz="2800" dirty="0">
                <a:solidFill>
                  <a:srgbClr val="374151"/>
                </a:solidFill>
              </a:rPr>
              <a:t>Reduce drop out rates of the institution under consideration</a:t>
            </a:r>
            <a:endParaRPr lang="en-US" sz="2800" b="0" i="0" dirty="0">
              <a:solidFill>
                <a:srgbClr val="374151"/>
              </a:solidFill>
              <a:effectLst/>
            </a:endParaRPr>
          </a:p>
          <a:p>
            <a:pPr lvl="1" algn="l"/>
            <a:endParaRPr lang="en-US" dirty="0">
              <a:solidFill>
                <a:srgbClr val="374151"/>
              </a:solidFill>
            </a:endParaRPr>
          </a:p>
          <a:p>
            <a:pPr lvl="1" algn="l"/>
            <a:endParaRPr lang="en-US" b="0" i="0" dirty="0">
              <a:solidFill>
                <a:srgbClr val="374151"/>
              </a:solidFill>
              <a:effectLst/>
            </a:endParaRPr>
          </a:p>
          <a:p>
            <a:pPr lvl="1" algn="l"/>
            <a:endParaRPr lang="en-US" b="0" i="0" dirty="0">
              <a:solidFill>
                <a:srgbClr val="374151"/>
              </a:soli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0470433" cy="10287000"/>
            <a:chOff x="0" y="0"/>
            <a:chExt cx="2757645" cy="2709333"/>
          </a:xfrm>
        </p:grpSpPr>
        <p:sp>
          <p:nvSpPr>
            <p:cNvPr id="3" name="Freeform 3"/>
            <p:cNvSpPr/>
            <p:nvPr/>
          </p:nvSpPr>
          <p:spPr>
            <a:xfrm>
              <a:off x="0" y="0"/>
              <a:ext cx="2757645" cy="2709333"/>
            </a:xfrm>
            <a:custGeom>
              <a:avLst/>
              <a:gdLst/>
              <a:ahLst/>
              <a:cxnLst/>
              <a:rect l="l" t="t" r="r" b="b"/>
              <a:pathLst>
                <a:path w="2757645" h="2709333">
                  <a:moveTo>
                    <a:pt x="0" y="0"/>
                  </a:moveTo>
                  <a:lnTo>
                    <a:pt x="2757645" y="0"/>
                  </a:lnTo>
                  <a:lnTo>
                    <a:pt x="2757645" y="2709333"/>
                  </a:lnTo>
                  <a:lnTo>
                    <a:pt x="0" y="2709333"/>
                  </a:lnTo>
                  <a:close/>
                </a:path>
              </a:pathLst>
            </a:custGeom>
            <a:solidFill>
              <a:srgbClr val="593C8F"/>
            </a:solidFill>
          </p:spPr>
          <p:txBody>
            <a:bodyPr/>
            <a:lstStyle/>
            <a:p>
              <a:endParaRPr lang="en-US"/>
            </a:p>
          </p:txBody>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00125" y="1013443"/>
            <a:ext cx="6417963" cy="738238"/>
          </a:xfrm>
          <a:prstGeom prst="rect">
            <a:avLst/>
          </a:prstGeom>
        </p:spPr>
        <p:txBody>
          <a:bodyPr lIns="0" tIns="0" rIns="0" bIns="0" rtlCol="0" anchor="t">
            <a:spAutoFit/>
          </a:bodyPr>
          <a:lstStyle/>
          <a:p>
            <a:pPr>
              <a:lnSpc>
                <a:spcPts val="6018"/>
              </a:lnSpc>
              <a:spcBef>
                <a:spcPct val="0"/>
              </a:spcBef>
            </a:pPr>
            <a:r>
              <a:rPr lang="en-US" sz="4298" dirty="0">
                <a:solidFill>
                  <a:srgbClr val="FFFFFF"/>
                </a:solidFill>
                <a:latin typeface="League Spartan"/>
              </a:rPr>
              <a:t>PROBLEM STATEMENT</a:t>
            </a:r>
          </a:p>
        </p:txBody>
      </p:sp>
      <p:sp>
        <p:nvSpPr>
          <p:cNvPr id="6" name="AutoShape 6"/>
          <p:cNvSpPr/>
          <p:nvPr/>
        </p:nvSpPr>
        <p:spPr>
          <a:xfrm flipV="1">
            <a:off x="1028700" y="1795485"/>
            <a:ext cx="6134100" cy="29983"/>
          </a:xfrm>
          <a:prstGeom prst="line">
            <a:avLst/>
          </a:prstGeom>
          <a:ln w="38100" cap="flat">
            <a:solidFill>
              <a:srgbClr val="FFFFFF"/>
            </a:solidFill>
            <a:prstDash val="solid"/>
            <a:headEnd type="none" w="sm" len="sm"/>
            <a:tailEnd type="none" w="sm" len="sm"/>
          </a:ln>
        </p:spPr>
        <p:txBody>
          <a:bodyPr/>
          <a:lstStyle/>
          <a:p>
            <a:endParaRPr lang="en-US" dirty="0"/>
          </a:p>
        </p:txBody>
      </p:sp>
      <p:sp>
        <p:nvSpPr>
          <p:cNvPr id="7" name="Freeform 7"/>
          <p:cNvSpPr/>
          <p:nvPr/>
        </p:nvSpPr>
        <p:spPr>
          <a:xfrm>
            <a:off x="1000125" y="2858522"/>
            <a:ext cx="1197170" cy="1210374"/>
          </a:xfrm>
          <a:custGeom>
            <a:avLst/>
            <a:gdLst/>
            <a:ahLst/>
            <a:cxnLst/>
            <a:rect l="l" t="t" r="r" b="b"/>
            <a:pathLst>
              <a:path w="1197170" h="1210374">
                <a:moveTo>
                  <a:pt x="0" y="0"/>
                </a:moveTo>
                <a:lnTo>
                  <a:pt x="1197170" y="0"/>
                </a:lnTo>
                <a:lnTo>
                  <a:pt x="1197170" y="1210373"/>
                </a:lnTo>
                <a:lnTo>
                  <a:pt x="0" y="12103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1124347" y="5984150"/>
            <a:ext cx="837406" cy="1212035"/>
          </a:xfrm>
          <a:custGeom>
            <a:avLst/>
            <a:gdLst/>
            <a:ahLst/>
            <a:cxnLst/>
            <a:rect l="l" t="t" r="r" b="b"/>
            <a:pathLst>
              <a:path w="837406" h="1212035">
                <a:moveTo>
                  <a:pt x="0" y="0"/>
                </a:moveTo>
                <a:lnTo>
                  <a:pt x="837406" y="0"/>
                </a:lnTo>
                <a:lnTo>
                  <a:pt x="837406" y="1212035"/>
                </a:lnTo>
                <a:lnTo>
                  <a:pt x="0" y="12120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1003833" y="3306828"/>
            <a:ext cx="6788867" cy="4313759"/>
          </a:xfrm>
          <a:custGeom>
            <a:avLst/>
            <a:gdLst/>
            <a:ahLst/>
            <a:cxnLst/>
            <a:rect l="l" t="t" r="r" b="b"/>
            <a:pathLst>
              <a:path w="6788867" h="4313759">
                <a:moveTo>
                  <a:pt x="0" y="0"/>
                </a:moveTo>
                <a:lnTo>
                  <a:pt x="6788867" y="0"/>
                </a:lnTo>
                <a:lnTo>
                  <a:pt x="6788867" y="4313760"/>
                </a:lnTo>
                <a:lnTo>
                  <a:pt x="0" y="4313760"/>
                </a:lnTo>
                <a:lnTo>
                  <a:pt x="0" y="0"/>
                </a:lnTo>
                <a:close/>
              </a:path>
            </a:pathLst>
          </a:custGeom>
          <a:blipFill>
            <a:blip r:embed="rId6"/>
            <a:stretch>
              <a:fillRect/>
            </a:stretch>
          </a:blipFill>
        </p:spPr>
        <p:txBody>
          <a:bodyPr/>
          <a:lstStyle/>
          <a:p>
            <a:endParaRPr lang="en-US"/>
          </a:p>
        </p:txBody>
      </p:sp>
      <p:sp>
        <p:nvSpPr>
          <p:cNvPr id="11" name="TextBox 11"/>
          <p:cNvSpPr txBox="1"/>
          <p:nvPr/>
        </p:nvSpPr>
        <p:spPr>
          <a:xfrm>
            <a:off x="2495153" y="6413856"/>
            <a:ext cx="6619233" cy="1235403"/>
          </a:xfrm>
          <a:prstGeom prst="rect">
            <a:avLst/>
          </a:prstGeom>
        </p:spPr>
        <p:txBody>
          <a:bodyPr wrap="square" lIns="0" tIns="0" rIns="0" bIns="0" rtlCol="0" anchor="t">
            <a:spAutoFit/>
          </a:bodyPr>
          <a:lstStyle/>
          <a:p>
            <a:pPr>
              <a:lnSpc>
                <a:spcPts val="2448"/>
              </a:lnSpc>
              <a:spcBef>
                <a:spcPct val="0"/>
              </a:spcBef>
            </a:pPr>
            <a:r>
              <a:rPr lang="en-US" sz="2400" dirty="0">
                <a:solidFill>
                  <a:schemeClr val="bg1"/>
                </a:solidFill>
              </a:rPr>
              <a:t>The final goal is timely identification of students at risk of dropping out at early stages of their academic path so that appropriate measures can be put in place to support them</a:t>
            </a:r>
          </a:p>
        </p:txBody>
      </p:sp>
      <p:sp>
        <p:nvSpPr>
          <p:cNvPr id="12" name="TextBox 12"/>
          <p:cNvSpPr txBox="1"/>
          <p:nvPr/>
        </p:nvSpPr>
        <p:spPr>
          <a:xfrm>
            <a:off x="2547424" y="5793400"/>
            <a:ext cx="4026849" cy="381500"/>
          </a:xfrm>
          <a:prstGeom prst="rect">
            <a:avLst/>
          </a:prstGeom>
        </p:spPr>
        <p:txBody>
          <a:bodyPr lIns="0" tIns="0" rIns="0" bIns="0" rtlCol="0" anchor="t">
            <a:spAutoFit/>
          </a:bodyPr>
          <a:lstStyle/>
          <a:p>
            <a:pPr marL="0" lvl="0" indent="0">
              <a:lnSpc>
                <a:spcPts val="3057"/>
              </a:lnSpc>
              <a:spcBef>
                <a:spcPct val="0"/>
              </a:spcBef>
            </a:pPr>
            <a:r>
              <a:rPr lang="en-US" sz="2400" dirty="0">
                <a:solidFill>
                  <a:srgbClr val="FFFFFF"/>
                </a:solidFill>
                <a:latin typeface="+mj-lt"/>
              </a:rPr>
              <a:t>PROJECT GOAL</a:t>
            </a:r>
          </a:p>
        </p:txBody>
      </p:sp>
      <p:sp>
        <p:nvSpPr>
          <p:cNvPr id="13" name="TextBox 13"/>
          <p:cNvSpPr txBox="1"/>
          <p:nvPr/>
        </p:nvSpPr>
        <p:spPr>
          <a:xfrm>
            <a:off x="2547424" y="2742821"/>
            <a:ext cx="3496056" cy="385583"/>
          </a:xfrm>
          <a:prstGeom prst="rect">
            <a:avLst/>
          </a:prstGeom>
        </p:spPr>
        <p:txBody>
          <a:bodyPr wrap="square" lIns="0" tIns="0" rIns="0" bIns="0" rtlCol="0" anchor="t">
            <a:spAutoFit/>
          </a:bodyPr>
          <a:lstStyle/>
          <a:p>
            <a:pPr marL="0" lvl="0" indent="0">
              <a:lnSpc>
                <a:spcPts val="3057"/>
              </a:lnSpc>
              <a:spcBef>
                <a:spcPct val="0"/>
              </a:spcBef>
            </a:pPr>
            <a:r>
              <a:rPr lang="en-US" sz="2400" dirty="0">
                <a:solidFill>
                  <a:srgbClr val="FFFFFF"/>
                </a:solidFill>
                <a:latin typeface="+mj-lt"/>
              </a:rPr>
              <a:t>USE CASE</a:t>
            </a:r>
          </a:p>
        </p:txBody>
      </p:sp>
      <p:sp>
        <p:nvSpPr>
          <p:cNvPr id="14" name="TextBox 11">
            <a:extLst>
              <a:ext uri="{FF2B5EF4-FFF2-40B4-BE49-F238E27FC236}">
                <a16:creationId xmlns:a16="http://schemas.microsoft.com/office/drawing/2014/main" id="{5CB68960-D2F7-4042-D864-E64BB4ECCB0A}"/>
              </a:ext>
            </a:extLst>
          </p:cNvPr>
          <p:cNvSpPr txBox="1"/>
          <p:nvPr/>
        </p:nvSpPr>
        <p:spPr>
          <a:xfrm>
            <a:off x="2547424" y="3284464"/>
            <a:ext cx="6238233" cy="1538883"/>
          </a:xfrm>
          <a:prstGeom prst="rect">
            <a:avLst/>
          </a:prstGeom>
        </p:spPr>
        <p:txBody>
          <a:bodyPr wrap="square" lIns="0" tIns="0" rIns="0" bIns="0" rtlCol="0" anchor="t">
            <a:spAutoFit/>
          </a:bodyPr>
          <a:lstStyle/>
          <a:p>
            <a:pPr>
              <a:lnSpc>
                <a:spcPts val="2448"/>
              </a:lnSpc>
              <a:spcBef>
                <a:spcPct val="0"/>
              </a:spcBef>
            </a:pPr>
            <a:r>
              <a:rPr lang="en-US" sz="2400" dirty="0">
                <a:solidFill>
                  <a:schemeClr val="bg1"/>
                </a:solidFill>
              </a:rPr>
              <a:t>Leveraging data, Python language and tools like </a:t>
            </a:r>
            <a:r>
              <a:rPr lang="en-US" sz="2400" i="1" dirty="0" err="1">
                <a:solidFill>
                  <a:schemeClr val="bg1"/>
                </a:solidFill>
              </a:rPr>
              <a:t>Jupyter</a:t>
            </a:r>
            <a:r>
              <a:rPr lang="en-US" sz="2400" i="1" dirty="0">
                <a:solidFill>
                  <a:schemeClr val="bg1"/>
                </a:solidFill>
              </a:rPr>
              <a:t> </a:t>
            </a:r>
            <a:r>
              <a:rPr lang="en-US" sz="2400" dirty="0">
                <a:solidFill>
                  <a:schemeClr val="bg1"/>
                </a:solidFill>
              </a:rPr>
              <a:t>Notebook to explore the dataset, measure the predictive capacity of given factors with respect to the odds of a student’s academic success, and provide actionable recommendations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3812"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US"/>
          </a:p>
        </p:txBody>
      </p:sp>
      <p:grpSp>
        <p:nvGrpSpPr>
          <p:cNvPr id="3" name="Group 3"/>
          <p:cNvGrpSpPr/>
          <p:nvPr/>
        </p:nvGrpSpPr>
        <p:grpSpPr>
          <a:xfrm rot="5400000">
            <a:off x="8959850" y="754383"/>
            <a:ext cx="368300" cy="18288000"/>
            <a:chOff x="0" y="0"/>
            <a:chExt cx="97001" cy="4816593"/>
          </a:xfrm>
        </p:grpSpPr>
        <p:sp>
          <p:nvSpPr>
            <p:cNvPr id="4" name="Freeform 4"/>
            <p:cNvSpPr/>
            <p:nvPr/>
          </p:nvSpPr>
          <p:spPr>
            <a:xfrm>
              <a:off x="0" y="0"/>
              <a:ext cx="97001" cy="4816592"/>
            </a:xfrm>
            <a:custGeom>
              <a:avLst/>
              <a:gdLst/>
              <a:ahLst/>
              <a:cxnLst/>
              <a:rect l="l" t="t" r="r" b="b"/>
              <a:pathLst>
                <a:path w="97001" h="4816592">
                  <a:moveTo>
                    <a:pt x="0" y="0"/>
                  </a:moveTo>
                  <a:lnTo>
                    <a:pt x="97001" y="0"/>
                  </a:lnTo>
                  <a:lnTo>
                    <a:pt x="97001" y="4816592"/>
                  </a:lnTo>
                  <a:lnTo>
                    <a:pt x="0" y="4816592"/>
                  </a:lnTo>
                  <a:close/>
                </a:path>
              </a:pathLst>
            </a:custGeom>
            <a:solidFill>
              <a:srgbClr val="593C8F"/>
            </a:solidFill>
          </p:spPr>
          <p:txBody>
            <a:bodyPr/>
            <a:lstStyle/>
            <a:p>
              <a:endParaRPr lang="en-US"/>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20" y="1494821"/>
            <a:ext cx="4957463"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METHODOLOGY</a:t>
            </a:r>
          </a:p>
        </p:txBody>
      </p:sp>
      <p:sp>
        <p:nvSpPr>
          <p:cNvPr id="7" name="AutoShape 7"/>
          <p:cNvSpPr/>
          <p:nvPr/>
        </p:nvSpPr>
        <p:spPr>
          <a:xfrm flipV="1">
            <a:off x="1029792" y="2233059"/>
            <a:ext cx="4532808" cy="19050"/>
          </a:xfrm>
          <a:prstGeom prst="line">
            <a:avLst/>
          </a:prstGeom>
          <a:ln w="38100" cap="flat">
            <a:solidFill>
              <a:srgbClr val="000000"/>
            </a:solidFill>
            <a:prstDash val="solid"/>
            <a:headEnd type="none" w="sm" len="sm"/>
            <a:tailEnd type="none" w="sm" len="sm"/>
          </a:ln>
        </p:spPr>
        <p:txBody>
          <a:bodyPr/>
          <a:lstStyle/>
          <a:p>
            <a:endParaRPr lang="en-US"/>
          </a:p>
        </p:txBody>
      </p:sp>
      <p:sp>
        <p:nvSpPr>
          <p:cNvPr id="15" name="TextBox 15"/>
          <p:cNvSpPr txBox="1"/>
          <p:nvPr/>
        </p:nvSpPr>
        <p:spPr>
          <a:xfrm>
            <a:off x="6781800" y="1410019"/>
            <a:ext cx="10363199" cy="7386638"/>
          </a:xfrm>
          <a:prstGeom prst="rect">
            <a:avLst/>
          </a:prstGeom>
        </p:spPr>
        <p:txBody>
          <a:bodyPr wrap="square" lIns="0" tIns="0" rIns="0" bIns="0" rtlCol="0" anchor="t">
            <a:spAutoFit/>
          </a:bodyPr>
          <a:lstStyle/>
          <a:p>
            <a:pPr algn="l"/>
            <a:r>
              <a:rPr lang="en-US" sz="3200" b="1" dirty="0"/>
              <a:t>PROGRAMMING LANGUAGE: </a:t>
            </a:r>
            <a:r>
              <a:rPr lang="en-US" sz="3200" i="1" dirty="0">
                <a:solidFill>
                  <a:schemeClr val="accent4"/>
                </a:solidFill>
              </a:rPr>
              <a:t>Python</a:t>
            </a:r>
          </a:p>
          <a:p>
            <a:pPr algn="l"/>
            <a:endParaRPr lang="en-US" sz="3200" dirty="0"/>
          </a:p>
          <a:p>
            <a:pPr algn="l"/>
            <a:r>
              <a:rPr lang="en-US" sz="3200" b="1" dirty="0"/>
              <a:t>TOOL: </a:t>
            </a:r>
            <a:r>
              <a:rPr lang="en-US" sz="3200" i="1" dirty="0" err="1">
                <a:solidFill>
                  <a:schemeClr val="accent4"/>
                </a:solidFill>
              </a:rPr>
              <a:t>Jupyter</a:t>
            </a:r>
            <a:r>
              <a:rPr lang="en-US" sz="3200" dirty="0">
                <a:solidFill>
                  <a:schemeClr val="accent4"/>
                </a:solidFill>
              </a:rPr>
              <a:t> Notebook</a:t>
            </a:r>
          </a:p>
          <a:p>
            <a:pPr algn="l"/>
            <a:endParaRPr lang="en-US" sz="3200" dirty="0"/>
          </a:p>
          <a:p>
            <a:pPr algn="l"/>
            <a:r>
              <a:rPr lang="en-US" sz="3200" b="1" dirty="0"/>
              <a:t>TECHNIQUES:</a:t>
            </a:r>
          </a:p>
          <a:p>
            <a:pPr algn="l"/>
            <a:r>
              <a:rPr lang="en-US" sz="3200" dirty="0"/>
              <a:t> </a:t>
            </a:r>
          </a:p>
          <a:p>
            <a:pPr marL="457200" indent="-457200" algn="l">
              <a:buFont typeface="Arial" panose="020B0604020202020204" pitchFamily="34" charset="0"/>
              <a:buChar char="•"/>
            </a:pPr>
            <a:r>
              <a:rPr lang="en-US" sz="3200" dirty="0"/>
              <a:t>Data Cleaning (</a:t>
            </a:r>
            <a:r>
              <a:rPr lang="en-US" sz="3200" i="1" dirty="0">
                <a:solidFill>
                  <a:schemeClr val="accent4"/>
                </a:solidFill>
              </a:rPr>
              <a:t>Pandas, </a:t>
            </a:r>
            <a:r>
              <a:rPr lang="en-US" sz="3200" i="1" dirty="0" err="1">
                <a:solidFill>
                  <a:schemeClr val="accent4"/>
                </a:solidFill>
              </a:rPr>
              <a:t>Numpy</a:t>
            </a:r>
            <a:r>
              <a:rPr lang="en-US" sz="3200" dirty="0">
                <a:solidFill>
                  <a:schemeClr val="accent4"/>
                </a:solidFill>
              </a:rPr>
              <a:t>)</a:t>
            </a:r>
          </a:p>
          <a:p>
            <a:pPr marL="457200" indent="-457200" algn="l">
              <a:buFont typeface="Arial" panose="020B0604020202020204" pitchFamily="34" charset="0"/>
              <a:buChar char="•"/>
            </a:pPr>
            <a:r>
              <a:rPr lang="en-US" sz="3200" dirty="0"/>
              <a:t>Data Visualization (</a:t>
            </a:r>
            <a:r>
              <a:rPr lang="en-US" sz="3200" i="1" dirty="0">
                <a:solidFill>
                  <a:schemeClr val="accent4"/>
                </a:solidFill>
              </a:rPr>
              <a:t>seaborn, Matplotlib</a:t>
            </a:r>
            <a:r>
              <a:rPr lang="en-US" sz="3200" dirty="0"/>
              <a:t>)</a:t>
            </a:r>
          </a:p>
          <a:p>
            <a:pPr marL="457200" indent="-457200" algn="l">
              <a:buFont typeface="Arial" panose="020B0604020202020204" pitchFamily="34" charset="0"/>
              <a:buChar char="•"/>
            </a:pPr>
            <a:r>
              <a:rPr lang="en-US" sz="3200" dirty="0"/>
              <a:t>Outlier Detection and treatment </a:t>
            </a:r>
          </a:p>
          <a:p>
            <a:pPr marL="457200" indent="-457200" algn="l">
              <a:buFont typeface="Arial" panose="020B0604020202020204" pitchFamily="34" charset="0"/>
              <a:buChar char="•"/>
            </a:pPr>
            <a:r>
              <a:rPr lang="en-US" sz="3200" dirty="0"/>
              <a:t>Variable Encoding (</a:t>
            </a:r>
            <a:r>
              <a:rPr lang="en-US" sz="3200" i="1" dirty="0" err="1">
                <a:solidFill>
                  <a:schemeClr val="accent4"/>
                </a:solidFill>
              </a:rPr>
              <a:t>OneHotEncoder</a:t>
            </a:r>
            <a:r>
              <a:rPr lang="en-US" sz="3200" i="1" dirty="0">
                <a:solidFill>
                  <a:schemeClr val="accent4"/>
                </a:solidFill>
              </a:rPr>
              <a:t>, </a:t>
            </a:r>
            <a:r>
              <a:rPr lang="en-US" sz="3200" i="1" dirty="0" err="1">
                <a:solidFill>
                  <a:schemeClr val="accent4"/>
                </a:solidFill>
              </a:rPr>
              <a:t>TargetEncoder</a:t>
            </a:r>
            <a:r>
              <a:rPr lang="en-US" sz="3200" dirty="0"/>
              <a:t>)</a:t>
            </a:r>
          </a:p>
          <a:p>
            <a:pPr marL="457200" indent="-457200" algn="l">
              <a:buFont typeface="Arial" panose="020B0604020202020204" pitchFamily="34" charset="0"/>
              <a:buChar char="•"/>
            </a:pPr>
            <a:r>
              <a:rPr lang="en-US" sz="3200" dirty="0"/>
              <a:t>Standardization (</a:t>
            </a:r>
            <a:r>
              <a:rPr lang="en-US" sz="3200" i="1" dirty="0" err="1">
                <a:solidFill>
                  <a:schemeClr val="accent4"/>
                </a:solidFill>
              </a:rPr>
              <a:t>StandardScaler</a:t>
            </a:r>
            <a:r>
              <a:rPr lang="en-US" sz="3200" dirty="0">
                <a:solidFill>
                  <a:schemeClr val="accent4"/>
                </a:solidFill>
              </a:rPr>
              <a:t>)</a:t>
            </a:r>
          </a:p>
          <a:p>
            <a:pPr marL="457200" indent="-457200" algn="l">
              <a:buFont typeface="Arial" panose="020B0604020202020204" pitchFamily="34" charset="0"/>
              <a:buChar char="•"/>
            </a:pPr>
            <a:r>
              <a:rPr lang="en-US" sz="3200" dirty="0"/>
              <a:t>Supervised Machine Learning (</a:t>
            </a:r>
            <a:r>
              <a:rPr lang="en-US" sz="3200" i="1" dirty="0" err="1">
                <a:solidFill>
                  <a:schemeClr val="accent4"/>
                </a:solidFill>
              </a:rPr>
              <a:t>sklearn</a:t>
            </a:r>
            <a:r>
              <a:rPr lang="en-US" sz="3200" i="1" dirty="0">
                <a:solidFill>
                  <a:schemeClr val="accent4"/>
                </a:solidFill>
              </a:rPr>
              <a:t> functions</a:t>
            </a:r>
            <a:r>
              <a:rPr lang="en-US" sz="3200" dirty="0"/>
              <a:t>)</a:t>
            </a:r>
          </a:p>
          <a:p>
            <a:pPr marL="457200" indent="-457200" algn="l">
              <a:buFont typeface="Arial" panose="020B0604020202020204" pitchFamily="34" charset="0"/>
              <a:buChar char="•"/>
            </a:pPr>
            <a:r>
              <a:rPr lang="en-US" sz="3200" dirty="0"/>
              <a:t>Hyper-parameter tuning (</a:t>
            </a:r>
            <a:r>
              <a:rPr lang="en-US" sz="3200" i="1" dirty="0" err="1">
                <a:solidFill>
                  <a:schemeClr val="accent4"/>
                </a:solidFill>
              </a:rPr>
              <a:t>GridSearchCV</a:t>
            </a:r>
            <a:r>
              <a:rPr lang="en-US" sz="3200" dirty="0"/>
              <a:t>)</a:t>
            </a:r>
          </a:p>
          <a:p>
            <a:pPr marL="457200" indent="-457200" algn="l">
              <a:buFont typeface="Arial" panose="020B0604020202020204" pitchFamily="34" charset="0"/>
              <a:buChar char="•"/>
            </a:pPr>
            <a:r>
              <a:rPr lang="en-US" sz="3200" dirty="0"/>
              <a:t>Cross- Validation </a:t>
            </a:r>
          </a:p>
          <a:p>
            <a:pPr marL="457200" indent="-457200" algn="l">
              <a:buFont typeface="Arial" panose="020B0604020202020204" pitchFamily="34" charset="0"/>
              <a:buChar char="•"/>
            </a:pP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US"/>
          </a:p>
        </p:txBody>
      </p:sp>
      <p:sp>
        <p:nvSpPr>
          <p:cNvPr id="3" name="TextBox 3"/>
          <p:cNvSpPr txBox="1"/>
          <p:nvPr/>
        </p:nvSpPr>
        <p:spPr>
          <a:xfrm>
            <a:off x="4186537" y="1003736"/>
            <a:ext cx="4957463"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DATA CLEANING</a:t>
            </a:r>
          </a:p>
        </p:txBody>
      </p:sp>
      <p:sp>
        <p:nvSpPr>
          <p:cNvPr id="4" name="AutoShape 4"/>
          <p:cNvSpPr/>
          <p:nvPr/>
        </p:nvSpPr>
        <p:spPr>
          <a:xfrm flipV="1">
            <a:off x="4189304" y="1741975"/>
            <a:ext cx="4649896" cy="19050"/>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US"/>
            </a:p>
          </p:txBody>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3810000" y="2695532"/>
            <a:ext cx="13698342" cy="5909310"/>
          </a:xfrm>
          <a:prstGeom prst="rect">
            <a:avLst/>
          </a:prstGeom>
        </p:spPr>
        <p:txBody>
          <a:bodyPr wrap="square" lIns="0" tIns="0" rIns="0" bIns="0" rtlCol="0" anchor="t">
            <a:spAutoFit/>
          </a:bodyPr>
          <a:lstStyle/>
          <a:p>
            <a:pPr lvl="1">
              <a:buFont typeface="Arial" panose="020B0604020202020204" pitchFamily="34" charset="0"/>
              <a:buChar char="•"/>
            </a:pPr>
            <a:r>
              <a:rPr lang="en-US" sz="3200" b="0" i="0" dirty="0">
                <a:solidFill>
                  <a:srgbClr val="374151"/>
                </a:solidFill>
                <a:effectLst/>
              </a:rPr>
              <a:t> No missing values in the dataset</a:t>
            </a:r>
          </a:p>
          <a:p>
            <a:pPr lvl="1">
              <a:buFont typeface="Arial" panose="020B0604020202020204" pitchFamily="34" charset="0"/>
              <a:buChar char="•"/>
            </a:pPr>
            <a:endParaRPr lang="en-US" sz="3200" b="0" i="0" dirty="0">
              <a:solidFill>
                <a:srgbClr val="374151"/>
              </a:solidFill>
              <a:effectLst/>
            </a:endParaRPr>
          </a:p>
          <a:p>
            <a:pPr lvl="1">
              <a:buFont typeface="Arial" panose="020B0604020202020204" pitchFamily="34" charset="0"/>
              <a:buChar char="•"/>
            </a:pPr>
            <a:r>
              <a:rPr lang="en-US" sz="3200" b="0" i="0" dirty="0">
                <a:solidFill>
                  <a:srgbClr val="374151"/>
                </a:solidFill>
                <a:effectLst/>
              </a:rPr>
              <a:t> 12 unwanted columns identified for removal</a:t>
            </a:r>
            <a:r>
              <a:rPr lang="en-US" sz="3200" dirty="0">
                <a:solidFill>
                  <a:srgbClr val="374151"/>
                </a:solidFill>
              </a:rPr>
              <a:t>: A</a:t>
            </a:r>
            <a:r>
              <a:rPr lang="en-US" sz="3200" b="0" i="0" dirty="0">
                <a:solidFill>
                  <a:srgbClr val="374151"/>
                </a:solidFill>
                <a:effectLst/>
              </a:rPr>
              <a:t>pplication order, application mode, non-evaluated curricular units and so on</a:t>
            </a:r>
            <a:endParaRPr lang="en-US" sz="3200" dirty="0">
              <a:solidFill>
                <a:srgbClr val="374151"/>
              </a:solidFill>
            </a:endParaRPr>
          </a:p>
          <a:p>
            <a:pPr lvl="1"/>
            <a:endParaRPr lang="en-US" sz="3200" b="0" i="0" dirty="0">
              <a:solidFill>
                <a:srgbClr val="374151"/>
              </a:solidFill>
              <a:effectLst/>
            </a:endParaRPr>
          </a:p>
          <a:p>
            <a:pPr lvl="1">
              <a:buFont typeface="Arial" panose="020B0604020202020204" pitchFamily="34" charset="0"/>
              <a:buChar char="•"/>
            </a:pPr>
            <a:r>
              <a:rPr lang="en-US" sz="3200" b="0" i="0" dirty="0">
                <a:solidFill>
                  <a:srgbClr val="374151"/>
                </a:solidFill>
                <a:effectLst/>
              </a:rPr>
              <a:t> Conversion of numerical-coded categorical variables to meaningful names:</a:t>
            </a:r>
          </a:p>
          <a:p>
            <a:pPr marL="1371600" lvl="2" indent="-457200">
              <a:buFont typeface="Wingdings" panose="05000000000000000000" pitchFamily="2" charset="2"/>
              <a:buChar char="ü"/>
            </a:pPr>
            <a:r>
              <a:rPr lang="en-US" sz="3200" b="0" i="0" dirty="0">
                <a:solidFill>
                  <a:srgbClr val="374151"/>
                </a:solidFill>
                <a:effectLst/>
              </a:rPr>
              <a:t>Derived from the data dictionary</a:t>
            </a:r>
          </a:p>
          <a:p>
            <a:pPr marL="1371600" lvl="2" indent="-457200">
              <a:buFont typeface="Wingdings" panose="05000000000000000000" pitchFamily="2" charset="2"/>
              <a:buChar char="ü"/>
            </a:pPr>
            <a:r>
              <a:rPr lang="en-US" sz="3200" b="0" i="0" dirty="0">
                <a:solidFill>
                  <a:srgbClr val="374151"/>
                </a:solidFill>
                <a:effectLst/>
              </a:rPr>
              <a:t>Enhanced data comprehensibility</a:t>
            </a:r>
          </a:p>
          <a:p>
            <a:pPr marL="1371600" lvl="2" indent="-457200">
              <a:buFont typeface="Wingdings" panose="05000000000000000000" pitchFamily="2" charset="2"/>
              <a:buChar char="ü"/>
            </a:pPr>
            <a:r>
              <a:rPr lang="en-US" sz="3200" b="0" i="0" dirty="0">
                <a:solidFill>
                  <a:srgbClr val="374151"/>
                </a:solidFill>
                <a:effectLst/>
              </a:rPr>
              <a:t>Applied to variables like Marital status, Previous qualification, Course, Parents' qualifications and occupations, Nationality, Gender.</a:t>
            </a:r>
          </a:p>
          <a:p>
            <a:pPr marL="1371600" lvl="2" indent="-457200">
              <a:buFont typeface="Wingdings" panose="05000000000000000000" pitchFamily="2" charset="2"/>
              <a:buChar char="ü"/>
            </a:pPr>
            <a:endParaRPr lang="en-US" sz="3200" dirty="0">
              <a:solidFill>
                <a:srgbClr val="374151"/>
              </a:solidFill>
            </a:endParaRPr>
          </a:p>
          <a:p>
            <a:pPr marL="1371600" lvl="2" indent="-457200">
              <a:buFont typeface="Wingdings" panose="05000000000000000000" pitchFamily="2" charset="2"/>
              <a:buChar char="ü"/>
            </a:pPr>
            <a:endParaRPr lang="en-US" sz="3200" b="0" i="0" dirty="0">
              <a:solidFill>
                <a:srgbClr val="374151"/>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57200" y="91693"/>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US" dirty="0"/>
          </a:p>
        </p:txBody>
      </p:sp>
      <p:sp>
        <p:nvSpPr>
          <p:cNvPr id="3" name="TextBox 3"/>
          <p:cNvSpPr txBox="1"/>
          <p:nvPr/>
        </p:nvSpPr>
        <p:spPr>
          <a:xfrm>
            <a:off x="851417" y="616719"/>
            <a:ext cx="7452858"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DATA VISUALIZATION</a:t>
            </a:r>
          </a:p>
        </p:txBody>
      </p:sp>
      <p:sp>
        <p:nvSpPr>
          <p:cNvPr id="4" name="AutoShape 4"/>
          <p:cNvSpPr/>
          <p:nvPr/>
        </p:nvSpPr>
        <p:spPr>
          <a:xfrm flipV="1">
            <a:off x="851528" y="1354957"/>
            <a:ext cx="6235071" cy="38099"/>
          </a:xfrm>
          <a:prstGeom prst="line">
            <a:avLst/>
          </a:prstGeom>
          <a:ln w="38100" cap="flat">
            <a:solidFill>
              <a:srgbClr val="000000"/>
            </a:solidFill>
            <a:prstDash val="solid"/>
            <a:headEnd type="none" w="sm" len="sm"/>
            <a:tailEnd type="none" w="sm" len="sm"/>
          </a:ln>
        </p:spPr>
        <p:txBody>
          <a:bodyPr/>
          <a:lstStyle/>
          <a:p>
            <a:endParaRPr lang="en-US"/>
          </a:p>
        </p:txBody>
      </p:sp>
      <p:sp>
        <p:nvSpPr>
          <p:cNvPr id="8" name="Freeform 8"/>
          <p:cNvSpPr/>
          <p:nvPr/>
        </p:nvSpPr>
        <p:spPr>
          <a:xfrm>
            <a:off x="851417" y="1947777"/>
            <a:ext cx="7028286" cy="5413090"/>
          </a:xfrm>
          <a:custGeom>
            <a:avLst/>
            <a:gdLst/>
            <a:ahLst/>
            <a:cxnLst/>
            <a:rect l="l" t="t" r="r" b="b"/>
            <a:pathLst>
              <a:path w="7028286" h="5413090">
                <a:moveTo>
                  <a:pt x="0" y="0"/>
                </a:moveTo>
                <a:lnTo>
                  <a:pt x="7028286" y="0"/>
                </a:lnTo>
                <a:lnTo>
                  <a:pt x="7028286" y="5413090"/>
                </a:lnTo>
                <a:lnTo>
                  <a:pt x="0" y="5413090"/>
                </a:lnTo>
                <a:lnTo>
                  <a:pt x="0" y="0"/>
                </a:lnTo>
                <a:close/>
              </a:path>
            </a:pathLst>
          </a:custGeom>
          <a:blipFill>
            <a:blip r:embed="rId3"/>
            <a:stretch>
              <a:fillRect/>
            </a:stretch>
          </a:blipFill>
        </p:spPr>
        <p:txBody>
          <a:bodyPr/>
          <a:lstStyle/>
          <a:p>
            <a:endParaRPr lang="en-US"/>
          </a:p>
        </p:txBody>
      </p:sp>
      <p:sp>
        <p:nvSpPr>
          <p:cNvPr id="10" name="Freeform 10"/>
          <p:cNvSpPr/>
          <p:nvPr/>
        </p:nvSpPr>
        <p:spPr>
          <a:xfrm>
            <a:off x="8760832" y="1883966"/>
            <a:ext cx="6407663" cy="5413090"/>
          </a:xfrm>
          <a:custGeom>
            <a:avLst/>
            <a:gdLst/>
            <a:ahLst/>
            <a:cxnLst/>
            <a:rect l="l" t="t" r="r" b="b"/>
            <a:pathLst>
              <a:path w="6407663" h="5413090">
                <a:moveTo>
                  <a:pt x="0" y="0"/>
                </a:moveTo>
                <a:lnTo>
                  <a:pt x="6407663" y="0"/>
                </a:lnTo>
                <a:lnTo>
                  <a:pt x="6407663" y="5413090"/>
                </a:lnTo>
                <a:lnTo>
                  <a:pt x="0" y="5413090"/>
                </a:lnTo>
                <a:lnTo>
                  <a:pt x="0" y="0"/>
                </a:lnTo>
                <a:close/>
              </a:path>
            </a:pathLst>
          </a:custGeom>
          <a:blipFill>
            <a:blip r:embed="rId4"/>
            <a:stretch>
              <a:fillRect/>
            </a:stretch>
          </a:blipFill>
        </p:spPr>
        <p:txBody>
          <a:bodyPr/>
          <a:lstStyle/>
          <a:p>
            <a:endParaRPr lang="en-US"/>
          </a:p>
        </p:txBody>
      </p:sp>
      <p:sp>
        <p:nvSpPr>
          <p:cNvPr id="13" name="Rectangle 2">
            <a:extLst>
              <a:ext uri="{FF2B5EF4-FFF2-40B4-BE49-F238E27FC236}">
                <a16:creationId xmlns:a16="http://schemas.microsoft.com/office/drawing/2014/main" id="{31B4A93E-AFB6-EB98-3606-237191B2DB06}"/>
              </a:ext>
            </a:extLst>
          </p:cNvPr>
          <p:cNvSpPr>
            <a:spLocks noChangeArrowheads="1"/>
          </p:cNvSpPr>
          <p:nvPr/>
        </p:nvSpPr>
        <p:spPr bwMode="auto">
          <a:xfrm>
            <a:off x="851417" y="7138830"/>
            <a:ext cx="7028286" cy="330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100" dirty="0">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100" dirty="0">
                <a:latin typeface="+mn-lt"/>
              </a:rPr>
              <a:t>Student age at enrollment span from approximately 15 to 70 years.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100" dirty="0">
                <a:latin typeface="+mn-lt"/>
              </a:rPr>
              <a:t> Most undergraduate enrollments fall within the 18-22 years age bracket, typical for undergraduates.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100" dirty="0">
                <a:latin typeface="+mn-lt"/>
              </a:rPr>
              <a:t>Notably, the dataset includes enrolled students aged 60 and above, presenting a surprising range of age diversity.</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sz="2100" dirty="0">
                <a:latin typeface="+mn-lt"/>
              </a:rPr>
            </a:br>
            <a:endParaRPr lang="en-US" altLang="en-US" sz="2100" dirty="0">
              <a:latin typeface="+mn-lt"/>
            </a:endParaRPr>
          </a:p>
        </p:txBody>
      </p:sp>
      <p:sp>
        <p:nvSpPr>
          <p:cNvPr id="14" name="TextBox 13">
            <a:extLst>
              <a:ext uri="{FF2B5EF4-FFF2-40B4-BE49-F238E27FC236}">
                <a16:creationId xmlns:a16="http://schemas.microsoft.com/office/drawing/2014/main" id="{17FBE9E3-8753-105A-EC0F-1BC1A0A4F832}"/>
              </a:ext>
            </a:extLst>
          </p:cNvPr>
          <p:cNvSpPr txBox="1"/>
          <p:nvPr/>
        </p:nvSpPr>
        <p:spPr>
          <a:xfrm>
            <a:off x="8458200" y="7360867"/>
            <a:ext cx="7391399" cy="2354491"/>
          </a:xfrm>
          <a:prstGeom prst="rect">
            <a:avLst/>
          </a:prstGeom>
          <a:noFill/>
        </p:spPr>
        <p:txBody>
          <a:bodyPr wrap="square" rtlCol="0">
            <a:spAutoFit/>
          </a:bodyPr>
          <a:lstStyle/>
          <a:p>
            <a:pPr algn="l"/>
            <a:endParaRPr lang="en-US" sz="2100" dirty="0"/>
          </a:p>
          <a:p>
            <a:pPr marL="742950" lvl="1" indent="-285750" algn="l">
              <a:buFont typeface="Arial" panose="020B0604020202020204" pitchFamily="34" charset="0"/>
              <a:buChar char="•"/>
            </a:pPr>
            <a:r>
              <a:rPr lang="en-US" sz="2100" dirty="0"/>
              <a:t>Dropouts display a wider age range of 18 to 45 years.</a:t>
            </a:r>
          </a:p>
          <a:p>
            <a:pPr lvl="1" algn="l"/>
            <a:r>
              <a:rPr lang="en-US" sz="2100" dirty="0"/>
              <a:t>      Median age: 23 years.</a:t>
            </a:r>
          </a:p>
          <a:p>
            <a:pPr marL="742950" lvl="1" indent="-285750" algn="l">
              <a:buFont typeface="Arial" panose="020B0604020202020204" pitchFamily="34" charset="0"/>
              <a:buChar char="•"/>
            </a:pPr>
            <a:r>
              <a:rPr lang="en-US" sz="2100" dirty="0"/>
              <a:t>Graduates' age is more concentrated between 18- 25 years.</a:t>
            </a:r>
          </a:p>
          <a:p>
            <a:pPr lvl="1" algn="l"/>
            <a:r>
              <a:rPr lang="en-US" sz="2100" dirty="0"/>
              <a:t>      Median age: 20 years.</a:t>
            </a:r>
          </a:p>
          <a:p>
            <a:pPr marL="742950" lvl="1" indent="-285750" algn="l">
              <a:buFont typeface="Arial" panose="020B0604020202020204" pitchFamily="34" charset="0"/>
              <a:buChar char="•"/>
            </a:pPr>
            <a:r>
              <a:rPr lang="en-US" sz="2100" dirty="0"/>
              <a:t>Numerous outliers indicate that observations up to 60 years are typical, beyond that, exceptional.</a:t>
            </a:r>
          </a:p>
        </p:txBody>
      </p:sp>
      <p:grpSp>
        <p:nvGrpSpPr>
          <p:cNvPr id="15" name="Group 5">
            <a:extLst>
              <a:ext uri="{FF2B5EF4-FFF2-40B4-BE49-F238E27FC236}">
                <a16:creationId xmlns:a16="http://schemas.microsoft.com/office/drawing/2014/main" id="{418123D5-D1E1-EC67-D029-94513DB49794}"/>
              </a:ext>
            </a:extLst>
          </p:cNvPr>
          <p:cNvGrpSpPr/>
          <p:nvPr/>
        </p:nvGrpSpPr>
        <p:grpSpPr>
          <a:xfrm>
            <a:off x="16078201" y="0"/>
            <a:ext cx="2209799" cy="10287000"/>
            <a:chOff x="0" y="0"/>
            <a:chExt cx="812800" cy="2709333"/>
          </a:xfrm>
        </p:grpSpPr>
        <p:sp>
          <p:nvSpPr>
            <p:cNvPr id="16" name="Freeform 6">
              <a:extLst>
                <a:ext uri="{FF2B5EF4-FFF2-40B4-BE49-F238E27FC236}">
                  <a16:creationId xmlns:a16="http://schemas.microsoft.com/office/drawing/2014/main" id="{D90E11BF-014A-CDFC-2958-1978893EF322}"/>
                </a:ext>
              </a:extLst>
            </p:cNvPr>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US"/>
            </a:p>
          </p:txBody>
        </p:sp>
        <p:sp>
          <p:nvSpPr>
            <p:cNvPr id="17" name="TextBox 7">
              <a:extLst>
                <a:ext uri="{FF2B5EF4-FFF2-40B4-BE49-F238E27FC236}">
                  <a16:creationId xmlns:a16="http://schemas.microsoft.com/office/drawing/2014/main" id="{52E5B3B3-68AE-8928-D95A-F0C32E48AE09}"/>
                </a:ext>
              </a:extLst>
            </p:cNvPr>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US"/>
          </a:p>
        </p:txBody>
      </p:sp>
      <p:sp>
        <p:nvSpPr>
          <p:cNvPr id="3" name="TextBox 3"/>
          <p:cNvSpPr txBox="1"/>
          <p:nvPr/>
        </p:nvSpPr>
        <p:spPr>
          <a:xfrm>
            <a:off x="851417" y="616719"/>
            <a:ext cx="7452858"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DATA VISUALIZATION</a:t>
            </a:r>
          </a:p>
        </p:txBody>
      </p:sp>
      <p:sp>
        <p:nvSpPr>
          <p:cNvPr id="4" name="AutoShape 4"/>
          <p:cNvSpPr/>
          <p:nvPr/>
        </p:nvSpPr>
        <p:spPr>
          <a:xfrm flipV="1">
            <a:off x="915034" y="1354957"/>
            <a:ext cx="6247765" cy="38099"/>
          </a:xfrm>
          <a:prstGeom prst="line">
            <a:avLst/>
          </a:prstGeom>
          <a:ln w="38100" cap="flat">
            <a:solidFill>
              <a:srgbClr val="000000"/>
            </a:solidFill>
            <a:prstDash val="solid"/>
            <a:headEnd type="none" w="sm" len="sm"/>
            <a:tailEnd type="none" w="sm" len="sm"/>
          </a:ln>
        </p:spPr>
        <p:txBody>
          <a:bodyPr/>
          <a:lstStyle/>
          <a:p>
            <a:endParaRPr lang="en-US"/>
          </a:p>
        </p:txBody>
      </p:sp>
      <p:sp>
        <p:nvSpPr>
          <p:cNvPr id="8" name="Freeform 8"/>
          <p:cNvSpPr/>
          <p:nvPr/>
        </p:nvSpPr>
        <p:spPr>
          <a:xfrm>
            <a:off x="914923" y="1775385"/>
            <a:ext cx="6636854" cy="5456329"/>
          </a:xfrm>
          <a:custGeom>
            <a:avLst/>
            <a:gdLst/>
            <a:ahLst/>
            <a:cxnLst/>
            <a:rect l="l" t="t" r="r" b="b"/>
            <a:pathLst>
              <a:path w="6636854" h="5456329">
                <a:moveTo>
                  <a:pt x="0" y="0"/>
                </a:moveTo>
                <a:lnTo>
                  <a:pt x="6636855" y="0"/>
                </a:lnTo>
                <a:lnTo>
                  <a:pt x="6636855" y="5456329"/>
                </a:lnTo>
                <a:lnTo>
                  <a:pt x="0" y="5456329"/>
                </a:lnTo>
                <a:lnTo>
                  <a:pt x="0" y="0"/>
                </a:lnTo>
                <a:close/>
              </a:path>
            </a:pathLst>
          </a:custGeom>
          <a:blipFill>
            <a:blip r:embed="rId3"/>
            <a:stretch>
              <a:fillRect/>
            </a:stretch>
          </a:blipFill>
        </p:spPr>
        <p:txBody>
          <a:bodyPr/>
          <a:lstStyle/>
          <a:p>
            <a:endParaRPr lang="en-US"/>
          </a:p>
        </p:txBody>
      </p:sp>
      <p:sp>
        <p:nvSpPr>
          <p:cNvPr id="9" name="Freeform 9"/>
          <p:cNvSpPr/>
          <p:nvPr/>
        </p:nvSpPr>
        <p:spPr>
          <a:xfrm>
            <a:off x="8153400" y="1760723"/>
            <a:ext cx="7038268" cy="5461466"/>
          </a:xfrm>
          <a:custGeom>
            <a:avLst/>
            <a:gdLst/>
            <a:ahLst/>
            <a:cxnLst/>
            <a:rect l="l" t="t" r="r" b="b"/>
            <a:pathLst>
              <a:path w="7038268" h="5461466">
                <a:moveTo>
                  <a:pt x="0" y="0"/>
                </a:moveTo>
                <a:lnTo>
                  <a:pt x="7038268" y="0"/>
                </a:lnTo>
                <a:lnTo>
                  <a:pt x="7038268" y="5461466"/>
                </a:lnTo>
                <a:lnTo>
                  <a:pt x="0" y="5461466"/>
                </a:lnTo>
                <a:lnTo>
                  <a:pt x="0" y="0"/>
                </a:lnTo>
                <a:close/>
              </a:path>
            </a:pathLst>
          </a:custGeom>
          <a:blipFill>
            <a:blip r:embed="rId4"/>
            <a:stretch>
              <a:fillRect/>
            </a:stretch>
          </a:blipFill>
        </p:spPr>
        <p:txBody>
          <a:bodyPr/>
          <a:lstStyle/>
          <a:p>
            <a:endParaRPr lang="en-US"/>
          </a:p>
        </p:txBody>
      </p:sp>
      <p:sp>
        <p:nvSpPr>
          <p:cNvPr id="10" name="TextBox 10"/>
          <p:cNvSpPr txBox="1"/>
          <p:nvPr/>
        </p:nvSpPr>
        <p:spPr>
          <a:xfrm>
            <a:off x="619089" y="7721883"/>
            <a:ext cx="6932688" cy="1615827"/>
          </a:xfrm>
          <a:prstGeom prst="rect">
            <a:avLst/>
          </a:prstGeom>
        </p:spPr>
        <p:txBody>
          <a:bodyPr wrap="square" lIns="0" tIns="0" rIns="0" bIns="0" rtlCol="0" anchor="t">
            <a:spAutoFit/>
          </a:bodyPr>
          <a:lstStyle/>
          <a:p>
            <a:pPr marL="742950" lvl="1" indent="-285750" algn="l">
              <a:buFont typeface="Arial" panose="020B0604020202020204" pitchFamily="34" charset="0"/>
              <a:buChar char="•"/>
            </a:pPr>
            <a:r>
              <a:rPr lang="en-US" sz="2100" b="0" i="0" dirty="0">
                <a:effectLst/>
              </a:rPr>
              <a:t>Bar graph illustrates more female students in the institution compared to males.</a:t>
            </a:r>
          </a:p>
          <a:p>
            <a:pPr marL="742950" lvl="1" indent="-285750" algn="l">
              <a:buFont typeface="Arial" panose="020B0604020202020204" pitchFamily="34" charset="0"/>
              <a:buChar char="•"/>
            </a:pPr>
            <a:r>
              <a:rPr lang="en-US" sz="2100" b="0" i="0" dirty="0">
                <a:effectLst/>
              </a:rPr>
              <a:t>Gender doesn't significantly impact the dropout rate.</a:t>
            </a:r>
          </a:p>
          <a:p>
            <a:pPr marL="742950" lvl="1" indent="-285750" algn="l">
              <a:buFont typeface="Arial" panose="020B0604020202020204" pitchFamily="34" charset="0"/>
              <a:buChar char="•"/>
            </a:pPr>
            <a:r>
              <a:rPr lang="en-US" sz="2100" b="0" i="0" dirty="0">
                <a:effectLst/>
              </a:rPr>
              <a:t>Proportion of dropouts is higher among males than females.</a:t>
            </a:r>
          </a:p>
        </p:txBody>
      </p:sp>
      <p:sp>
        <p:nvSpPr>
          <p:cNvPr id="11" name="TextBox 11"/>
          <p:cNvSpPr txBox="1"/>
          <p:nvPr/>
        </p:nvSpPr>
        <p:spPr>
          <a:xfrm>
            <a:off x="7551777" y="7652142"/>
            <a:ext cx="7452858" cy="1938992"/>
          </a:xfrm>
          <a:prstGeom prst="rect">
            <a:avLst/>
          </a:prstGeom>
        </p:spPr>
        <p:txBody>
          <a:bodyPr wrap="square" lIns="0" tIns="0" rIns="0" bIns="0" rtlCol="0" anchor="t">
            <a:spAutoFit/>
          </a:bodyPr>
          <a:lstStyle/>
          <a:p>
            <a:pPr marL="742950" lvl="1" indent="-285750" algn="l">
              <a:buFont typeface="Arial" panose="020B0604020202020204" pitchFamily="34" charset="0"/>
              <a:buChar char="•"/>
            </a:pPr>
            <a:r>
              <a:rPr lang="en-US" sz="2100" b="0" i="0" dirty="0">
                <a:solidFill>
                  <a:srgbClr val="374151"/>
                </a:solidFill>
                <a:effectLst/>
              </a:rPr>
              <a:t>Bar graph highlights predominantly domestic students, with minimal international representation.</a:t>
            </a:r>
          </a:p>
          <a:p>
            <a:pPr marL="742950" lvl="1" indent="-285750" algn="l">
              <a:buFont typeface="Arial" panose="020B0604020202020204" pitchFamily="34" charset="0"/>
              <a:buChar char="•"/>
            </a:pPr>
            <a:r>
              <a:rPr lang="en-US" sz="2100" dirty="0">
                <a:solidFill>
                  <a:srgbClr val="374151"/>
                </a:solidFill>
              </a:rPr>
              <a:t>S</a:t>
            </a:r>
            <a:r>
              <a:rPr lang="en-US" sz="2100" b="0" i="0" dirty="0">
                <a:solidFill>
                  <a:srgbClr val="374151"/>
                </a:solidFill>
                <a:effectLst/>
              </a:rPr>
              <a:t>kewed enrollment towards domestic students</a:t>
            </a:r>
            <a:r>
              <a:rPr lang="en-US" sz="2100" dirty="0">
                <a:solidFill>
                  <a:srgbClr val="374151"/>
                </a:solidFill>
              </a:rPr>
              <a:t> makes </a:t>
            </a:r>
            <a:r>
              <a:rPr lang="en-US" sz="2100" b="0" i="0" dirty="0">
                <a:solidFill>
                  <a:srgbClr val="374151"/>
                </a:solidFill>
                <a:effectLst/>
              </a:rPr>
              <a:t>"International Status" column less relevant</a:t>
            </a:r>
            <a:r>
              <a:rPr lang="en-US" sz="2100" dirty="0">
                <a:solidFill>
                  <a:srgbClr val="374151"/>
                </a:solidFill>
              </a:rPr>
              <a:t> </a:t>
            </a:r>
          </a:p>
          <a:p>
            <a:pPr marL="742950" lvl="1" indent="-285750" algn="l">
              <a:buFont typeface="Arial" panose="020B0604020202020204" pitchFamily="34" charset="0"/>
              <a:buChar char="•"/>
            </a:pPr>
            <a:r>
              <a:rPr lang="en-US" sz="2100" dirty="0">
                <a:solidFill>
                  <a:srgbClr val="374151"/>
                </a:solidFill>
              </a:rPr>
              <a:t>D</a:t>
            </a:r>
            <a:r>
              <a:rPr lang="en-US" sz="2100" b="0" i="0" dirty="0">
                <a:solidFill>
                  <a:srgbClr val="374151"/>
                </a:solidFill>
                <a:effectLst/>
              </a:rPr>
              <a:t>ropping this column is warranted for increased focus and accuracy.</a:t>
            </a:r>
          </a:p>
        </p:txBody>
      </p:sp>
      <p:grpSp>
        <p:nvGrpSpPr>
          <p:cNvPr id="12" name="Group 5">
            <a:extLst>
              <a:ext uri="{FF2B5EF4-FFF2-40B4-BE49-F238E27FC236}">
                <a16:creationId xmlns:a16="http://schemas.microsoft.com/office/drawing/2014/main" id="{71D5C4A0-BC87-9CCA-9003-CCB3FB971056}"/>
              </a:ext>
            </a:extLst>
          </p:cNvPr>
          <p:cNvGrpSpPr/>
          <p:nvPr/>
        </p:nvGrpSpPr>
        <p:grpSpPr>
          <a:xfrm>
            <a:off x="16078201" y="0"/>
            <a:ext cx="2209799" cy="10287000"/>
            <a:chOff x="0" y="0"/>
            <a:chExt cx="812800" cy="2709333"/>
          </a:xfrm>
        </p:grpSpPr>
        <p:sp>
          <p:nvSpPr>
            <p:cNvPr id="13" name="Freeform 6">
              <a:extLst>
                <a:ext uri="{FF2B5EF4-FFF2-40B4-BE49-F238E27FC236}">
                  <a16:creationId xmlns:a16="http://schemas.microsoft.com/office/drawing/2014/main" id="{7DEF832C-5C55-30E3-5657-AE3E27FD14A3}"/>
                </a:ext>
              </a:extLst>
            </p:cNvPr>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US"/>
            </a:p>
          </p:txBody>
        </p:sp>
        <p:sp>
          <p:nvSpPr>
            <p:cNvPr id="14" name="TextBox 7">
              <a:extLst>
                <a:ext uri="{FF2B5EF4-FFF2-40B4-BE49-F238E27FC236}">
                  <a16:creationId xmlns:a16="http://schemas.microsoft.com/office/drawing/2014/main" id="{9BA47172-F5CF-1AC5-9F0D-3009EE5B96FD}"/>
                </a:ext>
              </a:extLst>
            </p:cNvPr>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US"/>
          </a:p>
        </p:txBody>
      </p:sp>
      <p:sp>
        <p:nvSpPr>
          <p:cNvPr id="3" name="TextBox 3"/>
          <p:cNvSpPr txBox="1"/>
          <p:nvPr/>
        </p:nvSpPr>
        <p:spPr>
          <a:xfrm>
            <a:off x="851417" y="616719"/>
            <a:ext cx="7452858"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DATA VISUALIZATION</a:t>
            </a:r>
          </a:p>
        </p:txBody>
      </p:sp>
      <p:sp>
        <p:nvSpPr>
          <p:cNvPr id="4" name="AutoShape 4"/>
          <p:cNvSpPr/>
          <p:nvPr/>
        </p:nvSpPr>
        <p:spPr>
          <a:xfrm flipV="1">
            <a:off x="870467" y="1414199"/>
            <a:ext cx="6216134" cy="9525"/>
          </a:xfrm>
          <a:prstGeom prst="line">
            <a:avLst/>
          </a:prstGeom>
          <a:ln w="38100" cap="flat">
            <a:solidFill>
              <a:srgbClr val="000000"/>
            </a:solidFill>
            <a:prstDash val="solid"/>
            <a:headEnd type="none" w="sm" len="sm"/>
            <a:tailEnd type="none" w="sm" len="sm"/>
          </a:ln>
        </p:spPr>
        <p:txBody>
          <a:bodyPr/>
          <a:lstStyle/>
          <a:p>
            <a:endParaRPr lang="en-US"/>
          </a:p>
        </p:txBody>
      </p:sp>
      <p:sp>
        <p:nvSpPr>
          <p:cNvPr id="8" name="Freeform 8"/>
          <p:cNvSpPr/>
          <p:nvPr/>
        </p:nvSpPr>
        <p:spPr>
          <a:xfrm>
            <a:off x="1023228" y="2030919"/>
            <a:ext cx="6867904" cy="5250904"/>
          </a:xfrm>
          <a:custGeom>
            <a:avLst/>
            <a:gdLst/>
            <a:ahLst/>
            <a:cxnLst/>
            <a:rect l="l" t="t" r="r" b="b"/>
            <a:pathLst>
              <a:path w="6867904" h="5250904">
                <a:moveTo>
                  <a:pt x="0" y="0"/>
                </a:moveTo>
                <a:lnTo>
                  <a:pt x="6867905" y="0"/>
                </a:lnTo>
                <a:lnTo>
                  <a:pt x="6867905" y="5250904"/>
                </a:lnTo>
                <a:lnTo>
                  <a:pt x="0" y="5250904"/>
                </a:lnTo>
                <a:lnTo>
                  <a:pt x="0" y="0"/>
                </a:lnTo>
                <a:close/>
              </a:path>
            </a:pathLst>
          </a:custGeom>
          <a:blipFill>
            <a:blip r:embed="rId3"/>
            <a:stretch>
              <a:fillRect/>
            </a:stretch>
          </a:blipFill>
        </p:spPr>
        <p:txBody>
          <a:bodyPr/>
          <a:lstStyle/>
          <a:p>
            <a:endParaRPr lang="en-US"/>
          </a:p>
        </p:txBody>
      </p:sp>
      <p:sp>
        <p:nvSpPr>
          <p:cNvPr id="9" name="Freeform 9"/>
          <p:cNvSpPr/>
          <p:nvPr/>
        </p:nvSpPr>
        <p:spPr>
          <a:xfrm>
            <a:off x="8466623" y="1980869"/>
            <a:ext cx="6864275" cy="5286667"/>
          </a:xfrm>
          <a:custGeom>
            <a:avLst/>
            <a:gdLst/>
            <a:ahLst/>
            <a:cxnLst/>
            <a:rect l="l" t="t" r="r" b="b"/>
            <a:pathLst>
              <a:path w="6864275" h="5286667">
                <a:moveTo>
                  <a:pt x="0" y="0"/>
                </a:moveTo>
                <a:lnTo>
                  <a:pt x="6864275" y="0"/>
                </a:lnTo>
                <a:lnTo>
                  <a:pt x="6864275" y="5286666"/>
                </a:lnTo>
                <a:lnTo>
                  <a:pt x="0" y="5286666"/>
                </a:lnTo>
                <a:lnTo>
                  <a:pt x="0" y="0"/>
                </a:lnTo>
                <a:close/>
              </a:path>
            </a:pathLst>
          </a:custGeom>
          <a:blipFill>
            <a:blip r:embed="rId4"/>
            <a:stretch>
              <a:fillRect/>
            </a:stretch>
          </a:blipFill>
        </p:spPr>
        <p:txBody>
          <a:bodyPr/>
          <a:lstStyle/>
          <a:p>
            <a:endParaRPr lang="en-US"/>
          </a:p>
        </p:txBody>
      </p:sp>
      <p:sp>
        <p:nvSpPr>
          <p:cNvPr id="10" name="TextBox 10"/>
          <p:cNvSpPr txBox="1"/>
          <p:nvPr/>
        </p:nvSpPr>
        <p:spPr>
          <a:xfrm>
            <a:off x="1018435" y="7658100"/>
            <a:ext cx="14041331" cy="1846659"/>
          </a:xfrm>
          <a:prstGeom prst="rect">
            <a:avLst/>
          </a:prstGeom>
        </p:spPr>
        <p:txBody>
          <a:bodyPr wrap="square" lIns="0" tIns="0" rIns="0" bIns="0" rtlCol="0" anchor="t">
            <a:spAutoFit/>
          </a:bodyPr>
          <a:lstStyle/>
          <a:p>
            <a:pPr lvl="1" algn="l"/>
            <a:endParaRPr lang="en-US" sz="2000" b="0" i="0" dirty="0">
              <a:effectLst/>
            </a:endParaRPr>
          </a:p>
          <a:p>
            <a:pPr marL="742950" lvl="1" indent="-285750" algn="l">
              <a:buFont typeface="Arial" panose="020B0604020202020204" pitchFamily="34" charset="0"/>
              <a:buChar char="•"/>
            </a:pPr>
            <a:r>
              <a:rPr lang="en-US" sz="2000" b="0" i="0" dirty="0">
                <a:effectLst/>
              </a:rPr>
              <a:t>Dropout students consistently exhibit lower median grades compared to graduates and enrolled students</a:t>
            </a:r>
          </a:p>
          <a:p>
            <a:pPr marL="742950" lvl="1" indent="-285750" algn="l">
              <a:buFont typeface="Arial" panose="020B0604020202020204" pitchFamily="34" charset="0"/>
              <a:buChar char="•"/>
            </a:pPr>
            <a:r>
              <a:rPr lang="en-US" sz="2000" b="0" i="0" dirty="0">
                <a:effectLst/>
              </a:rPr>
              <a:t>Larger grade variation observed among dropouts, highlighting inconsistency</a:t>
            </a:r>
          </a:p>
          <a:p>
            <a:pPr marL="742950" lvl="1" indent="-285750" algn="l">
              <a:buFont typeface="Arial" panose="020B0604020202020204" pitchFamily="34" charset="0"/>
              <a:buChar char="•"/>
            </a:pPr>
            <a:r>
              <a:rPr lang="en-US" sz="2000" b="0" i="0" dirty="0">
                <a:effectLst/>
              </a:rPr>
              <a:t>Median grades for graduates surpass those of enrolled students, suggesting potential challenges or grading leniency in later semesters.</a:t>
            </a:r>
          </a:p>
          <a:p>
            <a:pPr marL="742950" lvl="1" indent="-285750" algn="l">
              <a:buFont typeface="Arial" panose="020B0604020202020204" pitchFamily="34" charset="0"/>
              <a:buChar char="•"/>
            </a:pPr>
            <a:r>
              <a:rPr lang="en-US" sz="2000" b="0" i="0" dirty="0">
                <a:effectLst/>
              </a:rPr>
              <a:t>Visualization underscores the potential of initial semester grades as indicators of future academic success</a:t>
            </a:r>
          </a:p>
        </p:txBody>
      </p:sp>
      <p:grpSp>
        <p:nvGrpSpPr>
          <p:cNvPr id="12" name="Group 5">
            <a:extLst>
              <a:ext uri="{FF2B5EF4-FFF2-40B4-BE49-F238E27FC236}">
                <a16:creationId xmlns:a16="http://schemas.microsoft.com/office/drawing/2014/main" id="{079D91AF-3CCE-D209-CFFD-A2121BAE9421}"/>
              </a:ext>
            </a:extLst>
          </p:cNvPr>
          <p:cNvGrpSpPr/>
          <p:nvPr/>
        </p:nvGrpSpPr>
        <p:grpSpPr>
          <a:xfrm>
            <a:off x="16078201" y="0"/>
            <a:ext cx="2209799" cy="10287000"/>
            <a:chOff x="0" y="0"/>
            <a:chExt cx="812800" cy="2709333"/>
          </a:xfrm>
        </p:grpSpPr>
        <p:sp>
          <p:nvSpPr>
            <p:cNvPr id="13" name="Freeform 6">
              <a:extLst>
                <a:ext uri="{FF2B5EF4-FFF2-40B4-BE49-F238E27FC236}">
                  <a16:creationId xmlns:a16="http://schemas.microsoft.com/office/drawing/2014/main" id="{E43771D0-DE8B-F032-CFCE-6A872CE92FD4}"/>
                </a:ext>
              </a:extLst>
            </p:cNvPr>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US"/>
            </a:p>
          </p:txBody>
        </p:sp>
        <p:sp>
          <p:nvSpPr>
            <p:cNvPr id="14" name="TextBox 7">
              <a:extLst>
                <a:ext uri="{FF2B5EF4-FFF2-40B4-BE49-F238E27FC236}">
                  <a16:creationId xmlns:a16="http://schemas.microsoft.com/office/drawing/2014/main" id="{D91458E3-F47F-A7CA-989A-7841A93DEA01}"/>
                </a:ext>
              </a:extLst>
            </p:cNvPr>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1854</Words>
  <Application>Microsoft Office PowerPoint</Application>
  <PresentationFormat>Custom</PresentationFormat>
  <Paragraphs>264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Arial</vt:lpstr>
      <vt:lpstr>Poppins</vt:lpstr>
      <vt:lpstr>Wingdings</vt:lpstr>
      <vt:lpstr>League Spartan</vt:lpstr>
      <vt:lpstr>Lato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&amp;  white business profile presentation</dc:title>
  <cp:lastModifiedBy>Shivi Jain</cp:lastModifiedBy>
  <cp:revision>33</cp:revision>
  <dcterms:created xsi:type="dcterms:W3CDTF">2006-08-16T00:00:00Z</dcterms:created>
  <dcterms:modified xsi:type="dcterms:W3CDTF">2023-08-17T22:47:53Z</dcterms:modified>
  <dc:identifier>DAFrvbUzEQA</dc:identifier>
</cp:coreProperties>
</file>