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6" r:id="rId7"/>
    <p:sldId id="277" r:id="rId8"/>
    <p:sldId id="261" r:id="rId9"/>
    <p:sldId id="278"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C55FF-53AD-48EE-BD70-670B3EBCE403}" type="doc">
      <dgm:prSet loTypeId="urn:microsoft.com/office/officeart/2005/8/layout/process5" loCatId="process" qsTypeId="urn:microsoft.com/office/officeart/2005/8/quickstyle/3d2" qsCatId="3D" csTypeId="urn:microsoft.com/office/officeart/2005/8/colors/accent0_3" csCatId="mainScheme" phldr="1"/>
      <dgm:spPr/>
      <dgm:t>
        <a:bodyPr/>
        <a:lstStyle/>
        <a:p>
          <a:endParaRPr lang="en-IN"/>
        </a:p>
      </dgm:t>
    </dgm:pt>
    <dgm:pt modelId="{4EA149CC-6BAC-4850-AE9C-8E2C27BA50F1}">
      <dgm:prSet phldrT="[Text]" custT="1"/>
      <dgm:spPr/>
      <dgm:t>
        <a:bodyPr/>
        <a:lstStyle/>
        <a:p>
          <a:r>
            <a:rPr kumimoji="0" lang="en-US" sz="2000" b="0" i="0" u="none" strike="noStrike" cap="none" normalizeH="0" baseline="0" dirty="0" smtClean="0">
              <a:ln/>
              <a:effectLst/>
              <a:latin typeface="Times New Roman" pitchFamily="18" charset="0"/>
              <a:cs typeface="Arial" pitchFamily="34" charset="0"/>
            </a:rPr>
            <a:t>INPUT GENERATION</a:t>
          </a:r>
          <a:endParaRPr lang="en-IN" sz="2000" b="0" dirty="0">
            <a:latin typeface="Times New Roman" pitchFamily="18" charset="0"/>
            <a:cs typeface="Times New Roman" pitchFamily="18" charset="0"/>
          </a:endParaRPr>
        </a:p>
      </dgm:t>
    </dgm:pt>
    <dgm:pt modelId="{3B78EB27-3F20-4171-A0EC-47539D64F0C9}" type="parTrans" cxnId="{BAE2A549-D111-420D-88CB-32EDE53492A3}">
      <dgm:prSet/>
      <dgm:spPr/>
      <dgm:t>
        <a:bodyPr/>
        <a:lstStyle/>
        <a:p>
          <a:endParaRPr lang="en-IN"/>
        </a:p>
      </dgm:t>
    </dgm:pt>
    <dgm:pt modelId="{42EE9F39-4C36-4973-892A-5F3A66F9673C}" type="sibTrans" cxnId="{BAE2A549-D111-420D-88CB-32EDE53492A3}">
      <dgm:prSet/>
      <dgm:spPr/>
      <dgm:t>
        <a:bodyPr/>
        <a:lstStyle/>
        <a:p>
          <a:endParaRPr lang="en-IN"/>
        </a:p>
      </dgm:t>
    </dgm:pt>
    <dgm:pt modelId="{DF60D637-D44B-449E-BDF6-FE6572DAB821}">
      <dgm:prSet phldrT="[Text]" custT="1"/>
      <dgm:spPr/>
      <dgm:t>
        <a:bodyPr/>
        <a:lstStyle/>
        <a:p>
          <a:r>
            <a:rPr kumimoji="0" lang="en-US" sz="2000" b="0" i="0" u="none" strike="noStrike" cap="none" normalizeH="0" baseline="0" smtClean="0">
              <a:ln/>
              <a:effectLst/>
              <a:latin typeface="Times New Roman" pitchFamily="18" charset="0"/>
              <a:cs typeface="Arial" pitchFamily="34" charset="0"/>
            </a:rPr>
            <a:t>AUTO ENCODER </a:t>
          </a:r>
          <a:endParaRPr lang="en-IN" sz="2000" dirty="0">
            <a:latin typeface="Times New Roman" pitchFamily="18" charset="0"/>
            <a:cs typeface="Times New Roman" pitchFamily="18" charset="0"/>
          </a:endParaRPr>
        </a:p>
      </dgm:t>
    </dgm:pt>
    <dgm:pt modelId="{2B61EB48-F966-4AEF-978C-94C200D6BF5A}" type="parTrans" cxnId="{1CAF4BBF-E497-4E50-AF53-EDEDBB301C12}">
      <dgm:prSet/>
      <dgm:spPr/>
      <dgm:t>
        <a:bodyPr/>
        <a:lstStyle/>
        <a:p>
          <a:endParaRPr lang="en-IN"/>
        </a:p>
      </dgm:t>
    </dgm:pt>
    <dgm:pt modelId="{58AF6593-5F1C-4E8F-A07B-D4A69B29C49C}" type="sibTrans" cxnId="{1CAF4BBF-E497-4E50-AF53-EDEDBB301C12}">
      <dgm:prSet/>
      <dgm:spPr/>
      <dgm:t>
        <a:bodyPr/>
        <a:lstStyle/>
        <a:p>
          <a:endParaRPr lang="en-IN"/>
        </a:p>
      </dgm:t>
    </dgm:pt>
    <dgm:pt modelId="{187A2D78-CF40-4ACE-A5BA-BE9233C0A983}">
      <dgm:prSet phldrT="[Text]" custT="1"/>
      <dgm:spPr/>
      <dgm:t>
        <a:bodyPr/>
        <a:lstStyle/>
        <a:p>
          <a:r>
            <a:rPr lang="en-IN" sz="2000" dirty="0" smtClean="0">
              <a:latin typeface="Times New Roman" pitchFamily="18" charset="0"/>
              <a:cs typeface="Times New Roman" pitchFamily="18" charset="0"/>
            </a:rPr>
            <a:t>CNN ALGORITHM </a:t>
          </a:r>
          <a:endParaRPr lang="en-IN" sz="2000" dirty="0">
            <a:latin typeface="Times New Roman" pitchFamily="18" charset="0"/>
            <a:cs typeface="Times New Roman" pitchFamily="18" charset="0"/>
          </a:endParaRPr>
        </a:p>
      </dgm:t>
    </dgm:pt>
    <dgm:pt modelId="{48F5BCFC-107C-41D6-97C2-C447B9C6CC4C}" type="parTrans" cxnId="{C9DC01E0-D42D-4AD2-9A43-90C54D6BC4D3}">
      <dgm:prSet/>
      <dgm:spPr/>
      <dgm:t>
        <a:bodyPr/>
        <a:lstStyle/>
        <a:p>
          <a:endParaRPr lang="en-IN"/>
        </a:p>
      </dgm:t>
    </dgm:pt>
    <dgm:pt modelId="{C759B3B4-7046-4AAB-8B32-2F994D53BBEB}" type="sibTrans" cxnId="{C9DC01E0-D42D-4AD2-9A43-90C54D6BC4D3}">
      <dgm:prSet/>
      <dgm:spPr/>
      <dgm:t>
        <a:bodyPr/>
        <a:lstStyle/>
        <a:p>
          <a:endParaRPr lang="en-IN"/>
        </a:p>
      </dgm:t>
    </dgm:pt>
    <dgm:pt modelId="{110A8705-8C26-4543-8F8E-8B0821E970DE}">
      <dgm:prSet phldrT="[Text]" custT="1"/>
      <dgm:spPr/>
      <dgm:t>
        <a:bodyPr/>
        <a:lstStyle/>
        <a:p>
          <a:r>
            <a:rPr lang="en-IN" sz="2000" dirty="0" smtClean="0">
              <a:latin typeface="Times New Roman" pitchFamily="18" charset="0"/>
              <a:cs typeface="Times New Roman" pitchFamily="18" charset="0"/>
            </a:rPr>
            <a:t>TRAINING /TESTING </a:t>
          </a:r>
          <a:endParaRPr lang="en-IN" sz="1900" dirty="0">
            <a:latin typeface="Times New Roman" pitchFamily="18" charset="0"/>
            <a:cs typeface="Times New Roman" pitchFamily="18" charset="0"/>
          </a:endParaRPr>
        </a:p>
      </dgm:t>
    </dgm:pt>
    <dgm:pt modelId="{9D237923-F590-471A-9945-DE128A124C64}" type="parTrans" cxnId="{63AE922F-D7DE-40EB-92FC-24E67C8BBC1C}">
      <dgm:prSet/>
      <dgm:spPr/>
      <dgm:t>
        <a:bodyPr/>
        <a:lstStyle/>
        <a:p>
          <a:endParaRPr lang="en-IN"/>
        </a:p>
      </dgm:t>
    </dgm:pt>
    <dgm:pt modelId="{51F549B3-91F8-48D6-8F38-9148B2530D72}" type="sibTrans" cxnId="{63AE922F-D7DE-40EB-92FC-24E67C8BBC1C}">
      <dgm:prSet/>
      <dgm:spPr/>
      <dgm:t>
        <a:bodyPr/>
        <a:lstStyle/>
        <a:p>
          <a:endParaRPr lang="en-IN"/>
        </a:p>
      </dgm:t>
    </dgm:pt>
    <dgm:pt modelId="{D41B4B3E-6C9B-45C9-B050-F9CD6B302D7A}">
      <dgm:prSet phldrT="[Text]" custT="1"/>
      <dgm:spPr/>
      <dgm:t>
        <a:bodyPr/>
        <a:lstStyle/>
        <a:p>
          <a:r>
            <a:rPr lang="en-US" sz="2000" dirty="0" smtClean="0">
              <a:latin typeface="Times New Roman" pitchFamily="18" charset="0"/>
              <a:cs typeface="Times New Roman" pitchFamily="18" charset="0"/>
            </a:rPr>
            <a:t>PERFORMANCE METRICES</a:t>
          </a:r>
          <a:endParaRPr lang="en-IN" sz="2000" dirty="0">
            <a:latin typeface="Times New Roman" pitchFamily="18" charset="0"/>
            <a:cs typeface="Times New Roman" pitchFamily="18" charset="0"/>
          </a:endParaRPr>
        </a:p>
      </dgm:t>
    </dgm:pt>
    <dgm:pt modelId="{A145C374-B19C-4B0C-9F53-14522025A11B}" type="parTrans" cxnId="{0161BC56-733B-4AE2-B4CF-CDE9D90ADFE4}">
      <dgm:prSet/>
      <dgm:spPr/>
      <dgm:t>
        <a:bodyPr/>
        <a:lstStyle/>
        <a:p>
          <a:endParaRPr lang="en-IN"/>
        </a:p>
      </dgm:t>
    </dgm:pt>
    <dgm:pt modelId="{1B2E2609-50E9-4C7B-A268-3FEDCAF1B1BA}" type="sibTrans" cxnId="{0161BC56-733B-4AE2-B4CF-CDE9D90ADFE4}">
      <dgm:prSet/>
      <dgm:spPr/>
      <dgm:t>
        <a:bodyPr/>
        <a:lstStyle/>
        <a:p>
          <a:endParaRPr lang="en-IN"/>
        </a:p>
      </dgm:t>
    </dgm:pt>
    <dgm:pt modelId="{5307A72F-848A-47C3-B1AE-9E11737EE2B5}">
      <dgm:prSet phldrT="[Text]" custT="1"/>
      <dgm:spPr/>
      <dgm:t>
        <a:bodyPr/>
        <a:lstStyle/>
        <a:p>
          <a:r>
            <a:rPr lang="en-US" sz="1800" b="0" dirty="0" smtClean="0">
              <a:latin typeface="Times New Roman" pitchFamily="18" charset="0"/>
              <a:cs typeface="Times New Roman" pitchFamily="18" charset="0"/>
            </a:rPr>
            <a:t>ACCURACY </a:t>
          </a:r>
          <a:endParaRPr lang="en-IN" sz="1800" b="0" dirty="0">
            <a:latin typeface="Times New Roman" pitchFamily="18" charset="0"/>
            <a:cs typeface="Times New Roman" pitchFamily="18" charset="0"/>
          </a:endParaRPr>
        </a:p>
      </dgm:t>
    </dgm:pt>
    <dgm:pt modelId="{D848EA60-6435-4AFD-88AD-D58ECDD8563D}" type="parTrans" cxnId="{0408817E-FB95-4EB9-9F1F-D335F77E62A1}">
      <dgm:prSet/>
      <dgm:spPr/>
      <dgm:t>
        <a:bodyPr/>
        <a:lstStyle/>
        <a:p>
          <a:endParaRPr lang="en-IN"/>
        </a:p>
      </dgm:t>
    </dgm:pt>
    <dgm:pt modelId="{F7D5DB4E-CF5F-47E6-9510-B2791566B63B}" type="sibTrans" cxnId="{0408817E-FB95-4EB9-9F1F-D335F77E62A1}">
      <dgm:prSet/>
      <dgm:spPr/>
      <dgm:t>
        <a:bodyPr/>
        <a:lstStyle/>
        <a:p>
          <a:endParaRPr lang="en-IN"/>
        </a:p>
      </dgm:t>
    </dgm:pt>
    <dgm:pt modelId="{035D3066-B1B9-4F31-9076-0B5E14DD4595}">
      <dgm:prSet/>
      <dgm:spPr/>
      <dgm:t>
        <a:bodyPr/>
        <a:lstStyle/>
        <a:p>
          <a:r>
            <a:rPr lang="en-IN" smtClean="0">
              <a:latin typeface="Times New Roman" panose="02020603050405020304" pitchFamily="18" charset="0"/>
              <a:cs typeface="Times New Roman" panose="02020603050405020304" pitchFamily="18" charset="0"/>
            </a:rPr>
            <a:t>total execution time </a:t>
          </a:r>
          <a:endParaRPr lang="en-IN"/>
        </a:p>
      </dgm:t>
    </dgm:pt>
    <dgm:pt modelId="{90549B08-1DD9-4496-AAF7-0EC0EEF9DE0A}" type="parTrans" cxnId="{1A160D7A-7392-4239-899B-0870E1611A2C}">
      <dgm:prSet/>
      <dgm:spPr/>
      <dgm:t>
        <a:bodyPr/>
        <a:lstStyle/>
        <a:p>
          <a:endParaRPr lang="en-IN"/>
        </a:p>
      </dgm:t>
    </dgm:pt>
    <dgm:pt modelId="{C07927FD-AFC4-46FC-B3EB-99FD3A825268}" type="sibTrans" cxnId="{1A160D7A-7392-4239-899B-0870E1611A2C}">
      <dgm:prSet/>
      <dgm:spPr/>
      <dgm:t>
        <a:bodyPr/>
        <a:lstStyle/>
        <a:p>
          <a:endParaRPr lang="en-IN"/>
        </a:p>
      </dgm:t>
    </dgm:pt>
    <dgm:pt modelId="{3CB2FD7D-AEAC-4583-B715-595E09DD7DFA}" type="pres">
      <dgm:prSet presAssocID="{F81C55FF-53AD-48EE-BD70-670B3EBCE403}" presName="diagram" presStyleCnt="0">
        <dgm:presLayoutVars>
          <dgm:dir/>
          <dgm:resizeHandles val="exact"/>
        </dgm:presLayoutVars>
      </dgm:prSet>
      <dgm:spPr/>
      <dgm:t>
        <a:bodyPr/>
        <a:lstStyle/>
        <a:p>
          <a:endParaRPr lang="en-IN"/>
        </a:p>
      </dgm:t>
    </dgm:pt>
    <dgm:pt modelId="{4FC8DE2E-4070-40C4-B963-319464A57E57}" type="pres">
      <dgm:prSet presAssocID="{4EA149CC-6BAC-4850-AE9C-8E2C27BA50F1}" presName="node" presStyleLbl="node1" presStyleIdx="0" presStyleCnt="7">
        <dgm:presLayoutVars>
          <dgm:bulletEnabled val="1"/>
        </dgm:presLayoutVars>
      </dgm:prSet>
      <dgm:spPr/>
      <dgm:t>
        <a:bodyPr/>
        <a:lstStyle/>
        <a:p>
          <a:endParaRPr lang="en-IN"/>
        </a:p>
      </dgm:t>
    </dgm:pt>
    <dgm:pt modelId="{657884F1-17BF-4DE1-BF15-0C1C65B28C35}" type="pres">
      <dgm:prSet presAssocID="{42EE9F39-4C36-4973-892A-5F3A66F9673C}" presName="sibTrans" presStyleLbl="sibTrans2D1" presStyleIdx="0" presStyleCnt="6"/>
      <dgm:spPr/>
      <dgm:t>
        <a:bodyPr/>
        <a:lstStyle/>
        <a:p>
          <a:endParaRPr lang="en-IN"/>
        </a:p>
      </dgm:t>
    </dgm:pt>
    <dgm:pt modelId="{5A160CA9-1283-4789-8956-42E63601BC56}" type="pres">
      <dgm:prSet presAssocID="{42EE9F39-4C36-4973-892A-5F3A66F9673C}" presName="connectorText" presStyleLbl="sibTrans2D1" presStyleIdx="0" presStyleCnt="6"/>
      <dgm:spPr/>
      <dgm:t>
        <a:bodyPr/>
        <a:lstStyle/>
        <a:p>
          <a:endParaRPr lang="en-IN"/>
        </a:p>
      </dgm:t>
    </dgm:pt>
    <dgm:pt modelId="{F18CCF4E-7887-4FE0-B446-78D134206389}" type="pres">
      <dgm:prSet presAssocID="{DF60D637-D44B-449E-BDF6-FE6572DAB821}" presName="node" presStyleLbl="node1" presStyleIdx="1" presStyleCnt="7">
        <dgm:presLayoutVars>
          <dgm:bulletEnabled val="1"/>
        </dgm:presLayoutVars>
      </dgm:prSet>
      <dgm:spPr/>
      <dgm:t>
        <a:bodyPr/>
        <a:lstStyle/>
        <a:p>
          <a:endParaRPr lang="en-IN"/>
        </a:p>
      </dgm:t>
    </dgm:pt>
    <dgm:pt modelId="{5E4C8C50-6FFB-41F5-956D-94E86BE24C42}" type="pres">
      <dgm:prSet presAssocID="{58AF6593-5F1C-4E8F-A07B-D4A69B29C49C}" presName="sibTrans" presStyleLbl="sibTrans2D1" presStyleIdx="1" presStyleCnt="6"/>
      <dgm:spPr/>
      <dgm:t>
        <a:bodyPr/>
        <a:lstStyle/>
        <a:p>
          <a:endParaRPr lang="en-IN"/>
        </a:p>
      </dgm:t>
    </dgm:pt>
    <dgm:pt modelId="{31D387C1-427B-4144-B7EF-F39BFC407620}" type="pres">
      <dgm:prSet presAssocID="{58AF6593-5F1C-4E8F-A07B-D4A69B29C49C}" presName="connectorText" presStyleLbl="sibTrans2D1" presStyleIdx="1" presStyleCnt="6"/>
      <dgm:spPr/>
      <dgm:t>
        <a:bodyPr/>
        <a:lstStyle/>
        <a:p>
          <a:endParaRPr lang="en-IN"/>
        </a:p>
      </dgm:t>
    </dgm:pt>
    <dgm:pt modelId="{623B60D8-A9F1-4D17-887D-2D7ABCD5E7FF}" type="pres">
      <dgm:prSet presAssocID="{187A2D78-CF40-4ACE-A5BA-BE9233C0A983}" presName="node" presStyleLbl="node1" presStyleIdx="2" presStyleCnt="7">
        <dgm:presLayoutVars>
          <dgm:bulletEnabled val="1"/>
        </dgm:presLayoutVars>
      </dgm:prSet>
      <dgm:spPr/>
      <dgm:t>
        <a:bodyPr/>
        <a:lstStyle/>
        <a:p>
          <a:endParaRPr lang="en-IN"/>
        </a:p>
      </dgm:t>
    </dgm:pt>
    <dgm:pt modelId="{0F4E1B5F-8126-43C4-82B5-C77F4A4D6A32}" type="pres">
      <dgm:prSet presAssocID="{C759B3B4-7046-4AAB-8B32-2F994D53BBEB}" presName="sibTrans" presStyleLbl="sibTrans2D1" presStyleIdx="2" presStyleCnt="6"/>
      <dgm:spPr/>
      <dgm:t>
        <a:bodyPr/>
        <a:lstStyle/>
        <a:p>
          <a:endParaRPr lang="en-IN"/>
        </a:p>
      </dgm:t>
    </dgm:pt>
    <dgm:pt modelId="{1F360C7B-38D1-47DE-B165-C944D495EEEA}" type="pres">
      <dgm:prSet presAssocID="{C759B3B4-7046-4AAB-8B32-2F994D53BBEB}" presName="connectorText" presStyleLbl="sibTrans2D1" presStyleIdx="2" presStyleCnt="6"/>
      <dgm:spPr/>
      <dgm:t>
        <a:bodyPr/>
        <a:lstStyle/>
        <a:p>
          <a:endParaRPr lang="en-IN"/>
        </a:p>
      </dgm:t>
    </dgm:pt>
    <dgm:pt modelId="{2BD7978D-F474-47C6-8D0C-DD379F732A5D}" type="pres">
      <dgm:prSet presAssocID="{110A8705-8C26-4543-8F8E-8B0821E970DE}" presName="node" presStyleLbl="node1" presStyleIdx="3" presStyleCnt="7">
        <dgm:presLayoutVars>
          <dgm:bulletEnabled val="1"/>
        </dgm:presLayoutVars>
      </dgm:prSet>
      <dgm:spPr/>
      <dgm:t>
        <a:bodyPr/>
        <a:lstStyle/>
        <a:p>
          <a:endParaRPr lang="en-IN"/>
        </a:p>
      </dgm:t>
    </dgm:pt>
    <dgm:pt modelId="{EAE2D8D1-CC35-4072-A181-DF8A50A6A9FB}" type="pres">
      <dgm:prSet presAssocID="{51F549B3-91F8-48D6-8F38-9148B2530D72}" presName="sibTrans" presStyleLbl="sibTrans2D1" presStyleIdx="3" presStyleCnt="6"/>
      <dgm:spPr/>
      <dgm:t>
        <a:bodyPr/>
        <a:lstStyle/>
        <a:p>
          <a:endParaRPr lang="en-IN"/>
        </a:p>
      </dgm:t>
    </dgm:pt>
    <dgm:pt modelId="{5F95B633-F195-4D37-8DF7-C3A17B3DD2A0}" type="pres">
      <dgm:prSet presAssocID="{51F549B3-91F8-48D6-8F38-9148B2530D72}" presName="connectorText" presStyleLbl="sibTrans2D1" presStyleIdx="3" presStyleCnt="6"/>
      <dgm:spPr/>
      <dgm:t>
        <a:bodyPr/>
        <a:lstStyle/>
        <a:p>
          <a:endParaRPr lang="en-IN"/>
        </a:p>
      </dgm:t>
    </dgm:pt>
    <dgm:pt modelId="{FFFB8FCC-DCF0-40A0-8754-83BCE3AAAFF1}" type="pres">
      <dgm:prSet presAssocID="{D41B4B3E-6C9B-45C9-B050-F9CD6B302D7A}" presName="node" presStyleLbl="node1" presStyleIdx="4" presStyleCnt="7">
        <dgm:presLayoutVars>
          <dgm:bulletEnabled val="1"/>
        </dgm:presLayoutVars>
      </dgm:prSet>
      <dgm:spPr/>
      <dgm:t>
        <a:bodyPr/>
        <a:lstStyle/>
        <a:p>
          <a:endParaRPr lang="en-IN"/>
        </a:p>
      </dgm:t>
    </dgm:pt>
    <dgm:pt modelId="{EE6F6F14-C258-4139-B85C-C5C65C499120}" type="pres">
      <dgm:prSet presAssocID="{1B2E2609-50E9-4C7B-A268-3FEDCAF1B1BA}" presName="sibTrans" presStyleLbl="sibTrans2D1" presStyleIdx="4" presStyleCnt="6"/>
      <dgm:spPr/>
      <dgm:t>
        <a:bodyPr/>
        <a:lstStyle/>
        <a:p>
          <a:endParaRPr lang="en-IN"/>
        </a:p>
      </dgm:t>
    </dgm:pt>
    <dgm:pt modelId="{0E866936-9DF4-496C-8817-438895C4B745}" type="pres">
      <dgm:prSet presAssocID="{1B2E2609-50E9-4C7B-A268-3FEDCAF1B1BA}" presName="connectorText" presStyleLbl="sibTrans2D1" presStyleIdx="4" presStyleCnt="6"/>
      <dgm:spPr/>
      <dgm:t>
        <a:bodyPr/>
        <a:lstStyle/>
        <a:p>
          <a:endParaRPr lang="en-IN"/>
        </a:p>
      </dgm:t>
    </dgm:pt>
    <dgm:pt modelId="{77DAF16E-FB65-4843-A5D3-25F6B7A81FF2}" type="pres">
      <dgm:prSet presAssocID="{5307A72F-848A-47C3-B1AE-9E11737EE2B5}" presName="node" presStyleLbl="node1" presStyleIdx="5" presStyleCnt="7">
        <dgm:presLayoutVars>
          <dgm:bulletEnabled val="1"/>
        </dgm:presLayoutVars>
      </dgm:prSet>
      <dgm:spPr/>
      <dgm:t>
        <a:bodyPr/>
        <a:lstStyle/>
        <a:p>
          <a:endParaRPr lang="en-IN"/>
        </a:p>
      </dgm:t>
    </dgm:pt>
    <dgm:pt modelId="{BB3F01E8-146B-4A99-965D-AC5AD00902F7}" type="pres">
      <dgm:prSet presAssocID="{F7D5DB4E-CF5F-47E6-9510-B2791566B63B}" presName="sibTrans" presStyleLbl="sibTrans2D1" presStyleIdx="5" presStyleCnt="6"/>
      <dgm:spPr/>
      <dgm:t>
        <a:bodyPr/>
        <a:lstStyle/>
        <a:p>
          <a:endParaRPr lang="en-IN"/>
        </a:p>
      </dgm:t>
    </dgm:pt>
    <dgm:pt modelId="{E3E14BFA-8487-4124-9042-E3A369DCB961}" type="pres">
      <dgm:prSet presAssocID="{F7D5DB4E-CF5F-47E6-9510-B2791566B63B}" presName="connectorText" presStyleLbl="sibTrans2D1" presStyleIdx="5" presStyleCnt="6"/>
      <dgm:spPr/>
      <dgm:t>
        <a:bodyPr/>
        <a:lstStyle/>
        <a:p>
          <a:endParaRPr lang="en-IN"/>
        </a:p>
      </dgm:t>
    </dgm:pt>
    <dgm:pt modelId="{85409B18-A3BA-4795-BF02-FE78237CF2FB}" type="pres">
      <dgm:prSet presAssocID="{035D3066-B1B9-4F31-9076-0B5E14DD4595}" presName="node" presStyleLbl="node1" presStyleIdx="6" presStyleCnt="7">
        <dgm:presLayoutVars>
          <dgm:bulletEnabled val="1"/>
        </dgm:presLayoutVars>
      </dgm:prSet>
      <dgm:spPr/>
      <dgm:t>
        <a:bodyPr/>
        <a:lstStyle/>
        <a:p>
          <a:endParaRPr lang="en-IN"/>
        </a:p>
      </dgm:t>
    </dgm:pt>
  </dgm:ptLst>
  <dgm:cxnLst>
    <dgm:cxn modelId="{7FC802BF-4A64-4CBF-9092-5B1E2A2ACF9D}" type="presOf" srcId="{D41B4B3E-6C9B-45C9-B050-F9CD6B302D7A}" destId="{FFFB8FCC-DCF0-40A0-8754-83BCE3AAAFF1}" srcOrd="0" destOrd="0" presId="urn:microsoft.com/office/officeart/2005/8/layout/process5"/>
    <dgm:cxn modelId="{FF594FEB-E9D5-4264-8C37-B2CA0921E68D}" type="presOf" srcId="{51F549B3-91F8-48D6-8F38-9148B2530D72}" destId="{EAE2D8D1-CC35-4072-A181-DF8A50A6A9FB}" srcOrd="0" destOrd="0" presId="urn:microsoft.com/office/officeart/2005/8/layout/process5"/>
    <dgm:cxn modelId="{C9DC01E0-D42D-4AD2-9A43-90C54D6BC4D3}" srcId="{F81C55FF-53AD-48EE-BD70-670B3EBCE403}" destId="{187A2D78-CF40-4ACE-A5BA-BE9233C0A983}" srcOrd="2" destOrd="0" parTransId="{48F5BCFC-107C-41D6-97C2-C447B9C6CC4C}" sibTransId="{C759B3B4-7046-4AAB-8B32-2F994D53BBEB}"/>
    <dgm:cxn modelId="{63AE922F-D7DE-40EB-92FC-24E67C8BBC1C}" srcId="{F81C55FF-53AD-48EE-BD70-670B3EBCE403}" destId="{110A8705-8C26-4543-8F8E-8B0821E970DE}" srcOrd="3" destOrd="0" parTransId="{9D237923-F590-471A-9945-DE128A124C64}" sibTransId="{51F549B3-91F8-48D6-8F38-9148B2530D72}"/>
    <dgm:cxn modelId="{E6F39C78-1812-4E93-B252-F658E9A66BAA}" type="presOf" srcId="{42EE9F39-4C36-4973-892A-5F3A66F9673C}" destId="{657884F1-17BF-4DE1-BF15-0C1C65B28C35}" srcOrd="0" destOrd="0" presId="urn:microsoft.com/office/officeart/2005/8/layout/process5"/>
    <dgm:cxn modelId="{355058A8-5B40-4E81-A4A1-124E507A5EDE}" type="presOf" srcId="{187A2D78-CF40-4ACE-A5BA-BE9233C0A983}" destId="{623B60D8-A9F1-4D17-887D-2D7ABCD5E7FF}" srcOrd="0" destOrd="0" presId="urn:microsoft.com/office/officeart/2005/8/layout/process5"/>
    <dgm:cxn modelId="{2B98AB9F-48FA-4F94-A2CA-BF2B747664C2}" type="presOf" srcId="{58AF6593-5F1C-4E8F-A07B-D4A69B29C49C}" destId="{31D387C1-427B-4144-B7EF-F39BFC407620}" srcOrd="1" destOrd="0" presId="urn:microsoft.com/office/officeart/2005/8/layout/process5"/>
    <dgm:cxn modelId="{1CAF4BBF-E497-4E50-AF53-EDEDBB301C12}" srcId="{F81C55FF-53AD-48EE-BD70-670B3EBCE403}" destId="{DF60D637-D44B-449E-BDF6-FE6572DAB821}" srcOrd="1" destOrd="0" parTransId="{2B61EB48-F966-4AEF-978C-94C200D6BF5A}" sibTransId="{58AF6593-5F1C-4E8F-A07B-D4A69B29C49C}"/>
    <dgm:cxn modelId="{26E41355-9CDF-42F1-90B2-ECC446585A43}" type="presOf" srcId="{51F549B3-91F8-48D6-8F38-9148B2530D72}" destId="{5F95B633-F195-4D37-8DF7-C3A17B3DD2A0}" srcOrd="1" destOrd="0" presId="urn:microsoft.com/office/officeart/2005/8/layout/process5"/>
    <dgm:cxn modelId="{69690361-25BD-482A-927A-5195AF5BD683}" type="presOf" srcId="{4EA149CC-6BAC-4850-AE9C-8E2C27BA50F1}" destId="{4FC8DE2E-4070-40C4-B963-319464A57E57}" srcOrd="0" destOrd="0" presId="urn:microsoft.com/office/officeart/2005/8/layout/process5"/>
    <dgm:cxn modelId="{89C1F428-10D7-4CDB-8305-5020DFB37EF4}" type="presOf" srcId="{1B2E2609-50E9-4C7B-A268-3FEDCAF1B1BA}" destId="{EE6F6F14-C258-4139-B85C-C5C65C499120}" srcOrd="0" destOrd="0" presId="urn:microsoft.com/office/officeart/2005/8/layout/process5"/>
    <dgm:cxn modelId="{4A6AFC85-9A1F-4FC0-88B2-44BB6C85729F}" type="presOf" srcId="{110A8705-8C26-4543-8F8E-8B0821E970DE}" destId="{2BD7978D-F474-47C6-8D0C-DD379F732A5D}" srcOrd="0" destOrd="0" presId="urn:microsoft.com/office/officeart/2005/8/layout/process5"/>
    <dgm:cxn modelId="{FE125150-45F5-46FA-BF35-39215D6427DA}" type="presOf" srcId="{C759B3B4-7046-4AAB-8B32-2F994D53BBEB}" destId="{1F360C7B-38D1-47DE-B165-C944D495EEEA}" srcOrd="1" destOrd="0" presId="urn:microsoft.com/office/officeart/2005/8/layout/process5"/>
    <dgm:cxn modelId="{BAE2A549-D111-420D-88CB-32EDE53492A3}" srcId="{F81C55FF-53AD-48EE-BD70-670B3EBCE403}" destId="{4EA149CC-6BAC-4850-AE9C-8E2C27BA50F1}" srcOrd="0" destOrd="0" parTransId="{3B78EB27-3F20-4171-A0EC-47539D64F0C9}" sibTransId="{42EE9F39-4C36-4973-892A-5F3A66F9673C}"/>
    <dgm:cxn modelId="{005192BA-A8F7-467D-ADB2-55100713B39A}" type="presOf" srcId="{42EE9F39-4C36-4973-892A-5F3A66F9673C}" destId="{5A160CA9-1283-4789-8956-42E63601BC56}" srcOrd="1" destOrd="0" presId="urn:microsoft.com/office/officeart/2005/8/layout/process5"/>
    <dgm:cxn modelId="{0408817E-FB95-4EB9-9F1F-D335F77E62A1}" srcId="{F81C55FF-53AD-48EE-BD70-670B3EBCE403}" destId="{5307A72F-848A-47C3-B1AE-9E11737EE2B5}" srcOrd="5" destOrd="0" parTransId="{D848EA60-6435-4AFD-88AD-D58ECDD8563D}" sibTransId="{F7D5DB4E-CF5F-47E6-9510-B2791566B63B}"/>
    <dgm:cxn modelId="{AD966460-5CF1-4D06-9876-A094C93A9F99}" type="presOf" srcId="{F81C55FF-53AD-48EE-BD70-670B3EBCE403}" destId="{3CB2FD7D-AEAC-4583-B715-595E09DD7DFA}" srcOrd="0" destOrd="0" presId="urn:microsoft.com/office/officeart/2005/8/layout/process5"/>
    <dgm:cxn modelId="{DB07853C-7CB1-4DA4-A4CA-DBE437B1A083}" type="presOf" srcId="{C759B3B4-7046-4AAB-8B32-2F994D53BBEB}" destId="{0F4E1B5F-8126-43C4-82B5-C77F4A4D6A32}" srcOrd="0" destOrd="0" presId="urn:microsoft.com/office/officeart/2005/8/layout/process5"/>
    <dgm:cxn modelId="{494620BA-1FC5-44E3-960F-65B36C795473}" type="presOf" srcId="{035D3066-B1B9-4F31-9076-0B5E14DD4595}" destId="{85409B18-A3BA-4795-BF02-FE78237CF2FB}" srcOrd="0" destOrd="0" presId="urn:microsoft.com/office/officeart/2005/8/layout/process5"/>
    <dgm:cxn modelId="{40EFB7F1-8D00-4D1A-8133-B82CA7F05506}" type="presOf" srcId="{F7D5DB4E-CF5F-47E6-9510-B2791566B63B}" destId="{BB3F01E8-146B-4A99-965D-AC5AD00902F7}" srcOrd="0" destOrd="0" presId="urn:microsoft.com/office/officeart/2005/8/layout/process5"/>
    <dgm:cxn modelId="{62E9F445-E927-432D-BAD2-0F2B2DDB54C6}" type="presOf" srcId="{5307A72F-848A-47C3-B1AE-9E11737EE2B5}" destId="{77DAF16E-FB65-4843-A5D3-25F6B7A81FF2}" srcOrd="0" destOrd="0" presId="urn:microsoft.com/office/officeart/2005/8/layout/process5"/>
    <dgm:cxn modelId="{35413BCE-6BEF-4A38-8384-571A77576E75}" type="presOf" srcId="{58AF6593-5F1C-4E8F-A07B-D4A69B29C49C}" destId="{5E4C8C50-6FFB-41F5-956D-94E86BE24C42}" srcOrd="0" destOrd="0" presId="urn:microsoft.com/office/officeart/2005/8/layout/process5"/>
    <dgm:cxn modelId="{1A160D7A-7392-4239-899B-0870E1611A2C}" srcId="{F81C55FF-53AD-48EE-BD70-670B3EBCE403}" destId="{035D3066-B1B9-4F31-9076-0B5E14DD4595}" srcOrd="6" destOrd="0" parTransId="{90549B08-1DD9-4496-AAF7-0EC0EEF9DE0A}" sibTransId="{C07927FD-AFC4-46FC-B3EB-99FD3A825268}"/>
    <dgm:cxn modelId="{5DE6F72A-3F78-4DF5-A75B-6E3003C3C9D5}" type="presOf" srcId="{1B2E2609-50E9-4C7B-A268-3FEDCAF1B1BA}" destId="{0E866936-9DF4-496C-8817-438895C4B745}" srcOrd="1" destOrd="0" presId="urn:microsoft.com/office/officeart/2005/8/layout/process5"/>
    <dgm:cxn modelId="{907715FC-2BFB-4809-8157-DD3EDB571619}" type="presOf" srcId="{DF60D637-D44B-449E-BDF6-FE6572DAB821}" destId="{F18CCF4E-7887-4FE0-B446-78D134206389}" srcOrd="0" destOrd="0" presId="urn:microsoft.com/office/officeart/2005/8/layout/process5"/>
    <dgm:cxn modelId="{393BC600-21B0-45EE-8345-B07C406581DF}" type="presOf" srcId="{F7D5DB4E-CF5F-47E6-9510-B2791566B63B}" destId="{E3E14BFA-8487-4124-9042-E3A369DCB961}" srcOrd="1" destOrd="0" presId="urn:microsoft.com/office/officeart/2005/8/layout/process5"/>
    <dgm:cxn modelId="{0161BC56-733B-4AE2-B4CF-CDE9D90ADFE4}" srcId="{F81C55FF-53AD-48EE-BD70-670B3EBCE403}" destId="{D41B4B3E-6C9B-45C9-B050-F9CD6B302D7A}" srcOrd="4" destOrd="0" parTransId="{A145C374-B19C-4B0C-9F53-14522025A11B}" sibTransId="{1B2E2609-50E9-4C7B-A268-3FEDCAF1B1BA}"/>
    <dgm:cxn modelId="{802AC015-26A9-41DB-A609-8E3FED7421C8}" type="presParOf" srcId="{3CB2FD7D-AEAC-4583-B715-595E09DD7DFA}" destId="{4FC8DE2E-4070-40C4-B963-319464A57E57}" srcOrd="0" destOrd="0" presId="urn:microsoft.com/office/officeart/2005/8/layout/process5"/>
    <dgm:cxn modelId="{53D03708-E817-4964-AA5B-88776C79AC6B}" type="presParOf" srcId="{3CB2FD7D-AEAC-4583-B715-595E09DD7DFA}" destId="{657884F1-17BF-4DE1-BF15-0C1C65B28C35}" srcOrd="1" destOrd="0" presId="urn:microsoft.com/office/officeart/2005/8/layout/process5"/>
    <dgm:cxn modelId="{5B729B26-5D21-4910-BD15-CEB029D9367C}" type="presParOf" srcId="{657884F1-17BF-4DE1-BF15-0C1C65B28C35}" destId="{5A160CA9-1283-4789-8956-42E63601BC56}" srcOrd="0" destOrd="0" presId="urn:microsoft.com/office/officeart/2005/8/layout/process5"/>
    <dgm:cxn modelId="{93CC7462-D6BD-4953-846B-226AE507A3C4}" type="presParOf" srcId="{3CB2FD7D-AEAC-4583-B715-595E09DD7DFA}" destId="{F18CCF4E-7887-4FE0-B446-78D134206389}" srcOrd="2" destOrd="0" presId="urn:microsoft.com/office/officeart/2005/8/layout/process5"/>
    <dgm:cxn modelId="{921EFB76-B6CE-4F47-B25C-CCB407AF2696}" type="presParOf" srcId="{3CB2FD7D-AEAC-4583-B715-595E09DD7DFA}" destId="{5E4C8C50-6FFB-41F5-956D-94E86BE24C42}" srcOrd="3" destOrd="0" presId="urn:microsoft.com/office/officeart/2005/8/layout/process5"/>
    <dgm:cxn modelId="{BEA280C6-6BD8-479D-AF18-AB536DD0020B}" type="presParOf" srcId="{5E4C8C50-6FFB-41F5-956D-94E86BE24C42}" destId="{31D387C1-427B-4144-B7EF-F39BFC407620}" srcOrd="0" destOrd="0" presId="urn:microsoft.com/office/officeart/2005/8/layout/process5"/>
    <dgm:cxn modelId="{65CBD793-870A-4EAB-A684-4894622D187F}" type="presParOf" srcId="{3CB2FD7D-AEAC-4583-B715-595E09DD7DFA}" destId="{623B60D8-A9F1-4D17-887D-2D7ABCD5E7FF}" srcOrd="4" destOrd="0" presId="urn:microsoft.com/office/officeart/2005/8/layout/process5"/>
    <dgm:cxn modelId="{CF87FA9C-5E04-4CB3-AA2D-42DE313967D6}" type="presParOf" srcId="{3CB2FD7D-AEAC-4583-B715-595E09DD7DFA}" destId="{0F4E1B5F-8126-43C4-82B5-C77F4A4D6A32}" srcOrd="5" destOrd="0" presId="urn:microsoft.com/office/officeart/2005/8/layout/process5"/>
    <dgm:cxn modelId="{05874F8A-2961-4A18-A97B-8DB01C30E53B}" type="presParOf" srcId="{0F4E1B5F-8126-43C4-82B5-C77F4A4D6A32}" destId="{1F360C7B-38D1-47DE-B165-C944D495EEEA}" srcOrd="0" destOrd="0" presId="urn:microsoft.com/office/officeart/2005/8/layout/process5"/>
    <dgm:cxn modelId="{784AC645-5A2C-41AF-B7BB-A9D07CBF2653}" type="presParOf" srcId="{3CB2FD7D-AEAC-4583-B715-595E09DD7DFA}" destId="{2BD7978D-F474-47C6-8D0C-DD379F732A5D}" srcOrd="6" destOrd="0" presId="urn:microsoft.com/office/officeart/2005/8/layout/process5"/>
    <dgm:cxn modelId="{670E0A2F-082F-4295-94EF-4C3B68E0581E}" type="presParOf" srcId="{3CB2FD7D-AEAC-4583-B715-595E09DD7DFA}" destId="{EAE2D8D1-CC35-4072-A181-DF8A50A6A9FB}" srcOrd="7" destOrd="0" presId="urn:microsoft.com/office/officeart/2005/8/layout/process5"/>
    <dgm:cxn modelId="{5DCE72DA-3F31-48F0-9C94-1ED5172C4EFB}" type="presParOf" srcId="{EAE2D8D1-CC35-4072-A181-DF8A50A6A9FB}" destId="{5F95B633-F195-4D37-8DF7-C3A17B3DD2A0}" srcOrd="0" destOrd="0" presId="urn:microsoft.com/office/officeart/2005/8/layout/process5"/>
    <dgm:cxn modelId="{29484F6A-398E-4FC5-A480-438A286CF303}" type="presParOf" srcId="{3CB2FD7D-AEAC-4583-B715-595E09DD7DFA}" destId="{FFFB8FCC-DCF0-40A0-8754-83BCE3AAAFF1}" srcOrd="8" destOrd="0" presId="urn:microsoft.com/office/officeart/2005/8/layout/process5"/>
    <dgm:cxn modelId="{37D68FCC-9352-43A3-864F-D537F43BE8A5}" type="presParOf" srcId="{3CB2FD7D-AEAC-4583-B715-595E09DD7DFA}" destId="{EE6F6F14-C258-4139-B85C-C5C65C499120}" srcOrd="9" destOrd="0" presId="urn:microsoft.com/office/officeart/2005/8/layout/process5"/>
    <dgm:cxn modelId="{2C5E007B-9741-4EFC-AF0B-29CD5928A496}" type="presParOf" srcId="{EE6F6F14-C258-4139-B85C-C5C65C499120}" destId="{0E866936-9DF4-496C-8817-438895C4B745}" srcOrd="0" destOrd="0" presId="urn:microsoft.com/office/officeart/2005/8/layout/process5"/>
    <dgm:cxn modelId="{266B6073-F920-477B-B03C-DC03EF3B6D1E}" type="presParOf" srcId="{3CB2FD7D-AEAC-4583-B715-595E09DD7DFA}" destId="{77DAF16E-FB65-4843-A5D3-25F6B7A81FF2}" srcOrd="10" destOrd="0" presId="urn:microsoft.com/office/officeart/2005/8/layout/process5"/>
    <dgm:cxn modelId="{606584B0-DB11-458A-AE12-87329CE007DE}" type="presParOf" srcId="{3CB2FD7D-AEAC-4583-B715-595E09DD7DFA}" destId="{BB3F01E8-146B-4A99-965D-AC5AD00902F7}" srcOrd="11" destOrd="0" presId="urn:microsoft.com/office/officeart/2005/8/layout/process5"/>
    <dgm:cxn modelId="{19552CA9-3E88-4262-990E-F0560EF1494F}" type="presParOf" srcId="{BB3F01E8-146B-4A99-965D-AC5AD00902F7}" destId="{E3E14BFA-8487-4124-9042-E3A369DCB961}" srcOrd="0" destOrd="0" presId="urn:microsoft.com/office/officeart/2005/8/layout/process5"/>
    <dgm:cxn modelId="{C5ABD905-0010-4336-8C48-E0075A1EB87C}" type="presParOf" srcId="{3CB2FD7D-AEAC-4583-B715-595E09DD7DFA}" destId="{85409B18-A3BA-4795-BF02-FE78237CF2FB}"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212B32-998C-43A3-BEE3-7B3E89AC90B0}"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27874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212B32-998C-43A3-BEE3-7B3E89AC90B0}"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349132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212B32-998C-43A3-BEE3-7B3E89AC90B0}"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155285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212B32-998C-43A3-BEE3-7B3E89AC90B0}"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188165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12B32-998C-43A3-BEE3-7B3E89AC90B0}"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229869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212B32-998C-43A3-BEE3-7B3E89AC90B0}"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150717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212B32-998C-43A3-BEE3-7B3E89AC90B0}" type="datetimeFigureOut">
              <a:rPr lang="en-IN" smtClean="0"/>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9989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212B32-998C-43A3-BEE3-7B3E89AC90B0}" type="datetimeFigureOut">
              <a:rPr lang="en-IN" smtClean="0"/>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115939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12B32-998C-43A3-BEE3-7B3E89AC90B0}" type="datetimeFigureOut">
              <a:rPr lang="en-IN" smtClean="0"/>
              <a:t>17-08-2022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403864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12B32-998C-43A3-BEE3-7B3E89AC90B0}"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285928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12B32-998C-43A3-BEE3-7B3E89AC90B0}"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F44CC-4A9A-4E5F-B831-5CF18FA36335}" type="slidenum">
              <a:rPr lang="en-IN" smtClean="0"/>
              <a:t>‹#›</a:t>
            </a:fld>
            <a:endParaRPr lang="en-IN"/>
          </a:p>
        </p:txBody>
      </p:sp>
    </p:spTree>
    <p:extLst>
      <p:ext uri="{BB962C8B-B14F-4D97-AF65-F5344CB8AC3E}">
        <p14:creationId xmlns:p14="http://schemas.microsoft.com/office/powerpoint/2010/main" val="260844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12B32-998C-43A3-BEE3-7B3E89AC90B0}" type="datetimeFigureOut">
              <a:rPr lang="en-IN" smtClean="0"/>
              <a:t>17-08-2022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F44CC-4A9A-4E5F-B831-5CF18FA36335}" type="slidenum">
              <a:rPr lang="en-IN" smtClean="0"/>
              <a:t>‹#›</a:t>
            </a:fld>
            <a:endParaRPr lang="en-IN"/>
          </a:p>
        </p:txBody>
      </p:sp>
    </p:spTree>
    <p:extLst>
      <p:ext uri="{BB962C8B-B14F-4D97-AF65-F5344CB8AC3E}">
        <p14:creationId xmlns:p14="http://schemas.microsoft.com/office/powerpoint/2010/main" val="3439595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276" y="1468192"/>
            <a:ext cx="10921285" cy="1200329"/>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A FLEXIBLE AND </a:t>
            </a:r>
            <a:r>
              <a:rPr lang="en-IN" sz="2400" b="1" dirty="0" smtClean="0">
                <a:latin typeface="Times New Roman" panose="02020603050405020304" pitchFamily="18" charset="0"/>
                <a:cs typeface="Times New Roman" panose="02020603050405020304" pitchFamily="18" charset="0"/>
              </a:rPr>
              <a:t>ENERGY-EFFICIENT CONVOLUTIONAL </a:t>
            </a:r>
            <a:r>
              <a:rPr lang="en-IN" sz="2400" b="1" dirty="0">
                <a:latin typeface="Times New Roman" panose="02020603050405020304" pitchFamily="18" charset="0"/>
                <a:cs typeface="Times New Roman" panose="02020603050405020304" pitchFamily="18" charset="0"/>
              </a:rPr>
              <a:t>NEURAL NETWORK ACCELERATION WITH DEDICATED </a:t>
            </a:r>
            <a:r>
              <a:rPr lang="en-IN" sz="2400" b="1" dirty="0" smtClean="0">
                <a:latin typeface="Times New Roman" panose="02020603050405020304" pitchFamily="18" charset="0"/>
                <a:cs typeface="Times New Roman" panose="02020603050405020304" pitchFamily="18" charset="0"/>
              </a:rPr>
              <a:t>IS A </a:t>
            </a:r>
            <a:r>
              <a:rPr lang="en-IN" sz="2400" b="1" dirty="0">
                <a:latin typeface="Times New Roman" panose="02020603050405020304" pitchFamily="18" charset="0"/>
                <a:cs typeface="Times New Roman" panose="02020603050405020304" pitchFamily="18" charset="0"/>
              </a:rPr>
              <a:t>AND ACCELERATOR</a:t>
            </a:r>
            <a:endParaRPr lang="en-IN" sz="2400" dirty="0"/>
          </a:p>
        </p:txBody>
      </p:sp>
    </p:spTree>
    <p:extLst>
      <p:ext uri="{BB962C8B-B14F-4D97-AF65-F5344CB8AC3E}">
        <p14:creationId xmlns:p14="http://schemas.microsoft.com/office/powerpoint/2010/main" val="2263104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71800"/>
            <a:ext cx="8229600" cy="1143000"/>
          </a:xfrm>
        </p:spPr>
        <p:txBody>
          <a:bodyPr>
            <a:normAutofit fontScale="90000"/>
          </a:bodyPr>
          <a:lstStyle/>
          <a:p>
            <a:r>
              <a:rPr lang="en-US" b="1" dirty="0" smtClean="0">
                <a:latin typeface="Times New Roman" pitchFamily="18" charset="0"/>
                <a:cs typeface="Times New Roman" pitchFamily="18" charset="0"/>
              </a:rPr>
              <a:t>LITERATURE SURVEY</a:t>
            </a:r>
            <a:r>
              <a:rPr lang="en-US" dirty="0" smtClean="0"/>
              <a:t/>
            </a:r>
            <a:br>
              <a:rPr lang="en-US" dirty="0" smtClean="0"/>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449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524000"/>
          </a:xfrm>
        </p:spPr>
        <p:txBody>
          <a:bodyPr>
            <a:noAutofit/>
          </a:bodyPr>
          <a:lstStyle/>
          <a:p>
            <a:pPr algn="just"/>
            <a:r>
              <a:rPr lang="en-US" sz="3600" dirty="0">
                <a:latin typeface="Times New Roman" pitchFamily="18" charset="0"/>
                <a:cs typeface="Times New Roman" pitchFamily="18" charset="0"/>
              </a:rPr>
              <a:t>Area and performance tradeoffs in floating-point divide and square root implementations</a:t>
            </a: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Floating-point divide and square root operations are essential to many scientific and engineering applications, and are required in all computer systems that support the IEEE floating-point standard. The latency and throughput of division are typically far inferior to those of floating-point addition and multiplication, and square root performance is often even lower. This article argues the case for high performance division and square root.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1793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Pipelining of double precision floating point division and square root operations on field-programmable gate arrays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Many space applications, such as vision-based systems, synthetic aperture radar, and radar altimetry rely increasingly on high data rate DSP algorithms. FPGA implementations of these algorithms have the advantage of being easily testable. In particular, the pipelined designs are synthesized based on careful partial and full unrolling of the iterations in the digit recurrence algorithms. The pipelined designs of these two operations are evaluated in terms of area, throughput, and dynamic power consumption as a function of pipeline depth.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027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417638"/>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Reconfigurable Custom Floating-Point Instructions</a:t>
            </a:r>
            <a:r>
              <a:rPr lang="en-US" dirty="0" smtClean="0"/>
              <a:t/>
            </a:r>
            <a:br>
              <a:rPr lang="en-US" dirty="0" smtClean="0"/>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Multimedia and communication algorithms from the embedded system domain often make extensive use of floating-point arithmetic. Due to the complexity and expense of the floating point hardware, these algorithms are usually converted to fixed point operations, or implemented using floating-point emulation in software. This study presents the design and implementation of custom floating-point units, leveraging the partial reconfiguration feature of state-of-the-art FPGAs. The custom floating-point units can be dynamically configured, loaded, and executed when needed by software applications.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2808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An Efficient Baugh-</a:t>
            </a:r>
            <a:r>
              <a:rPr lang="en-US" sz="3200" dirty="0" err="1">
                <a:latin typeface="Times New Roman" pitchFamily="18" charset="0"/>
                <a:cs typeface="Times New Roman" pitchFamily="18" charset="0"/>
              </a:rPr>
              <a:t>Wooley</a:t>
            </a:r>
            <a:r>
              <a:rPr lang="en-US" sz="3200" dirty="0">
                <a:latin typeface="Times New Roman" pitchFamily="18" charset="0"/>
                <a:cs typeface="Times New Roman" pitchFamily="18" charset="0"/>
              </a:rPr>
              <a:t> Architecture for Both Signed &amp; Unsigned Multiplication</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This project presents an efficient implementation of a high speed square root using the shift and adds method of Baugh-</a:t>
            </a:r>
            <a:r>
              <a:rPr lang="en-US" dirty="0" err="1" smtClean="0">
                <a:latin typeface="Times New Roman" pitchFamily="18" charset="0"/>
                <a:cs typeface="Times New Roman" pitchFamily="18" charset="0"/>
              </a:rPr>
              <a:t>Wooley</a:t>
            </a:r>
            <a:r>
              <a:rPr lang="en-US" dirty="0" smtClean="0">
                <a:latin typeface="Times New Roman" pitchFamily="18" charset="0"/>
                <a:cs typeface="Times New Roman" pitchFamily="18" charset="0"/>
              </a:rPr>
              <a:t> Square root. This parallel square root  </a:t>
            </a:r>
            <a:r>
              <a:rPr lang="en-US" dirty="0" err="1" smtClean="0">
                <a:latin typeface="Times New Roman" pitchFamily="18" charset="0"/>
                <a:cs typeface="Times New Roman" pitchFamily="18" charset="0"/>
              </a:rPr>
              <a:t>useslesser</a:t>
            </a:r>
            <a:r>
              <a:rPr lang="en-US" dirty="0" smtClean="0">
                <a:latin typeface="Times New Roman" pitchFamily="18" charset="0"/>
                <a:cs typeface="Times New Roman" pitchFamily="18" charset="0"/>
              </a:rPr>
              <a:t> adders and lesser iterative steps. As a result of which they occupy lesser space as compared to the serial square root. This is very important criteria because in the fabrication of chips and high performance system requires components which are as small as possible.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improvements in constraint can be used to make Baugh-</a:t>
            </a:r>
            <a:r>
              <a:rPr lang="en-US" dirty="0" err="1" smtClean="0">
                <a:latin typeface="Times New Roman" pitchFamily="18" charset="0"/>
                <a:cs typeface="Times New Roman" pitchFamily="18" charset="0"/>
              </a:rPr>
              <a:t>Wooley</a:t>
            </a:r>
            <a:r>
              <a:rPr lang="en-US" dirty="0" smtClean="0">
                <a:latin typeface="Times New Roman" pitchFamily="18" charset="0"/>
                <a:cs typeface="Times New Roman" pitchFamily="18" charset="0"/>
              </a:rPr>
              <a:t> square root more efficient .The fan-out of the square root architectures are also given which directly gives the possibility of the square root to form large circuits.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690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MODULES AND MODULE DESCRIPTION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Mnist Image </a:t>
            </a:r>
          </a:p>
          <a:p>
            <a:pPr lvl="0"/>
            <a:r>
              <a:rPr lang="en-US" dirty="0" smtClean="0">
                <a:latin typeface="Times New Roman" pitchFamily="18" charset="0"/>
                <a:cs typeface="Times New Roman" pitchFamily="18" charset="0"/>
              </a:rPr>
              <a:t>Register </a:t>
            </a:r>
          </a:p>
          <a:p>
            <a:pPr lvl="0"/>
            <a:r>
              <a:rPr lang="en-US" dirty="0" smtClean="0">
                <a:latin typeface="Times New Roman" pitchFamily="18" charset="0"/>
                <a:cs typeface="Times New Roman" pitchFamily="18" charset="0"/>
              </a:rPr>
              <a:t>Data memory block</a:t>
            </a:r>
          </a:p>
          <a:p>
            <a:r>
              <a:rPr lang="en-US" dirty="0" smtClean="0">
                <a:latin typeface="Times New Roman" pitchFamily="18" charset="0"/>
                <a:cs typeface="Times New Roman" pitchFamily="18" charset="0"/>
              </a:rPr>
              <a:t>Auto Encoder</a:t>
            </a:r>
          </a:p>
          <a:p>
            <a:r>
              <a:rPr lang="en-US" dirty="0" smtClean="0">
                <a:latin typeface="Times New Roman" pitchFamily="18" charset="0"/>
                <a:cs typeface="Times New Roman" pitchFamily="18" charset="0"/>
              </a:rPr>
              <a:t>Adder </a:t>
            </a:r>
          </a:p>
          <a:p>
            <a:r>
              <a:rPr lang="en-US" dirty="0" smtClean="0">
                <a:latin typeface="Times New Roman" pitchFamily="18" charset="0"/>
                <a:cs typeface="Times New Roman" pitchFamily="18" charset="0"/>
              </a:rPr>
              <a:t>Buffer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93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Register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this module, register is a small amount of storage available as part of a CPU or other digital processor. </a:t>
            </a:r>
          </a:p>
          <a:p>
            <a:pPr algn="just"/>
            <a:r>
              <a:rPr lang="en-US" dirty="0" smtClean="0">
                <a:latin typeface="Times New Roman" pitchFamily="18" charset="0"/>
                <a:cs typeface="Times New Roman" pitchFamily="18" charset="0"/>
              </a:rPr>
              <a:t>Such registers are (typically) addressed by mechanisms other than main memory and can be accessed more quickly.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7625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memory block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this module, we discuss the data memory block of a system is what manipulates data by performing computations. </a:t>
            </a:r>
          </a:p>
          <a:p>
            <a:pPr algn="just"/>
            <a:r>
              <a:rPr lang="en-US" dirty="0" smtClean="0">
                <a:latin typeface="Times New Roman" pitchFamily="18" charset="0"/>
                <a:cs typeface="Times New Roman" pitchFamily="18" charset="0"/>
              </a:rPr>
              <a:t>In practice, almost all system use a storage hierarchy, which puts fast but expensive and small storage options close to the CPU and slower but larger and cheaper options farther away.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641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Auto Encoder</a:t>
            </a:r>
          </a:p>
        </p:txBody>
      </p:sp>
      <p:sp>
        <p:nvSpPr>
          <p:cNvPr id="3" name="Content Placeholder 2"/>
          <p:cNvSpPr>
            <a:spLocks noGrp="1"/>
          </p:cNvSpPr>
          <p:nvPr>
            <p:ph idx="1"/>
          </p:nvPr>
        </p:nvSpPr>
        <p:spPr/>
        <p:txBody>
          <a:bodyPr>
            <a:normAutofit/>
          </a:bodyPr>
          <a:lstStyle/>
          <a:p>
            <a:pPr algn="just"/>
            <a:r>
              <a:rPr lang="en-IN" sz="1800" dirty="0" smtClean="0">
                <a:latin typeface="Times New Roman" panose="02020603050405020304" pitchFamily="18" charset="0"/>
                <a:cs typeface="Times New Roman" panose="02020603050405020304" pitchFamily="18" charset="0"/>
              </a:rPr>
              <a:t>Implementation </a:t>
            </a:r>
            <a:r>
              <a:rPr lang="en-IN" sz="1800" dirty="0">
                <a:latin typeface="Times New Roman" panose="02020603050405020304" pitchFamily="18" charset="0"/>
                <a:cs typeface="Times New Roman" panose="02020603050405020304" pitchFamily="18" charset="0"/>
              </a:rPr>
              <a:t>of a convolutional auto-encoder (CAE) in a field programmable gate array (FPGA). Instead of the traditional framework realized in a layer-by-layer way, we designed a new periodic layer-multiplexing framework for CAE. </a:t>
            </a:r>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Only </a:t>
            </a:r>
            <a:r>
              <a:rPr lang="en-IN" sz="1800" dirty="0">
                <a:latin typeface="Times New Roman" panose="02020603050405020304" pitchFamily="18" charset="0"/>
                <a:cs typeface="Times New Roman" panose="02020603050405020304" pitchFamily="18" charset="0"/>
              </a:rPr>
              <a:t>one layer is introduced and periodically reused to establish the network, which consumes fewer hardware resources. Moreover, by fixing the number of channels, this framework can be applicable to an image of arbitrary size. </a:t>
            </a:r>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effectively </a:t>
            </a:r>
            <a:r>
              <a:rPr lang="en-IN" sz="1800" dirty="0">
                <a:latin typeface="Times New Roman" panose="02020603050405020304" pitchFamily="18" charset="0"/>
                <a:cs typeface="Times New Roman" panose="02020603050405020304" pitchFamily="18" charset="0"/>
              </a:rPr>
              <a:t>improve the speed of convolution calculation, the parallel convolution method is used based on shift register</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8448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Accumulator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this module, we discuss the Accumulators dramatically improve performance in systems like these by providing a scratchpad area where the results of one operation can be fed to the next one for little or no performance penalty.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116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ABSTRACT</a:t>
            </a:r>
            <a:endParaRPr lang="en-IN" sz="2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Deep learning neural networks have gained much attention in recent research. Excellent results in various domains have proved the usefulness of such algorithms. </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However</a:t>
            </a:r>
            <a:r>
              <a:rPr lang="en-IN" sz="1800" dirty="0">
                <a:latin typeface="Times New Roman" panose="02020603050405020304" pitchFamily="18" charset="0"/>
                <a:cs typeface="Times New Roman" panose="02020603050405020304" pitchFamily="18" charset="0"/>
              </a:rPr>
              <a:t>, training a deep learning network requires substantial computational effort; therefore, resource-constrained systems like edge devices in the </a:t>
            </a:r>
            <a:r>
              <a:rPr lang="en-IN" sz="1800" dirty="0" err="1">
                <a:latin typeface="Times New Roman" panose="02020603050405020304" pitchFamily="18" charset="0"/>
                <a:cs typeface="Times New Roman" panose="02020603050405020304" pitchFamily="18" charset="0"/>
              </a:rPr>
              <a:t>IoT</a:t>
            </a:r>
            <a:r>
              <a:rPr lang="en-IN" sz="1800" dirty="0">
                <a:latin typeface="Times New Roman" panose="02020603050405020304" pitchFamily="18" charset="0"/>
                <a:cs typeface="Times New Roman" panose="02020603050405020304" pitchFamily="18" charset="0"/>
              </a:rPr>
              <a:t> domain still lack full implementations, and training of the network is ofﬂoaded to the cloud. </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Online </a:t>
            </a:r>
            <a:r>
              <a:rPr lang="en-IN" sz="1800" dirty="0">
                <a:latin typeface="Times New Roman" panose="02020603050405020304" pitchFamily="18" charset="0"/>
                <a:cs typeface="Times New Roman" panose="02020603050405020304" pitchFamily="18" charset="0"/>
              </a:rPr>
              <a:t>or unsupervised training of the network, on the other hand, is often a must if the system has to adjust to possible drift of the environment parameters or there is not enough data available initially. </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This </a:t>
            </a:r>
            <a:r>
              <a:rPr lang="en-IN" sz="1800" dirty="0">
                <a:latin typeface="Times New Roman" panose="02020603050405020304" pitchFamily="18" charset="0"/>
                <a:cs typeface="Times New Roman" panose="02020603050405020304" pitchFamily="18" charset="0"/>
              </a:rPr>
              <a:t>paper proposes the ﬁrst Xilinx </a:t>
            </a:r>
            <a:r>
              <a:rPr lang="en-IN" sz="1800" dirty="0" smtClean="0">
                <a:latin typeface="Times New Roman" panose="02020603050405020304" pitchFamily="18" charset="0"/>
                <a:cs typeface="Times New Roman" panose="02020603050405020304" pitchFamily="18" charset="0"/>
              </a:rPr>
              <a:t>FPGA </a:t>
            </a:r>
            <a:r>
              <a:rPr lang="en-IN" sz="1800" dirty="0">
                <a:latin typeface="Times New Roman" panose="02020603050405020304" pitchFamily="18" charset="0"/>
                <a:cs typeface="Times New Roman" panose="02020603050405020304" pitchFamily="18" charset="0"/>
              </a:rPr>
              <a:t>(Field Programmable Gate Array) based implementation of the contractive auto encoder (CAE), including training of the network</a:t>
            </a:r>
          </a:p>
        </p:txBody>
      </p:sp>
    </p:spTree>
    <p:extLst>
      <p:ext uri="{BB962C8B-B14F-4D97-AF65-F5344CB8AC3E}">
        <p14:creationId xmlns:p14="http://schemas.microsoft.com/office/powerpoint/2010/main" val="125677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Control unit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this module, we discuss the control unit is a component of a square root which directs operation of the processor.</a:t>
            </a:r>
          </a:p>
          <a:p>
            <a:pPr algn="just"/>
            <a:r>
              <a:rPr lang="en-US" dirty="0" smtClean="0">
                <a:latin typeface="Times New Roman" pitchFamily="18" charset="0"/>
                <a:cs typeface="Times New Roman" pitchFamily="18" charset="0"/>
              </a:rPr>
              <a:t>It controls communication and co-ordination between input/output devices.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198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System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Hardware Requirement:</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Pentium IV – 2.7 GHz</a:t>
            </a:r>
          </a:p>
          <a:p>
            <a:pPr lvl="0"/>
            <a:r>
              <a:rPr lang="en-US" dirty="0" smtClean="0">
                <a:latin typeface="Times New Roman" pitchFamily="18" charset="0"/>
                <a:cs typeface="Times New Roman" pitchFamily="18" charset="0"/>
              </a:rPr>
              <a:t> 1GB DDR RAM</a:t>
            </a:r>
          </a:p>
          <a:p>
            <a:pPr lvl="0"/>
            <a:r>
              <a:rPr lang="en-US" dirty="0" smtClean="0">
                <a:latin typeface="Times New Roman" pitchFamily="18" charset="0"/>
                <a:cs typeface="Times New Roman" pitchFamily="18" charset="0"/>
              </a:rPr>
              <a:t>250Gb Hard Disk</a:t>
            </a:r>
          </a:p>
          <a:p>
            <a:pPr>
              <a:buNone/>
            </a:pPr>
            <a:r>
              <a:rPr lang="en-US" b="1" dirty="0" smtClean="0">
                <a:latin typeface="Times New Roman" pitchFamily="18" charset="0"/>
                <a:cs typeface="Times New Roman" pitchFamily="18" charset="0"/>
              </a:rPr>
              <a:t>Software Requirement:</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Operating System : Windows XP</a:t>
            </a:r>
          </a:p>
          <a:p>
            <a:pPr lvl="0"/>
            <a:r>
              <a:rPr lang="en-US" dirty="0" smtClean="0">
                <a:latin typeface="Times New Roman" pitchFamily="18" charset="0"/>
                <a:cs typeface="Times New Roman" pitchFamily="18" charset="0"/>
              </a:rPr>
              <a:t> Tool : XILINX </a:t>
            </a:r>
          </a:p>
          <a:p>
            <a:pPr lvl="0"/>
            <a:r>
              <a:rPr lang="en-US" dirty="0" smtClean="0">
                <a:latin typeface="Times New Roman" pitchFamily="18" charset="0"/>
                <a:cs typeface="Times New Roman" pitchFamily="18" charset="0"/>
              </a:rPr>
              <a:t>Version : 14.2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7204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The proposed architecture uses node-level parallelism. For back-propagation, additional parallelism was achieved by maximally reusing the computational results. The functionality of the solution was verified using the downscaled MNIST dataset The 38μs total execution time for a forward pass and training yields to a maximum of 26KS input rate.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649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err="1" smtClean="0">
                <a:latin typeface="Times New Roman" pitchFamily="18" charset="0"/>
                <a:cs typeface="Times New Roman" pitchFamily="18" charset="0"/>
              </a:rPr>
              <a:t>Altera</a:t>
            </a:r>
            <a:r>
              <a:rPr lang="en-US" dirty="0" smtClean="0">
                <a:latin typeface="Times New Roman" pitchFamily="18" charset="0"/>
                <a:cs typeface="Times New Roman" pitchFamily="18" charset="0"/>
              </a:rPr>
              <a:t> Corp. </a:t>
            </a:r>
            <a:r>
              <a:rPr lang="en-US" dirty="0" err="1" smtClean="0">
                <a:latin typeface="Times New Roman" pitchFamily="18" charset="0"/>
                <a:cs typeface="Times New Roman" pitchFamily="18" charset="0"/>
              </a:rPr>
              <a:t>Stratix</a:t>
            </a:r>
            <a:r>
              <a:rPr lang="en-US" dirty="0" smtClean="0">
                <a:latin typeface="Times New Roman" pitchFamily="18" charset="0"/>
                <a:cs typeface="Times New Roman" pitchFamily="18" charset="0"/>
              </a:rPr>
              <a:t> v website. http://www.altera.com/devices/fpga/stratix-fpgas/stratix-v/stxv-index.jsp.</a:t>
            </a:r>
          </a:p>
          <a:p>
            <a:pPr algn="just"/>
            <a:r>
              <a:rPr lang="en-US" dirty="0" smtClean="0">
                <a:latin typeface="Times New Roman" pitchFamily="18" charset="0"/>
                <a:cs typeface="Times New Roman" pitchFamily="18" charset="0"/>
              </a:rPr>
              <a:t>I. S. Committee et al. 754-2008 </a:t>
            </a:r>
            <a:r>
              <a:rPr lang="en-US" dirty="0" err="1" smtClean="0">
                <a:latin typeface="Times New Roman" pitchFamily="18" charset="0"/>
                <a:cs typeface="Times New Roman" pitchFamily="18" charset="0"/>
              </a:rPr>
              <a:t>ieee</a:t>
            </a:r>
            <a:r>
              <a:rPr lang="en-US" dirty="0" smtClean="0">
                <a:latin typeface="Times New Roman" pitchFamily="18" charset="0"/>
                <a:cs typeface="Times New Roman" pitchFamily="18" charset="0"/>
              </a:rPr>
              <a:t> standard for floating-point arithmetic. IEEE Computer Society Std, 2008, 2008.</a:t>
            </a:r>
          </a:p>
          <a:p>
            <a:pPr algn="just"/>
            <a:r>
              <a:rPr lang="en-US" dirty="0" smtClean="0">
                <a:latin typeface="Times New Roman" pitchFamily="18" charset="0"/>
                <a:cs typeface="Times New Roman" pitchFamily="18" charset="0"/>
              </a:rPr>
              <a:t>F. De </a:t>
            </a:r>
            <a:r>
              <a:rPr lang="en-US" dirty="0" err="1" smtClean="0">
                <a:latin typeface="Times New Roman" pitchFamily="18" charset="0"/>
                <a:cs typeface="Times New Roman" pitchFamily="18" charset="0"/>
              </a:rPr>
              <a:t>Dinechin</a:t>
            </a:r>
            <a:r>
              <a:rPr lang="en-US" dirty="0" smtClean="0">
                <a:latin typeface="Times New Roman" pitchFamily="18" charset="0"/>
                <a:cs typeface="Times New Roman" pitchFamily="18" charset="0"/>
              </a:rPr>
              <a:t> and B. </a:t>
            </a:r>
            <a:r>
              <a:rPr lang="en-US" dirty="0" err="1" smtClean="0">
                <a:latin typeface="Times New Roman" pitchFamily="18" charset="0"/>
                <a:cs typeface="Times New Roman" pitchFamily="18" charset="0"/>
              </a:rPr>
              <a:t>Pasca</a:t>
            </a:r>
            <a:r>
              <a:rPr lang="en-US" dirty="0" smtClean="0">
                <a:latin typeface="Times New Roman" pitchFamily="18" charset="0"/>
                <a:cs typeface="Times New Roman" pitchFamily="18" charset="0"/>
              </a:rPr>
              <a:t>. Designing custom arithmetic data paths with </a:t>
            </a:r>
            <a:r>
              <a:rPr lang="en-US" dirty="0" err="1" smtClean="0">
                <a:latin typeface="Times New Roman" pitchFamily="18" charset="0"/>
                <a:cs typeface="Times New Roman" pitchFamily="18" charset="0"/>
              </a:rPr>
              <a:t>flopoco</a:t>
            </a:r>
            <a:r>
              <a:rPr lang="en-US" dirty="0" smtClean="0">
                <a:latin typeface="Times New Roman" pitchFamily="18" charset="0"/>
                <a:cs typeface="Times New Roman" pitchFamily="18" charset="0"/>
              </a:rPr>
              <a:t>. Design &amp; Test of Computers, IEEE, 28(4):18–27, 2011.</a:t>
            </a:r>
          </a:p>
          <a:p>
            <a:pPr algn="just"/>
            <a:r>
              <a:rPr lang="en-US" dirty="0" smtClean="0">
                <a:latin typeface="Times New Roman" pitchFamily="18" charset="0"/>
                <a:cs typeface="Times New Roman" pitchFamily="18" charset="0"/>
              </a:rPr>
              <a:t>F. De </a:t>
            </a:r>
            <a:r>
              <a:rPr lang="en-US" dirty="0" err="1" smtClean="0">
                <a:latin typeface="Times New Roman" pitchFamily="18" charset="0"/>
                <a:cs typeface="Times New Roman" pitchFamily="18" charset="0"/>
              </a:rPr>
              <a:t>Dinechin</a:t>
            </a:r>
            <a:r>
              <a:rPr lang="en-US" dirty="0" smtClean="0">
                <a:latin typeface="Times New Roman" pitchFamily="18" charset="0"/>
                <a:cs typeface="Times New Roman" pitchFamily="18" charset="0"/>
              </a:rPr>
              <a:t> and B. </a:t>
            </a:r>
            <a:r>
              <a:rPr lang="en-US" dirty="0" err="1" smtClean="0">
                <a:latin typeface="Times New Roman" pitchFamily="18" charset="0"/>
                <a:cs typeface="Times New Roman" pitchFamily="18" charset="0"/>
              </a:rPr>
              <a:t>Pasca</a:t>
            </a:r>
            <a:r>
              <a:rPr lang="en-US" dirty="0" smtClean="0">
                <a:latin typeface="Times New Roman" pitchFamily="18" charset="0"/>
                <a:cs typeface="Times New Roman" pitchFamily="18" charset="0"/>
              </a:rPr>
              <a:t>. Designing custom arithmetic data paths with </a:t>
            </a:r>
            <a:r>
              <a:rPr lang="en-US" dirty="0" err="1" smtClean="0">
                <a:latin typeface="Times New Roman" pitchFamily="18" charset="0"/>
                <a:cs typeface="Times New Roman" pitchFamily="18" charset="0"/>
              </a:rPr>
              <a:t>flopoco</a:t>
            </a:r>
            <a:r>
              <a:rPr lang="en-US" dirty="0" smtClean="0">
                <a:latin typeface="Times New Roman" pitchFamily="18" charset="0"/>
                <a:cs typeface="Times New Roman" pitchFamily="18" charset="0"/>
              </a:rPr>
              <a:t>. Design &amp; Test of Computers, IEEE, 28(4):18–27, 2011.</a:t>
            </a:r>
          </a:p>
          <a:p>
            <a:pPr algn="just"/>
            <a:r>
              <a:rPr lang="en-US" dirty="0" smtClean="0">
                <a:latin typeface="Times New Roman" pitchFamily="18" charset="0"/>
                <a:cs typeface="Times New Roman" pitchFamily="18" charset="0"/>
              </a:rPr>
              <a:t>J. </a:t>
            </a:r>
            <a:r>
              <a:rPr lang="en-US" dirty="0" err="1" smtClean="0">
                <a:latin typeface="Times New Roman" pitchFamily="18" charset="0"/>
                <a:cs typeface="Times New Roman" pitchFamily="18" charset="0"/>
              </a:rPr>
              <a:t>Detrey</a:t>
            </a:r>
            <a:r>
              <a:rPr lang="en-US" dirty="0" smtClean="0">
                <a:latin typeface="Times New Roman" pitchFamily="18" charset="0"/>
                <a:cs typeface="Times New Roman" pitchFamily="18" charset="0"/>
              </a:rPr>
              <a:t> and F. de </a:t>
            </a:r>
            <a:r>
              <a:rPr lang="en-US" dirty="0" err="1" smtClean="0">
                <a:latin typeface="Times New Roman" pitchFamily="18" charset="0"/>
                <a:cs typeface="Times New Roman" pitchFamily="18" charset="0"/>
              </a:rPr>
              <a:t>Dinechin</a:t>
            </a:r>
            <a:r>
              <a:rPr lang="en-US" dirty="0" smtClean="0">
                <a:latin typeface="Times New Roman" pitchFamily="18" charset="0"/>
                <a:cs typeface="Times New Roman" pitchFamily="18" charset="0"/>
              </a:rPr>
              <a:t>. A tool for unbiased comparison between logarithmic and floating-point arithmetic. The Journal of VLSI Signal Processing Systems for Signal, Image, and Video Technology, 49(1):161–175, 2007.</a:t>
            </a:r>
          </a:p>
          <a:p>
            <a:endParaRPr lang="en-US" dirty="0"/>
          </a:p>
        </p:txBody>
      </p:sp>
    </p:spTree>
    <p:extLst>
      <p:ext uri="{BB962C8B-B14F-4D97-AF65-F5344CB8AC3E}">
        <p14:creationId xmlns:p14="http://schemas.microsoft.com/office/powerpoint/2010/main" val="85424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INTRODUCTION</a:t>
            </a:r>
            <a:endParaRPr lang="en-IN" sz="2400" dirty="0"/>
          </a:p>
        </p:txBody>
      </p:sp>
      <p:sp>
        <p:nvSpPr>
          <p:cNvPr id="3" name="Content Placeholder 2"/>
          <p:cNvSpPr>
            <a:spLocks noGrp="1"/>
          </p:cNvSpPr>
          <p:nvPr>
            <p:ph idx="1"/>
          </p:nvPr>
        </p:nvSpPr>
        <p:spPr/>
        <p:txBody>
          <a:bodyPr>
            <a:normAutofit/>
          </a:bodyPr>
          <a:lstStyle/>
          <a:p>
            <a:pPr algn="just"/>
            <a:r>
              <a:rPr lang="en-IN" sz="1800" dirty="0" smtClean="0">
                <a:latin typeface="Times New Roman" panose="02020603050405020304" pitchFamily="18" charset="0"/>
                <a:cs typeface="Times New Roman" panose="02020603050405020304" pitchFamily="18" charset="0"/>
              </a:rPr>
              <a:t>Deep learning (DL) algorithms have been proved to be useful in various domains: image recognition, natural language translation, human activity recognition, and anomaly detection</a:t>
            </a:r>
          </a:p>
          <a:p>
            <a:pPr algn="just"/>
            <a:r>
              <a:rPr lang="en-IN" sz="1800" dirty="0" smtClean="0">
                <a:latin typeface="Times New Roman" panose="02020603050405020304" pitchFamily="18" charset="0"/>
                <a:cs typeface="Times New Roman" panose="02020603050405020304" pitchFamily="18" charset="0"/>
              </a:rPr>
              <a:t>The DL algorithms extract the essential features of the input signal automatically; this enables automatic learning and increases the DL modelling capabilities</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Variable precision floating point operations are widely used in many fields of computer and electrical engineering. </a:t>
            </a:r>
          </a:p>
          <a:p>
            <a:pPr algn="just"/>
            <a:r>
              <a:rPr lang="en-US" sz="1800" dirty="0" smtClean="0">
                <a:latin typeface="Times New Roman" pitchFamily="18" charset="0"/>
                <a:cs typeface="Times New Roman" pitchFamily="18" charset="0"/>
              </a:rPr>
              <a:t>Floating point arithmetic operations are included in most processing units. </a:t>
            </a:r>
          </a:p>
          <a:p>
            <a:pPr algn="just"/>
            <a:r>
              <a:rPr lang="en-US" sz="1800" dirty="0" smtClean="0">
                <a:latin typeface="Times New Roman" pitchFamily="18" charset="0"/>
                <a:cs typeface="Times New Roman" pitchFamily="18" charset="0"/>
              </a:rPr>
              <a:t>There are many floating point operations including addition, subtraction, multiplication, division, reciprocal and square root.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6889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EXISTING METHOD</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method of data format conversion, the matrix blocking methods and the complex functions approximation are the main factors considered according to the situation of hardware implementation.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simulation method of the data conversion, the matrix blocking with different parallelism and a simple PLA approximation method were evaluated in this paper. The results showed that the fixed-point bit-width did have effect on the performance of </a:t>
            </a:r>
            <a:r>
              <a:rPr lang="en-US" sz="2000" dirty="0" smtClean="0">
                <a:latin typeface="Times New Roman" panose="02020603050405020304" pitchFamily="18" charset="0"/>
                <a:cs typeface="Times New Roman" panose="02020603050405020304" pitchFamily="18" charset="0"/>
              </a:rPr>
              <a:t>auto encoder. </a:t>
            </a:r>
          </a:p>
          <a:p>
            <a:r>
              <a:rPr lang="en-US" sz="2000" dirty="0" smtClean="0">
                <a:latin typeface="Times New Roman" panose="02020603050405020304" pitchFamily="18" charset="0"/>
                <a:cs typeface="Times New Roman" panose="02020603050405020304" pitchFamily="18" charset="0"/>
              </a:rPr>
              <a:t>Multiple </a:t>
            </a:r>
            <a:r>
              <a:rPr lang="en-US" sz="2000" dirty="0">
                <a:latin typeface="Times New Roman" panose="02020603050405020304" pitchFamily="18" charset="0"/>
                <a:cs typeface="Times New Roman" panose="02020603050405020304" pitchFamily="18" charset="0"/>
              </a:rPr>
              <a:t>factors may have crossed effect. Each factor would have two-sided impacts for discarding the "abundant" information and the "useful" information at the same time. The representation domain must be carefully selected according to the computation parallelism.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result also showed that using fixed-point arithmetic can guarantee the precision of the </a:t>
            </a:r>
            <a:r>
              <a:rPr lang="en-US" sz="2000" dirty="0" smtClean="0">
                <a:latin typeface="Times New Roman" panose="02020603050405020304" pitchFamily="18" charset="0"/>
                <a:cs typeface="Times New Roman" panose="02020603050405020304" pitchFamily="18" charset="0"/>
              </a:rPr>
              <a:t>auto encoder </a:t>
            </a:r>
            <a:r>
              <a:rPr lang="en-US" sz="2000" dirty="0">
                <a:latin typeface="Times New Roman" panose="02020603050405020304" pitchFamily="18" charset="0"/>
                <a:cs typeface="Times New Roman" panose="02020603050405020304" pitchFamily="18" charset="0"/>
              </a:rPr>
              <a:t>algorithm and get acceptable convergence speed.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68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SYSTEM</a:t>
            </a:r>
            <a:endParaRPr lang="en-IN" sz="2800" b="1" dirty="0"/>
          </a:p>
        </p:txBody>
      </p:sp>
      <p:sp>
        <p:nvSpPr>
          <p:cNvPr id="3" name="Content Placeholder 2"/>
          <p:cNvSpPr>
            <a:spLocks noGrp="1"/>
          </p:cNvSpPr>
          <p:nvPr>
            <p:ph idx="1"/>
          </p:nvPr>
        </p:nvSpPr>
        <p:spPr/>
        <p:txBody>
          <a:bodyPr/>
          <a:lstStyle/>
          <a:p>
            <a:pPr algn="just">
              <a:lnSpc>
                <a:spcPct val="150000"/>
              </a:lnSpc>
            </a:pPr>
            <a:r>
              <a:rPr lang="en-IN" sz="1800" dirty="0" smtClean="0">
                <a:latin typeface="Times New Roman" panose="02020603050405020304" pitchFamily="18" charset="0"/>
                <a:cs typeface="Times New Roman" panose="02020603050405020304" pitchFamily="18" charset="0"/>
              </a:rPr>
              <a:t>Online or unsupervised training of the network, on the other hand, is often a must if the system has to adjust to possible drift of the environment parameters or there is not enough data available initially.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In this proposed system, we propose a new </a:t>
            </a:r>
            <a:r>
              <a:rPr lang="en-IN" sz="1800" dirty="0" smtClean="0">
                <a:latin typeface="Times New Roman" panose="02020603050405020304" pitchFamily="18" charset="0"/>
                <a:cs typeface="Times New Roman" panose="02020603050405020304" pitchFamily="18" charset="0"/>
              </a:rPr>
              <a:t>proposes three novel architectures for Field Programmable Gate Array (FPGA) based implementations of CAE, for the first time with embedded learning paper proposes the first Xilinx </a:t>
            </a:r>
            <a:r>
              <a:rPr lang="en-IN" sz="1800" dirty="0" err="1" smtClean="0">
                <a:latin typeface="Times New Roman" panose="02020603050405020304" pitchFamily="18" charset="0"/>
                <a:cs typeface="Times New Roman" panose="02020603050405020304" pitchFamily="18" charset="0"/>
              </a:rPr>
              <a:t>Zynq</a:t>
            </a:r>
            <a:r>
              <a:rPr lang="en-IN" sz="1800" dirty="0" smtClean="0">
                <a:latin typeface="Times New Roman" panose="02020603050405020304" pitchFamily="18" charset="0"/>
                <a:cs typeface="Times New Roman" panose="02020603050405020304" pitchFamily="18" charset="0"/>
              </a:rPr>
              <a:t> FPGA (Field Programmable Gate Array) based implementation of the contractive auto encoder (CAE), including training of the network</a:t>
            </a:r>
            <a:endParaRPr lang="en-US" sz="18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6829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2400" b="1">
                <a:latin typeface="Times New Roman" panose="02020603050405020304" pitchFamily="18" charset="0"/>
                <a:cs typeface="Times New Roman" panose="02020603050405020304" pitchFamily="18" charset="0"/>
              </a:rPr>
              <a:t>BLOCK DIAGRAM</a:t>
            </a:r>
          </a:p>
        </p:txBody>
      </p:sp>
      <p:graphicFrame>
        <p:nvGraphicFramePr>
          <p:cNvPr id="3" name="Diagram 2"/>
          <p:cNvGraphicFramePr/>
          <p:nvPr/>
        </p:nvGraphicFramePr>
        <p:xfrm>
          <a:off x="1991544" y="1268760"/>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790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92313" y="0"/>
            <a:ext cx="8229600" cy="850900"/>
          </a:xfrm>
        </p:spPr>
        <p:txBody>
          <a:bodyPr/>
          <a:lstStyle/>
          <a:p>
            <a:r>
              <a:rPr lang="en-US" sz="2400" b="1">
                <a:latin typeface="Times New Roman" panose="02020603050405020304" pitchFamily="18" charset="0"/>
                <a:cs typeface="Times New Roman" panose="02020603050405020304" pitchFamily="18" charset="0"/>
              </a:rPr>
              <a:t>FLOWCHART</a:t>
            </a:r>
          </a:p>
        </p:txBody>
      </p:sp>
      <p:sp>
        <p:nvSpPr>
          <p:cNvPr id="4" name="Rectangle 3"/>
          <p:cNvSpPr/>
          <p:nvPr/>
        </p:nvSpPr>
        <p:spPr>
          <a:xfrm>
            <a:off x="5016500" y="1684339"/>
            <a:ext cx="2159000" cy="7207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a:p>
        </p:txBody>
      </p:sp>
      <p:sp>
        <p:nvSpPr>
          <p:cNvPr id="10" name="Flowchart: Terminator 9"/>
          <p:cNvSpPr/>
          <p:nvPr/>
        </p:nvSpPr>
        <p:spPr>
          <a:xfrm>
            <a:off x="5303839" y="765176"/>
            <a:ext cx="1584325" cy="576263"/>
          </a:xfrm>
          <a:prstGeom prst="flowChartTerminato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a:p>
        </p:txBody>
      </p:sp>
      <p:sp>
        <p:nvSpPr>
          <p:cNvPr id="11" name="Flowchart: Process 10"/>
          <p:cNvSpPr/>
          <p:nvPr/>
        </p:nvSpPr>
        <p:spPr>
          <a:xfrm>
            <a:off x="5006975" y="5173664"/>
            <a:ext cx="1873250" cy="574675"/>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a:p>
        </p:txBody>
      </p:sp>
      <p:sp>
        <p:nvSpPr>
          <p:cNvPr id="12" name="Flowchart: Terminator 11"/>
          <p:cNvSpPr/>
          <p:nvPr/>
        </p:nvSpPr>
        <p:spPr>
          <a:xfrm>
            <a:off x="5106989" y="6092826"/>
            <a:ext cx="1673225" cy="504825"/>
          </a:xfrm>
          <a:prstGeom prst="flowChartTerminato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a:p>
        </p:txBody>
      </p:sp>
      <p:cxnSp>
        <p:nvCxnSpPr>
          <p:cNvPr id="14" name="Straight Arrow Connector 13"/>
          <p:cNvCxnSpPr>
            <a:stCxn id="10" idx="2"/>
            <a:endCxn id="4" idx="0"/>
          </p:cNvCxnSpPr>
          <p:nvPr/>
        </p:nvCxnSpPr>
        <p:spPr>
          <a:xfrm>
            <a:off x="6096000" y="1341438"/>
            <a:ext cx="0" cy="342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2"/>
          </p:cNvCxnSpPr>
          <p:nvPr/>
        </p:nvCxnSpPr>
        <p:spPr>
          <a:xfrm>
            <a:off x="6096000" y="2405063"/>
            <a:ext cx="0" cy="3492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5994400" y="3500439"/>
            <a:ext cx="6350" cy="225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5994400" y="4949826"/>
            <a:ext cx="6350" cy="2079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1" idx="2"/>
            <a:endCxn id="12" idx="0"/>
          </p:cNvCxnSpPr>
          <p:nvPr/>
        </p:nvCxnSpPr>
        <p:spPr>
          <a:xfrm>
            <a:off x="5943600" y="5748339"/>
            <a:ext cx="0" cy="344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32" name="TextBox 8209"/>
          <p:cNvSpPr txBox="1">
            <a:spLocks noChangeArrowheads="1"/>
          </p:cNvSpPr>
          <p:nvPr/>
        </p:nvSpPr>
        <p:spPr bwMode="auto">
          <a:xfrm>
            <a:off x="5661025" y="852488"/>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sz="2000">
                <a:latin typeface="Times New Roman" panose="02020603050405020304" pitchFamily="18" charset="0"/>
              </a:rPr>
              <a:t>Start</a:t>
            </a:r>
          </a:p>
        </p:txBody>
      </p:sp>
      <p:sp>
        <p:nvSpPr>
          <p:cNvPr id="5133" name="TextBox 8210"/>
          <p:cNvSpPr txBox="1">
            <a:spLocks noChangeArrowheads="1"/>
          </p:cNvSpPr>
          <p:nvPr/>
        </p:nvSpPr>
        <p:spPr bwMode="auto">
          <a:xfrm>
            <a:off x="5332414" y="1844675"/>
            <a:ext cx="216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sz="2000">
                <a:latin typeface="Times New Roman" panose="02020603050405020304" pitchFamily="18" charset="0"/>
              </a:rPr>
              <a:t>Input Image </a:t>
            </a:r>
          </a:p>
        </p:txBody>
      </p:sp>
      <p:sp>
        <p:nvSpPr>
          <p:cNvPr id="5134" name="TextBox 8216"/>
          <p:cNvSpPr txBox="1">
            <a:spLocks noChangeArrowheads="1"/>
          </p:cNvSpPr>
          <p:nvPr/>
        </p:nvSpPr>
        <p:spPr bwMode="auto">
          <a:xfrm>
            <a:off x="5002213" y="5097464"/>
            <a:ext cx="1871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sz="2000">
                <a:latin typeface="Times New Roman" panose="02020603050405020304" pitchFamily="18" charset="0"/>
              </a:rPr>
              <a:t>Training and Testing </a:t>
            </a:r>
          </a:p>
        </p:txBody>
      </p:sp>
      <p:sp>
        <p:nvSpPr>
          <p:cNvPr id="5135" name="TextBox 8217"/>
          <p:cNvSpPr txBox="1">
            <a:spLocks noChangeArrowheads="1"/>
          </p:cNvSpPr>
          <p:nvPr/>
        </p:nvSpPr>
        <p:spPr bwMode="auto">
          <a:xfrm>
            <a:off x="5480051" y="6145213"/>
            <a:ext cx="122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sz="2000">
                <a:latin typeface="Times New Roman" panose="02020603050405020304" pitchFamily="18" charset="0"/>
              </a:rPr>
              <a:t>Stop</a:t>
            </a:r>
          </a:p>
        </p:txBody>
      </p:sp>
      <p:sp>
        <p:nvSpPr>
          <p:cNvPr id="24" name="Rectangle 23"/>
          <p:cNvSpPr/>
          <p:nvPr/>
        </p:nvSpPr>
        <p:spPr>
          <a:xfrm>
            <a:off x="5027613" y="2754314"/>
            <a:ext cx="2159000" cy="720725"/>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IN" sz="2000" dirty="0">
                <a:latin typeface="Times New Roman" panose="02020603050405020304" pitchFamily="18" charset="0"/>
                <a:cs typeface="Times New Roman" panose="02020603050405020304" pitchFamily="18" charset="0"/>
              </a:rPr>
              <a:t>Auto encoder </a:t>
            </a:r>
          </a:p>
        </p:txBody>
      </p:sp>
      <p:sp>
        <p:nvSpPr>
          <p:cNvPr id="25" name="Rectangle 24"/>
          <p:cNvSpPr/>
          <p:nvPr/>
        </p:nvSpPr>
        <p:spPr>
          <a:xfrm>
            <a:off x="5011738" y="3921126"/>
            <a:ext cx="2159000" cy="720725"/>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IN" sz="2000" dirty="0">
                <a:latin typeface="Times New Roman" panose="02020603050405020304" pitchFamily="18" charset="0"/>
                <a:cs typeface="Times New Roman" panose="02020603050405020304" pitchFamily="18" charset="0"/>
              </a:rPr>
              <a:t>CNN Algorithm </a:t>
            </a:r>
          </a:p>
        </p:txBody>
      </p:sp>
    </p:spTree>
    <p:extLst>
      <p:ext uri="{BB962C8B-B14F-4D97-AF65-F5344CB8AC3E}">
        <p14:creationId xmlns:p14="http://schemas.microsoft.com/office/powerpoint/2010/main" val="1493897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SYSTEM DIAGRAM</a:t>
            </a:r>
            <a:endParaRPr lang="en-US" sz="2800" b="1" dirty="0">
              <a:latin typeface="Times New Roman" pitchFamily="18" charset="0"/>
              <a:cs typeface="Times New Roman" pitchFamily="18" charset="0"/>
            </a:endParaRPr>
          </a:p>
        </p:txBody>
      </p:sp>
      <p:grpSp>
        <p:nvGrpSpPr>
          <p:cNvPr id="1026" name="Group 2"/>
          <p:cNvGrpSpPr>
            <a:grpSpLocks/>
          </p:cNvGrpSpPr>
          <p:nvPr/>
        </p:nvGrpSpPr>
        <p:grpSpPr bwMode="auto">
          <a:xfrm>
            <a:off x="1378039" y="1828801"/>
            <a:ext cx="9975761" cy="3419475"/>
            <a:chOff x="1530" y="2742"/>
            <a:chExt cx="9585" cy="3944"/>
          </a:xfrm>
        </p:grpSpPr>
        <p:grpSp>
          <p:nvGrpSpPr>
            <p:cNvPr id="1027" name="Group 3"/>
            <p:cNvGrpSpPr>
              <a:grpSpLocks/>
            </p:cNvGrpSpPr>
            <p:nvPr/>
          </p:nvGrpSpPr>
          <p:grpSpPr bwMode="auto">
            <a:xfrm>
              <a:off x="1530" y="2742"/>
              <a:ext cx="9585" cy="3944"/>
              <a:chOff x="1530" y="2490"/>
              <a:chExt cx="9585" cy="3660"/>
            </a:xfrm>
          </p:grpSpPr>
          <p:sp>
            <p:nvSpPr>
              <p:cNvPr id="1028" name="Rectangle 4"/>
              <p:cNvSpPr>
                <a:spLocks noChangeArrowheads="1"/>
              </p:cNvSpPr>
              <p:nvPr/>
            </p:nvSpPr>
            <p:spPr bwMode="auto">
              <a:xfrm>
                <a:off x="1530" y="2490"/>
                <a:ext cx="1680" cy="1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400" dirty="0">
                  <a:latin typeface="Times New Roman" pitchFamily="18" charset="0"/>
                  <a:cs typeface="Arial" pitchFamily="34" charset="0"/>
                </a:endParaRPr>
              </a:p>
              <a:p>
                <a:pPr fontAlgn="base">
                  <a:spcBef>
                    <a:spcPct val="0"/>
                  </a:spcBef>
                  <a:spcAft>
                    <a:spcPts val="1000"/>
                  </a:spcAft>
                </a:pPr>
                <a:r>
                  <a:rPr lang="en-US" sz="1400" dirty="0">
                    <a:latin typeface="Times New Roman" pitchFamily="18" charset="0"/>
                    <a:cs typeface="Arial" pitchFamily="34" charset="0"/>
                  </a:rPr>
                  <a:t>Input generation</a:t>
                </a:r>
                <a:endParaRPr lang="en-US" dirty="0">
                  <a:latin typeface="Arial" pitchFamily="34" charset="0"/>
                  <a:cs typeface="Arial" pitchFamily="34" charset="0"/>
                </a:endParaRPr>
              </a:p>
            </p:txBody>
          </p:sp>
          <p:sp>
            <p:nvSpPr>
              <p:cNvPr id="1029" name="Rectangle 5"/>
              <p:cNvSpPr>
                <a:spLocks noChangeArrowheads="1"/>
              </p:cNvSpPr>
              <p:nvPr/>
            </p:nvSpPr>
            <p:spPr bwMode="auto">
              <a:xfrm>
                <a:off x="3780" y="2490"/>
                <a:ext cx="144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400" dirty="0">
                    <a:latin typeface="Times New Roman" pitchFamily="18" charset="0"/>
                    <a:cs typeface="Arial" pitchFamily="34" charset="0"/>
                  </a:rPr>
                  <a:t>Auto Encoder </a:t>
                </a:r>
              </a:p>
              <a:p>
                <a:pPr fontAlgn="base">
                  <a:spcBef>
                    <a:spcPct val="0"/>
                  </a:spcBef>
                  <a:spcAft>
                    <a:spcPts val="1000"/>
                  </a:spcAft>
                </a:pPr>
                <a:r>
                  <a:rPr lang="en-US" sz="1400" dirty="0">
                    <a:latin typeface="Times New Roman" pitchFamily="18" charset="0"/>
                    <a:cs typeface="Arial" pitchFamily="34" charset="0"/>
                  </a:rPr>
                  <a:t>Divider </a:t>
                </a:r>
                <a:endParaRPr lang="en-US" dirty="0">
                  <a:latin typeface="Arial" pitchFamily="34" charset="0"/>
                  <a:cs typeface="Arial" pitchFamily="34" charset="0"/>
                </a:endParaRPr>
              </a:p>
            </p:txBody>
          </p:sp>
          <p:sp>
            <p:nvSpPr>
              <p:cNvPr id="1030" name="Rectangle 6"/>
              <p:cNvSpPr>
                <a:spLocks noChangeArrowheads="1"/>
              </p:cNvSpPr>
              <p:nvPr/>
            </p:nvSpPr>
            <p:spPr bwMode="auto">
              <a:xfrm>
                <a:off x="6120" y="2490"/>
                <a:ext cx="1845" cy="1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100">
                  <a:latin typeface="Times New Roman" pitchFamily="18" charset="0"/>
                  <a:cs typeface="Arial" pitchFamily="34" charset="0"/>
                </a:endParaRPr>
              </a:p>
              <a:p>
                <a:pPr fontAlgn="base">
                  <a:spcBef>
                    <a:spcPct val="0"/>
                  </a:spcBef>
                  <a:spcAft>
                    <a:spcPts val="1000"/>
                  </a:spcAft>
                </a:pPr>
                <a:r>
                  <a:rPr lang="en-US" sz="1100">
                    <a:latin typeface="Times New Roman" pitchFamily="18" charset="0"/>
                    <a:cs typeface="Arial" pitchFamily="34" charset="0"/>
                  </a:rPr>
                  <a:t>SHBTRACTOR</a:t>
                </a:r>
                <a:endParaRPr lang="en-US">
                  <a:latin typeface="Arial" pitchFamily="34" charset="0"/>
                  <a:cs typeface="Arial" pitchFamily="34" charset="0"/>
                </a:endParaRPr>
              </a:p>
            </p:txBody>
          </p:sp>
          <p:sp>
            <p:nvSpPr>
              <p:cNvPr id="1031" name="Rectangle 7"/>
              <p:cNvSpPr>
                <a:spLocks noChangeArrowheads="1"/>
              </p:cNvSpPr>
              <p:nvPr/>
            </p:nvSpPr>
            <p:spPr bwMode="auto">
              <a:xfrm>
                <a:off x="8760" y="2490"/>
                <a:ext cx="2355" cy="1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100" dirty="0">
                  <a:latin typeface="Times New Roman" pitchFamily="18" charset="0"/>
                  <a:cs typeface="Arial" pitchFamily="34" charset="0"/>
                </a:endParaRPr>
              </a:p>
              <a:p>
                <a:pPr fontAlgn="base">
                  <a:spcBef>
                    <a:spcPct val="0"/>
                  </a:spcBef>
                  <a:spcAft>
                    <a:spcPts val="1000"/>
                  </a:spcAft>
                </a:pPr>
                <a:r>
                  <a:rPr lang="en-US" sz="1400" dirty="0">
                    <a:latin typeface="Times New Roman" pitchFamily="18" charset="0"/>
                    <a:cs typeface="Arial" pitchFamily="34" charset="0"/>
                  </a:rPr>
                  <a:t>Add/sub block </a:t>
                </a:r>
                <a:endParaRPr lang="en-US" dirty="0">
                  <a:latin typeface="Arial" pitchFamily="34" charset="0"/>
                  <a:cs typeface="Arial" pitchFamily="34" charset="0"/>
                </a:endParaRPr>
              </a:p>
            </p:txBody>
          </p:sp>
          <p:sp>
            <p:nvSpPr>
              <p:cNvPr id="1032" name="Rectangle 8"/>
              <p:cNvSpPr>
                <a:spLocks noChangeArrowheads="1"/>
              </p:cNvSpPr>
              <p:nvPr/>
            </p:nvSpPr>
            <p:spPr bwMode="auto">
              <a:xfrm>
                <a:off x="8760" y="4635"/>
                <a:ext cx="2355" cy="1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100" dirty="0">
                  <a:latin typeface="Times New Roman" pitchFamily="18" charset="0"/>
                  <a:cs typeface="Arial" pitchFamily="34" charset="0"/>
                </a:endParaRPr>
              </a:p>
              <a:p>
                <a:pPr fontAlgn="base">
                  <a:spcBef>
                    <a:spcPct val="0"/>
                  </a:spcBef>
                  <a:spcAft>
                    <a:spcPts val="1000"/>
                  </a:spcAft>
                </a:pPr>
                <a:r>
                  <a:rPr lang="en-US" sz="1400" dirty="0">
                    <a:latin typeface="Times New Roman" pitchFamily="18" charset="0"/>
                    <a:cs typeface="Arial" pitchFamily="34" charset="0"/>
                  </a:rPr>
                  <a:t>Shift register</a:t>
                </a:r>
                <a:endParaRPr lang="en-US" dirty="0">
                  <a:latin typeface="Arial" pitchFamily="34" charset="0"/>
                  <a:cs typeface="Arial" pitchFamily="34" charset="0"/>
                </a:endParaRPr>
              </a:p>
            </p:txBody>
          </p:sp>
          <p:cxnSp>
            <p:nvCxnSpPr>
              <p:cNvPr id="1033" name="AutoShape 9"/>
              <p:cNvCxnSpPr>
                <a:cxnSpLocks noChangeShapeType="1"/>
              </p:cNvCxnSpPr>
              <p:nvPr/>
            </p:nvCxnSpPr>
            <p:spPr bwMode="auto">
              <a:xfrm>
                <a:off x="3210" y="3255"/>
                <a:ext cx="570" cy="15"/>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a:off x="5220" y="3255"/>
                <a:ext cx="900" cy="1"/>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a:off x="7965" y="3270"/>
                <a:ext cx="795" cy="1"/>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a:off x="9885" y="4005"/>
                <a:ext cx="1" cy="630"/>
              </a:xfrm>
              <a:prstGeom prst="straightConnector1">
                <a:avLst/>
              </a:prstGeom>
              <a:noFill/>
              <a:ln w="9525">
                <a:solidFill>
                  <a:srgbClr val="000000"/>
                </a:solidFill>
                <a:round/>
                <a:headEnd/>
                <a:tailEnd type="triangle" w="med" len="med"/>
              </a:ln>
            </p:spPr>
          </p:cxnSp>
          <p:sp>
            <p:nvSpPr>
              <p:cNvPr id="1037" name="Rectangle 13"/>
              <p:cNvSpPr>
                <a:spLocks noChangeArrowheads="1"/>
              </p:cNvSpPr>
              <p:nvPr/>
            </p:nvSpPr>
            <p:spPr bwMode="auto">
              <a:xfrm>
                <a:off x="5805" y="4545"/>
                <a:ext cx="2355" cy="15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100">
                  <a:latin typeface="Times New Roman" pitchFamily="18" charset="0"/>
                  <a:cs typeface="Arial" pitchFamily="34" charset="0"/>
                </a:endParaRPr>
              </a:p>
              <a:p>
                <a:pPr fontAlgn="base">
                  <a:spcBef>
                    <a:spcPct val="0"/>
                  </a:spcBef>
                  <a:spcAft>
                    <a:spcPts val="1000"/>
                  </a:spcAft>
                </a:pPr>
                <a:r>
                  <a:rPr lang="en-US" sz="1400">
                    <a:latin typeface="Times New Roman" pitchFamily="18" charset="0"/>
                    <a:cs typeface="Arial" pitchFamily="34" charset="0"/>
                  </a:rPr>
                  <a:t>          Output </a:t>
                </a:r>
                <a:endParaRPr lang="en-US">
                  <a:latin typeface="Arial" pitchFamily="34" charset="0"/>
                  <a:cs typeface="Arial" pitchFamily="34" charset="0"/>
                </a:endParaRPr>
              </a:p>
            </p:txBody>
          </p:sp>
        </p:grpSp>
        <p:cxnSp>
          <p:nvCxnSpPr>
            <p:cNvPr id="1038" name="AutoShape 14"/>
            <p:cNvCxnSpPr>
              <a:cxnSpLocks noChangeShapeType="1"/>
            </p:cNvCxnSpPr>
            <p:nvPr/>
          </p:nvCxnSpPr>
          <p:spPr bwMode="auto">
            <a:xfrm flipH="1">
              <a:off x="8160" y="5730"/>
              <a:ext cx="600" cy="30"/>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63000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4785" y="1648495"/>
            <a:ext cx="8750790" cy="3400962"/>
          </a:xfrm>
          <a:prstGeom prst="rect">
            <a:avLst/>
          </a:prstGeom>
        </p:spPr>
      </p:pic>
    </p:spTree>
    <p:extLst>
      <p:ext uri="{BB962C8B-B14F-4D97-AF65-F5344CB8AC3E}">
        <p14:creationId xmlns:p14="http://schemas.microsoft.com/office/powerpoint/2010/main" val="4287677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1430</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ABSTRACT</vt:lpstr>
      <vt:lpstr>INTRODUCTION</vt:lpstr>
      <vt:lpstr>EXISTING METHOD</vt:lpstr>
      <vt:lpstr>PROPOSED SYSTEM</vt:lpstr>
      <vt:lpstr>BLOCK DIAGRAM</vt:lpstr>
      <vt:lpstr>FLOWCHART</vt:lpstr>
      <vt:lpstr>SYSTEM DIAGRAM</vt:lpstr>
      <vt:lpstr>PowerPoint Presentation</vt:lpstr>
      <vt:lpstr>LITERATURE SURVEY </vt:lpstr>
      <vt:lpstr>Area and performance tradeoffs in floating-point divide and square root implementations</vt:lpstr>
      <vt:lpstr> Pipelining of double precision floating point division and square root operations on field-programmable gate arrays </vt:lpstr>
      <vt:lpstr> Reconfigurable Custom Floating-Point Instructions </vt:lpstr>
      <vt:lpstr>An Efficient Baugh-Wooley Architecture for Both Signed &amp; Unsigned Multiplication </vt:lpstr>
      <vt:lpstr>MODULES AND MODULE DESCRIPTION </vt:lpstr>
      <vt:lpstr>Register</vt:lpstr>
      <vt:lpstr>Data memory block</vt:lpstr>
      <vt:lpstr>Auto Encoder</vt:lpstr>
      <vt:lpstr>Accumulator</vt:lpstr>
      <vt:lpstr>Control unit</vt:lpstr>
      <vt:lpstr>System requirements</vt:lpstr>
      <vt:lpstr>Conclusion </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Microsoft account</cp:lastModifiedBy>
  <cp:revision>6</cp:revision>
  <dcterms:created xsi:type="dcterms:W3CDTF">2022-03-02T08:47:13Z</dcterms:created>
  <dcterms:modified xsi:type="dcterms:W3CDTF">2022-08-17T12:10:00Z</dcterms:modified>
</cp:coreProperties>
</file>