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78" r:id="rId4"/>
    <p:sldId id="257" r:id="rId5"/>
    <p:sldId id="258" r:id="rId6"/>
    <p:sldId id="266" r:id="rId7"/>
    <p:sldId id="267" r:id="rId8"/>
    <p:sldId id="268" r:id="rId9"/>
    <p:sldId id="269" r:id="rId10"/>
    <p:sldId id="270" r:id="rId11"/>
    <p:sldId id="277" r:id="rId12"/>
    <p:sldId id="272" r:id="rId13"/>
    <p:sldId id="271" r:id="rId14"/>
    <p:sldId id="259" r:id="rId15"/>
    <p:sldId id="260" r:id="rId16"/>
    <p:sldId id="261" r:id="rId17"/>
    <p:sldId id="262" r:id="rId18"/>
    <p:sldId id="263" r:id="rId19"/>
    <p:sldId id="264" r:id="rId20"/>
    <p:sldId id="265" r:id="rId21"/>
    <p:sldId id="273"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8E7A09-983F-4325-92AD-3E35E33D971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FF7D75-277E-405A-A328-14EC2504E08B}">
      <dgm:prSet/>
      <dgm:spPr/>
      <dgm:t>
        <a:bodyPr/>
        <a:lstStyle/>
        <a:p>
          <a:r>
            <a:rPr lang="en-IN" dirty="0"/>
            <a:t>As our project is required the lot of external jar and </a:t>
          </a:r>
          <a:r>
            <a:rPr lang="en-IN" dirty="0" err="1"/>
            <a:t>dlls</a:t>
          </a:r>
          <a:r>
            <a:rPr lang="en-IN" dirty="0"/>
            <a:t> so that it can integrate with the Peripheral devices like  Barcode Scanner, Receipt printer etc.</a:t>
          </a:r>
          <a:endParaRPr lang="en-US" dirty="0"/>
        </a:p>
      </dgm:t>
    </dgm:pt>
    <dgm:pt modelId="{BF479BD3-DFAF-48B4-AE97-87451C3C5E80}" type="parTrans" cxnId="{D7AB2D5A-DFC9-4D0C-AD54-E4EF040271A0}">
      <dgm:prSet/>
      <dgm:spPr/>
      <dgm:t>
        <a:bodyPr/>
        <a:lstStyle/>
        <a:p>
          <a:endParaRPr lang="en-US"/>
        </a:p>
      </dgm:t>
    </dgm:pt>
    <dgm:pt modelId="{3333F28A-12EF-46E3-A023-5A4A62D427F6}" type="sibTrans" cxnId="{D7AB2D5A-DFC9-4D0C-AD54-E4EF040271A0}">
      <dgm:prSet/>
      <dgm:spPr/>
      <dgm:t>
        <a:bodyPr/>
        <a:lstStyle/>
        <a:p>
          <a:endParaRPr lang="en-US"/>
        </a:p>
      </dgm:t>
    </dgm:pt>
    <dgm:pt modelId="{DB68787E-B0A2-4919-AD84-1CA6BD49719B}">
      <dgm:prSet/>
      <dgm:spPr/>
      <dgm:t>
        <a:bodyPr/>
        <a:lstStyle/>
        <a:p>
          <a:r>
            <a:rPr lang="en-IN" dirty="0"/>
            <a:t>So what we do with the help of the Maven Multimodule project we </a:t>
          </a:r>
          <a:r>
            <a:rPr lang="en-US" b="0" i="0" dirty="0"/>
            <a:t>add JARs and DLLs in GitLab Repository which further gets integrated with Jenkins Pipeline to publish the artifacts in Nexus Repository so that they can be imported as dependencies in any project.</a:t>
          </a:r>
          <a:endParaRPr lang="en-US" dirty="0"/>
        </a:p>
      </dgm:t>
    </dgm:pt>
    <dgm:pt modelId="{39B8E241-F098-4C83-9E4F-B57A7768F404}" type="parTrans" cxnId="{45D2F746-64D2-4C75-92CF-ACCFDEC8F85C}">
      <dgm:prSet/>
      <dgm:spPr/>
      <dgm:t>
        <a:bodyPr/>
        <a:lstStyle/>
        <a:p>
          <a:endParaRPr lang="en-US"/>
        </a:p>
      </dgm:t>
    </dgm:pt>
    <dgm:pt modelId="{1221F9D7-20AA-4F55-AFC6-181B2DE1EFF0}" type="sibTrans" cxnId="{45D2F746-64D2-4C75-92CF-ACCFDEC8F85C}">
      <dgm:prSet/>
      <dgm:spPr/>
      <dgm:t>
        <a:bodyPr/>
        <a:lstStyle/>
        <a:p>
          <a:endParaRPr lang="en-US"/>
        </a:p>
      </dgm:t>
    </dgm:pt>
    <dgm:pt modelId="{925A6E52-7828-4301-B9FE-E829148A6032}" type="pres">
      <dgm:prSet presAssocID="{F58E7A09-983F-4325-92AD-3E35E33D971E}" presName="root" presStyleCnt="0">
        <dgm:presLayoutVars>
          <dgm:dir/>
          <dgm:resizeHandles val="exact"/>
        </dgm:presLayoutVars>
      </dgm:prSet>
      <dgm:spPr/>
    </dgm:pt>
    <dgm:pt modelId="{DE14928E-26A9-4C21-8CA7-CC80338E43F6}" type="pres">
      <dgm:prSet presAssocID="{68FF7D75-277E-405A-A328-14EC2504E08B}" presName="compNode" presStyleCnt="0"/>
      <dgm:spPr/>
    </dgm:pt>
    <dgm:pt modelId="{1BC26640-2F36-4F6D-936E-5DEAF4951EAA}" type="pres">
      <dgm:prSet presAssocID="{68FF7D75-277E-405A-A328-14EC2504E08B}" presName="bgRect" presStyleLbl="bgShp" presStyleIdx="0" presStyleCnt="2"/>
      <dgm:spPr/>
    </dgm:pt>
    <dgm:pt modelId="{5447065E-AB52-47FA-9844-1253A2976517}" type="pres">
      <dgm:prSet presAssocID="{68FF7D75-277E-405A-A328-14EC2504E08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nner"/>
        </a:ext>
      </dgm:extLst>
    </dgm:pt>
    <dgm:pt modelId="{4EC68450-EDEE-4A55-94F9-685D8CB9560B}" type="pres">
      <dgm:prSet presAssocID="{68FF7D75-277E-405A-A328-14EC2504E08B}" presName="spaceRect" presStyleCnt="0"/>
      <dgm:spPr/>
    </dgm:pt>
    <dgm:pt modelId="{C0443BA2-8065-424A-B30D-344AF4A6ECF4}" type="pres">
      <dgm:prSet presAssocID="{68FF7D75-277E-405A-A328-14EC2504E08B}" presName="parTx" presStyleLbl="revTx" presStyleIdx="0" presStyleCnt="2">
        <dgm:presLayoutVars>
          <dgm:chMax val="0"/>
          <dgm:chPref val="0"/>
        </dgm:presLayoutVars>
      </dgm:prSet>
      <dgm:spPr/>
    </dgm:pt>
    <dgm:pt modelId="{4EB37209-7D02-4D00-9FE4-43399ADE9ADE}" type="pres">
      <dgm:prSet presAssocID="{3333F28A-12EF-46E3-A023-5A4A62D427F6}" presName="sibTrans" presStyleCnt="0"/>
      <dgm:spPr/>
    </dgm:pt>
    <dgm:pt modelId="{A46E4833-2C16-494D-AF63-223F4374F0AB}" type="pres">
      <dgm:prSet presAssocID="{DB68787E-B0A2-4919-AD84-1CA6BD49719B}" presName="compNode" presStyleCnt="0"/>
      <dgm:spPr/>
    </dgm:pt>
    <dgm:pt modelId="{90DBABF5-14DE-4C38-9F15-84AA897C5673}" type="pres">
      <dgm:prSet presAssocID="{DB68787E-B0A2-4919-AD84-1CA6BD49719B}" presName="bgRect" presStyleLbl="bgShp" presStyleIdx="1" presStyleCnt="2"/>
      <dgm:spPr/>
    </dgm:pt>
    <dgm:pt modelId="{D0C36311-117C-42AB-A02F-933EE278E768}" type="pres">
      <dgm:prSet presAssocID="{DB68787E-B0A2-4919-AD84-1CA6BD49719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8F72DCB4-36F8-4C75-AB85-80FD066136A3}" type="pres">
      <dgm:prSet presAssocID="{DB68787E-B0A2-4919-AD84-1CA6BD49719B}" presName="spaceRect" presStyleCnt="0"/>
      <dgm:spPr/>
    </dgm:pt>
    <dgm:pt modelId="{EF813DCA-ABFF-4626-9A28-8F39FF5C5DF2}" type="pres">
      <dgm:prSet presAssocID="{DB68787E-B0A2-4919-AD84-1CA6BD49719B}" presName="parTx" presStyleLbl="revTx" presStyleIdx="1" presStyleCnt="2">
        <dgm:presLayoutVars>
          <dgm:chMax val="0"/>
          <dgm:chPref val="0"/>
        </dgm:presLayoutVars>
      </dgm:prSet>
      <dgm:spPr/>
    </dgm:pt>
  </dgm:ptLst>
  <dgm:cxnLst>
    <dgm:cxn modelId="{F54B7427-A898-41E9-BC88-532C0A5C2F93}" type="presOf" srcId="{F58E7A09-983F-4325-92AD-3E35E33D971E}" destId="{925A6E52-7828-4301-B9FE-E829148A6032}" srcOrd="0" destOrd="0" presId="urn:microsoft.com/office/officeart/2018/2/layout/IconVerticalSolidList"/>
    <dgm:cxn modelId="{45D2F746-64D2-4C75-92CF-ACCFDEC8F85C}" srcId="{F58E7A09-983F-4325-92AD-3E35E33D971E}" destId="{DB68787E-B0A2-4919-AD84-1CA6BD49719B}" srcOrd="1" destOrd="0" parTransId="{39B8E241-F098-4C83-9E4F-B57A7768F404}" sibTransId="{1221F9D7-20AA-4F55-AFC6-181B2DE1EFF0}"/>
    <dgm:cxn modelId="{D7AB2D5A-DFC9-4D0C-AD54-E4EF040271A0}" srcId="{F58E7A09-983F-4325-92AD-3E35E33D971E}" destId="{68FF7D75-277E-405A-A328-14EC2504E08B}" srcOrd="0" destOrd="0" parTransId="{BF479BD3-DFAF-48B4-AE97-87451C3C5E80}" sibTransId="{3333F28A-12EF-46E3-A023-5A4A62D427F6}"/>
    <dgm:cxn modelId="{832384E9-2E52-40E3-82C5-5C1330BB43A4}" type="presOf" srcId="{DB68787E-B0A2-4919-AD84-1CA6BD49719B}" destId="{EF813DCA-ABFF-4626-9A28-8F39FF5C5DF2}" srcOrd="0" destOrd="0" presId="urn:microsoft.com/office/officeart/2018/2/layout/IconVerticalSolidList"/>
    <dgm:cxn modelId="{49FE46FE-22E0-4462-9489-9E6EC39DF24A}" type="presOf" srcId="{68FF7D75-277E-405A-A328-14EC2504E08B}" destId="{C0443BA2-8065-424A-B30D-344AF4A6ECF4}" srcOrd="0" destOrd="0" presId="urn:microsoft.com/office/officeart/2018/2/layout/IconVerticalSolidList"/>
    <dgm:cxn modelId="{7694E74B-FC18-4873-83DE-2E2AB1B4C6A9}" type="presParOf" srcId="{925A6E52-7828-4301-B9FE-E829148A6032}" destId="{DE14928E-26A9-4C21-8CA7-CC80338E43F6}" srcOrd="0" destOrd="0" presId="urn:microsoft.com/office/officeart/2018/2/layout/IconVerticalSolidList"/>
    <dgm:cxn modelId="{665005B2-2330-439E-AC55-3D1B73896F59}" type="presParOf" srcId="{DE14928E-26A9-4C21-8CA7-CC80338E43F6}" destId="{1BC26640-2F36-4F6D-936E-5DEAF4951EAA}" srcOrd="0" destOrd="0" presId="urn:microsoft.com/office/officeart/2018/2/layout/IconVerticalSolidList"/>
    <dgm:cxn modelId="{43EEE405-53AC-4CD4-9E13-6763782CCD07}" type="presParOf" srcId="{DE14928E-26A9-4C21-8CA7-CC80338E43F6}" destId="{5447065E-AB52-47FA-9844-1253A2976517}" srcOrd="1" destOrd="0" presId="urn:microsoft.com/office/officeart/2018/2/layout/IconVerticalSolidList"/>
    <dgm:cxn modelId="{0E1131D1-CEAE-4907-BDE9-4E603D60C487}" type="presParOf" srcId="{DE14928E-26A9-4C21-8CA7-CC80338E43F6}" destId="{4EC68450-EDEE-4A55-94F9-685D8CB9560B}" srcOrd="2" destOrd="0" presId="urn:microsoft.com/office/officeart/2018/2/layout/IconVerticalSolidList"/>
    <dgm:cxn modelId="{DE397C79-D5C1-40DC-8AB8-157E745B4A0A}" type="presParOf" srcId="{DE14928E-26A9-4C21-8CA7-CC80338E43F6}" destId="{C0443BA2-8065-424A-B30D-344AF4A6ECF4}" srcOrd="3" destOrd="0" presId="urn:microsoft.com/office/officeart/2018/2/layout/IconVerticalSolidList"/>
    <dgm:cxn modelId="{ECA4CC20-2D3D-4056-990A-683D57015299}" type="presParOf" srcId="{925A6E52-7828-4301-B9FE-E829148A6032}" destId="{4EB37209-7D02-4D00-9FE4-43399ADE9ADE}" srcOrd="1" destOrd="0" presId="urn:microsoft.com/office/officeart/2018/2/layout/IconVerticalSolidList"/>
    <dgm:cxn modelId="{3DEBC9B5-28EF-4555-8AE6-B4F7C150C995}" type="presParOf" srcId="{925A6E52-7828-4301-B9FE-E829148A6032}" destId="{A46E4833-2C16-494D-AF63-223F4374F0AB}" srcOrd="2" destOrd="0" presId="urn:microsoft.com/office/officeart/2018/2/layout/IconVerticalSolidList"/>
    <dgm:cxn modelId="{FEF24519-9125-44FC-87F0-BF6A4583F9DC}" type="presParOf" srcId="{A46E4833-2C16-494D-AF63-223F4374F0AB}" destId="{90DBABF5-14DE-4C38-9F15-84AA897C5673}" srcOrd="0" destOrd="0" presId="urn:microsoft.com/office/officeart/2018/2/layout/IconVerticalSolidList"/>
    <dgm:cxn modelId="{BE371E3E-9C1F-451C-B046-D6F754DFA1C5}" type="presParOf" srcId="{A46E4833-2C16-494D-AF63-223F4374F0AB}" destId="{D0C36311-117C-42AB-A02F-933EE278E768}" srcOrd="1" destOrd="0" presId="urn:microsoft.com/office/officeart/2018/2/layout/IconVerticalSolidList"/>
    <dgm:cxn modelId="{1BAB4600-A60E-424C-A4B7-1336DC4575E8}" type="presParOf" srcId="{A46E4833-2C16-494D-AF63-223F4374F0AB}" destId="{8F72DCB4-36F8-4C75-AB85-80FD066136A3}" srcOrd="2" destOrd="0" presId="urn:microsoft.com/office/officeart/2018/2/layout/IconVerticalSolidList"/>
    <dgm:cxn modelId="{180ED440-4B8D-4011-A4ED-3F146A3E4B56}" type="presParOf" srcId="{A46E4833-2C16-494D-AF63-223F4374F0AB}" destId="{EF813DCA-ABFF-4626-9A28-8F39FF5C5D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913DB8-7716-4BA4-950C-F68F1989DA4A}"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FE760BED-5BD6-4C5C-AF30-72473E873148}">
      <dgm:prSet/>
      <dgm:spPr/>
      <dgm:t>
        <a:bodyPr/>
        <a:lstStyle/>
        <a:p>
          <a:r>
            <a:rPr lang="en-IN"/>
            <a:t>The key advantage of using the multi module project is that it reduces the Duplication.</a:t>
          </a:r>
          <a:endParaRPr lang="en-US"/>
        </a:p>
      </dgm:t>
    </dgm:pt>
    <dgm:pt modelId="{048985A8-DBF5-4932-824D-3A787D46684B}" type="parTrans" cxnId="{B1DE5971-19CC-4487-B9FE-C3BF5C5C7EB4}">
      <dgm:prSet/>
      <dgm:spPr/>
      <dgm:t>
        <a:bodyPr/>
        <a:lstStyle/>
        <a:p>
          <a:endParaRPr lang="en-US"/>
        </a:p>
      </dgm:t>
    </dgm:pt>
    <dgm:pt modelId="{6934FFA3-4144-4784-9A0D-40DCAE1E89FD}" type="sibTrans" cxnId="{B1DE5971-19CC-4487-B9FE-C3BF5C5C7EB4}">
      <dgm:prSet/>
      <dgm:spPr/>
      <dgm:t>
        <a:bodyPr/>
        <a:lstStyle/>
        <a:p>
          <a:endParaRPr lang="en-US"/>
        </a:p>
      </dgm:t>
    </dgm:pt>
    <dgm:pt modelId="{0D439B25-D77D-4317-9130-9407360188C9}">
      <dgm:prSet/>
      <dgm:spPr/>
      <dgm:t>
        <a:bodyPr/>
        <a:lstStyle/>
        <a:p>
          <a:r>
            <a:rPr lang="en-US"/>
            <a:t>We can </a:t>
          </a:r>
          <a:r>
            <a:rPr lang="en-US" b="1"/>
            <a:t>build our application's modules in a single command.</a:t>
          </a:r>
          <a:endParaRPr lang="en-US"/>
        </a:p>
      </dgm:t>
    </dgm:pt>
    <dgm:pt modelId="{43C78D65-FB3E-4E4A-A8DE-3996B77F8530}" type="parTrans" cxnId="{CAC863D5-D9EB-4ED2-B8FF-A21EE5DE6C55}">
      <dgm:prSet/>
      <dgm:spPr/>
      <dgm:t>
        <a:bodyPr/>
        <a:lstStyle/>
        <a:p>
          <a:endParaRPr lang="en-US"/>
        </a:p>
      </dgm:t>
    </dgm:pt>
    <dgm:pt modelId="{03660DCA-3A31-4AF5-ABFD-E5A807E87971}" type="sibTrans" cxnId="{CAC863D5-D9EB-4ED2-B8FF-A21EE5DE6C55}">
      <dgm:prSet/>
      <dgm:spPr/>
      <dgm:t>
        <a:bodyPr/>
        <a:lstStyle/>
        <a:p>
          <a:endParaRPr lang="en-US"/>
        </a:p>
      </dgm:t>
    </dgm:pt>
    <dgm:pt modelId="{95B9F77A-E95D-466B-8473-9CFA173A6DFD}" type="pres">
      <dgm:prSet presAssocID="{7F913DB8-7716-4BA4-950C-F68F1989DA4A}" presName="outerComposite" presStyleCnt="0">
        <dgm:presLayoutVars>
          <dgm:chMax val="5"/>
          <dgm:dir/>
          <dgm:resizeHandles val="exact"/>
        </dgm:presLayoutVars>
      </dgm:prSet>
      <dgm:spPr/>
    </dgm:pt>
    <dgm:pt modelId="{DC2E49D6-A6F7-452D-AF27-7DAA09413C5D}" type="pres">
      <dgm:prSet presAssocID="{7F913DB8-7716-4BA4-950C-F68F1989DA4A}" presName="dummyMaxCanvas" presStyleCnt="0">
        <dgm:presLayoutVars/>
      </dgm:prSet>
      <dgm:spPr/>
    </dgm:pt>
    <dgm:pt modelId="{D6C5E306-3325-455B-97A6-6FA191E8E0B6}" type="pres">
      <dgm:prSet presAssocID="{7F913DB8-7716-4BA4-950C-F68F1989DA4A}" presName="TwoNodes_1" presStyleLbl="node1" presStyleIdx="0" presStyleCnt="2">
        <dgm:presLayoutVars>
          <dgm:bulletEnabled val="1"/>
        </dgm:presLayoutVars>
      </dgm:prSet>
      <dgm:spPr/>
    </dgm:pt>
    <dgm:pt modelId="{462D43E9-720E-46E0-A1A6-52579059E748}" type="pres">
      <dgm:prSet presAssocID="{7F913DB8-7716-4BA4-950C-F68F1989DA4A}" presName="TwoNodes_2" presStyleLbl="node1" presStyleIdx="1" presStyleCnt="2">
        <dgm:presLayoutVars>
          <dgm:bulletEnabled val="1"/>
        </dgm:presLayoutVars>
      </dgm:prSet>
      <dgm:spPr/>
    </dgm:pt>
    <dgm:pt modelId="{ABB11A76-00D7-4E46-A005-103E3197E2C3}" type="pres">
      <dgm:prSet presAssocID="{7F913DB8-7716-4BA4-950C-F68F1989DA4A}" presName="TwoConn_1-2" presStyleLbl="fgAccFollowNode1" presStyleIdx="0" presStyleCnt="1">
        <dgm:presLayoutVars>
          <dgm:bulletEnabled val="1"/>
        </dgm:presLayoutVars>
      </dgm:prSet>
      <dgm:spPr/>
    </dgm:pt>
    <dgm:pt modelId="{B77C28A0-3A35-430B-86F6-4F1B3F10BD36}" type="pres">
      <dgm:prSet presAssocID="{7F913DB8-7716-4BA4-950C-F68F1989DA4A}" presName="TwoNodes_1_text" presStyleLbl="node1" presStyleIdx="1" presStyleCnt="2">
        <dgm:presLayoutVars>
          <dgm:bulletEnabled val="1"/>
        </dgm:presLayoutVars>
      </dgm:prSet>
      <dgm:spPr/>
    </dgm:pt>
    <dgm:pt modelId="{2BE40F46-DEA5-44FF-8D72-DE1242A3A400}" type="pres">
      <dgm:prSet presAssocID="{7F913DB8-7716-4BA4-950C-F68F1989DA4A}" presName="TwoNodes_2_text" presStyleLbl="node1" presStyleIdx="1" presStyleCnt="2">
        <dgm:presLayoutVars>
          <dgm:bulletEnabled val="1"/>
        </dgm:presLayoutVars>
      </dgm:prSet>
      <dgm:spPr/>
    </dgm:pt>
  </dgm:ptLst>
  <dgm:cxnLst>
    <dgm:cxn modelId="{52CAC063-7F4E-4D95-BD12-33D21491FEE0}" type="presOf" srcId="{FE760BED-5BD6-4C5C-AF30-72473E873148}" destId="{D6C5E306-3325-455B-97A6-6FA191E8E0B6}" srcOrd="0" destOrd="0" presId="urn:microsoft.com/office/officeart/2005/8/layout/vProcess5"/>
    <dgm:cxn modelId="{B3FCFE6D-2D8D-4AA2-934D-C76A4672FA26}" type="presOf" srcId="{0D439B25-D77D-4317-9130-9407360188C9}" destId="{462D43E9-720E-46E0-A1A6-52579059E748}" srcOrd="0" destOrd="0" presId="urn:microsoft.com/office/officeart/2005/8/layout/vProcess5"/>
    <dgm:cxn modelId="{B1DE5971-19CC-4487-B9FE-C3BF5C5C7EB4}" srcId="{7F913DB8-7716-4BA4-950C-F68F1989DA4A}" destId="{FE760BED-5BD6-4C5C-AF30-72473E873148}" srcOrd="0" destOrd="0" parTransId="{048985A8-DBF5-4932-824D-3A787D46684B}" sibTransId="{6934FFA3-4144-4784-9A0D-40DCAE1E89FD}"/>
    <dgm:cxn modelId="{3FF66D53-083E-4A4E-BEF7-5EFE94B11E52}" type="presOf" srcId="{0D439B25-D77D-4317-9130-9407360188C9}" destId="{2BE40F46-DEA5-44FF-8D72-DE1242A3A400}" srcOrd="1" destOrd="0" presId="urn:microsoft.com/office/officeart/2005/8/layout/vProcess5"/>
    <dgm:cxn modelId="{6B1EA682-E9E1-465A-A4D3-27D863013340}" type="presOf" srcId="{7F913DB8-7716-4BA4-950C-F68F1989DA4A}" destId="{95B9F77A-E95D-466B-8473-9CFA173A6DFD}" srcOrd="0" destOrd="0" presId="urn:microsoft.com/office/officeart/2005/8/layout/vProcess5"/>
    <dgm:cxn modelId="{6E4B698A-9069-42BB-A89D-150EE6FE984D}" type="presOf" srcId="{FE760BED-5BD6-4C5C-AF30-72473E873148}" destId="{B77C28A0-3A35-430B-86F6-4F1B3F10BD36}" srcOrd="1" destOrd="0" presId="urn:microsoft.com/office/officeart/2005/8/layout/vProcess5"/>
    <dgm:cxn modelId="{33B9F8CC-8B7F-4641-8DC8-7B7359BD24CA}" type="presOf" srcId="{6934FFA3-4144-4784-9A0D-40DCAE1E89FD}" destId="{ABB11A76-00D7-4E46-A005-103E3197E2C3}" srcOrd="0" destOrd="0" presId="urn:microsoft.com/office/officeart/2005/8/layout/vProcess5"/>
    <dgm:cxn modelId="{CAC863D5-D9EB-4ED2-B8FF-A21EE5DE6C55}" srcId="{7F913DB8-7716-4BA4-950C-F68F1989DA4A}" destId="{0D439B25-D77D-4317-9130-9407360188C9}" srcOrd="1" destOrd="0" parTransId="{43C78D65-FB3E-4E4A-A8DE-3996B77F8530}" sibTransId="{03660DCA-3A31-4AF5-ABFD-E5A807E87971}"/>
    <dgm:cxn modelId="{FC2B7AA1-7F3A-41EB-B8FA-4253181F0685}" type="presParOf" srcId="{95B9F77A-E95D-466B-8473-9CFA173A6DFD}" destId="{DC2E49D6-A6F7-452D-AF27-7DAA09413C5D}" srcOrd="0" destOrd="0" presId="urn:microsoft.com/office/officeart/2005/8/layout/vProcess5"/>
    <dgm:cxn modelId="{51B4467D-D961-4EFA-B742-FC725E863FCD}" type="presParOf" srcId="{95B9F77A-E95D-466B-8473-9CFA173A6DFD}" destId="{D6C5E306-3325-455B-97A6-6FA191E8E0B6}" srcOrd="1" destOrd="0" presId="urn:microsoft.com/office/officeart/2005/8/layout/vProcess5"/>
    <dgm:cxn modelId="{CBA50E9E-99E2-4EE7-97F4-E731ACB2B21E}" type="presParOf" srcId="{95B9F77A-E95D-466B-8473-9CFA173A6DFD}" destId="{462D43E9-720E-46E0-A1A6-52579059E748}" srcOrd="2" destOrd="0" presId="urn:microsoft.com/office/officeart/2005/8/layout/vProcess5"/>
    <dgm:cxn modelId="{D5457AF9-3BF4-475C-BC77-70FE4442F307}" type="presParOf" srcId="{95B9F77A-E95D-466B-8473-9CFA173A6DFD}" destId="{ABB11A76-00D7-4E46-A005-103E3197E2C3}" srcOrd="3" destOrd="0" presId="urn:microsoft.com/office/officeart/2005/8/layout/vProcess5"/>
    <dgm:cxn modelId="{FC5FEBC3-C126-4697-AA81-8D7DC5541E5A}" type="presParOf" srcId="{95B9F77A-E95D-466B-8473-9CFA173A6DFD}" destId="{B77C28A0-3A35-430B-86F6-4F1B3F10BD36}" srcOrd="4" destOrd="0" presId="urn:microsoft.com/office/officeart/2005/8/layout/vProcess5"/>
    <dgm:cxn modelId="{F5E7C0D7-FF69-4A7D-AFB9-421D66AF30DD}" type="presParOf" srcId="{95B9F77A-E95D-466B-8473-9CFA173A6DFD}" destId="{2BE40F46-DEA5-44FF-8D72-DE1242A3A400}"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26640-2F36-4F6D-936E-5DEAF4951EAA}">
      <dsp:nvSpPr>
        <dsp:cNvPr id="0" name=""/>
        <dsp:cNvSpPr/>
      </dsp:nvSpPr>
      <dsp:spPr>
        <a:xfrm>
          <a:off x="0" y="665190"/>
          <a:ext cx="9618133" cy="12280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47065E-AB52-47FA-9844-1253A2976517}">
      <dsp:nvSpPr>
        <dsp:cNvPr id="0" name=""/>
        <dsp:cNvSpPr/>
      </dsp:nvSpPr>
      <dsp:spPr>
        <a:xfrm>
          <a:off x="371483" y="941500"/>
          <a:ext cx="675424" cy="675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443BA2-8065-424A-B30D-344AF4A6ECF4}">
      <dsp:nvSpPr>
        <dsp:cNvPr id="0" name=""/>
        <dsp:cNvSpPr/>
      </dsp:nvSpPr>
      <dsp:spPr>
        <a:xfrm>
          <a:off x="1418391" y="665190"/>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800100">
            <a:lnSpc>
              <a:spcPct val="90000"/>
            </a:lnSpc>
            <a:spcBef>
              <a:spcPct val="0"/>
            </a:spcBef>
            <a:spcAft>
              <a:spcPct val="35000"/>
            </a:spcAft>
            <a:buNone/>
          </a:pPr>
          <a:r>
            <a:rPr lang="en-IN" sz="1800" kern="1200" dirty="0"/>
            <a:t>As our project is required the lot of external jar and </a:t>
          </a:r>
          <a:r>
            <a:rPr lang="en-IN" sz="1800" kern="1200" dirty="0" err="1"/>
            <a:t>dlls</a:t>
          </a:r>
          <a:r>
            <a:rPr lang="en-IN" sz="1800" kern="1200" dirty="0"/>
            <a:t> so that it can integrate with the Peripheral devices like  Barcode Scanner, Receipt printer etc.</a:t>
          </a:r>
          <a:endParaRPr lang="en-US" sz="1800" kern="1200" dirty="0"/>
        </a:p>
      </dsp:txBody>
      <dsp:txXfrm>
        <a:off x="1418391" y="665190"/>
        <a:ext cx="8199741" cy="1228044"/>
      </dsp:txXfrm>
    </dsp:sp>
    <dsp:sp modelId="{90DBABF5-14DE-4C38-9F15-84AA897C5673}">
      <dsp:nvSpPr>
        <dsp:cNvPr id="0" name=""/>
        <dsp:cNvSpPr/>
      </dsp:nvSpPr>
      <dsp:spPr>
        <a:xfrm>
          <a:off x="0" y="2200246"/>
          <a:ext cx="9618133" cy="12280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36311-117C-42AB-A02F-933EE278E768}">
      <dsp:nvSpPr>
        <dsp:cNvPr id="0" name=""/>
        <dsp:cNvSpPr/>
      </dsp:nvSpPr>
      <dsp:spPr>
        <a:xfrm>
          <a:off x="371483" y="2476556"/>
          <a:ext cx="675424" cy="675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813DCA-ABFF-4626-9A28-8F39FF5C5DF2}">
      <dsp:nvSpPr>
        <dsp:cNvPr id="0" name=""/>
        <dsp:cNvSpPr/>
      </dsp:nvSpPr>
      <dsp:spPr>
        <a:xfrm>
          <a:off x="1418391" y="2200246"/>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800100">
            <a:lnSpc>
              <a:spcPct val="90000"/>
            </a:lnSpc>
            <a:spcBef>
              <a:spcPct val="0"/>
            </a:spcBef>
            <a:spcAft>
              <a:spcPct val="35000"/>
            </a:spcAft>
            <a:buNone/>
          </a:pPr>
          <a:r>
            <a:rPr lang="en-IN" sz="1800" kern="1200" dirty="0"/>
            <a:t>So what we do with the help of the Maven Multimodule project we </a:t>
          </a:r>
          <a:r>
            <a:rPr lang="en-US" sz="1800" b="0" i="0" kern="1200" dirty="0"/>
            <a:t>add JARs and DLLs in GitLab Repository which further gets integrated with Jenkins Pipeline to publish the artifacts in Nexus Repository so that they can be imported as dependencies in any project.</a:t>
          </a:r>
          <a:endParaRPr lang="en-US" sz="1800" kern="1200" dirty="0"/>
        </a:p>
      </dsp:txBody>
      <dsp:txXfrm>
        <a:off x="1418391" y="2200246"/>
        <a:ext cx="8199741" cy="12280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5E306-3325-455B-97A6-6FA191E8E0B6}">
      <dsp:nvSpPr>
        <dsp:cNvPr id="0" name=""/>
        <dsp:cNvSpPr/>
      </dsp:nvSpPr>
      <dsp:spPr>
        <a:xfrm>
          <a:off x="0" y="0"/>
          <a:ext cx="7306865" cy="174664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The key advantage of using the multi module project is that it reduces the Duplication.</a:t>
          </a:r>
          <a:endParaRPr lang="en-US" sz="2900" kern="1200"/>
        </a:p>
      </dsp:txBody>
      <dsp:txXfrm>
        <a:off x="51158" y="51158"/>
        <a:ext cx="5501568" cy="1644330"/>
      </dsp:txXfrm>
    </dsp:sp>
    <dsp:sp modelId="{462D43E9-720E-46E0-A1A6-52579059E748}">
      <dsp:nvSpPr>
        <dsp:cNvPr id="0" name=""/>
        <dsp:cNvSpPr/>
      </dsp:nvSpPr>
      <dsp:spPr>
        <a:xfrm>
          <a:off x="1289446" y="2134790"/>
          <a:ext cx="7306865" cy="174664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We can </a:t>
          </a:r>
          <a:r>
            <a:rPr lang="en-US" sz="2900" b="1" kern="1200"/>
            <a:t>build our application's modules in a single command.</a:t>
          </a:r>
          <a:endParaRPr lang="en-US" sz="2900" kern="1200"/>
        </a:p>
      </dsp:txBody>
      <dsp:txXfrm>
        <a:off x="1340604" y="2185948"/>
        <a:ext cx="4779782" cy="1644330"/>
      </dsp:txXfrm>
    </dsp:sp>
    <dsp:sp modelId="{ABB11A76-00D7-4E46-A005-103E3197E2C3}">
      <dsp:nvSpPr>
        <dsp:cNvPr id="0" name=""/>
        <dsp:cNvSpPr/>
      </dsp:nvSpPr>
      <dsp:spPr>
        <a:xfrm>
          <a:off x="6171544" y="1373058"/>
          <a:ext cx="1135320" cy="1135320"/>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426991" y="1373058"/>
        <a:ext cx="624426" cy="85432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F58A49-E3BA-434D-AAAD-D60425E2FF7E}"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E48D30-2223-49E0-B85E-EF25A0F00094}" type="slidenum">
              <a:rPr lang="en-IN" smtClean="0"/>
              <a:t>‹#›</a:t>
            </a:fld>
            <a:endParaRPr lang="en-IN"/>
          </a:p>
        </p:txBody>
      </p:sp>
    </p:spTree>
    <p:extLst>
      <p:ext uri="{BB962C8B-B14F-4D97-AF65-F5344CB8AC3E}">
        <p14:creationId xmlns:p14="http://schemas.microsoft.com/office/powerpoint/2010/main" val="2980616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F58A49-E3BA-434D-AAAD-D60425E2FF7E}"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E48D30-2223-49E0-B85E-EF25A0F00094}" type="slidenum">
              <a:rPr lang="en-IN" smtClean="0"/>
              <a:t>‹#›</a:t>
            </a:fld>
            <a:endParaRPr lang="en-IN"/>
          </a:p>
        </p:txBody>
      </p:sp>
    </p:spTree>
    <p:extLst>
      <p:ext uri="{BB962C8B-B14F-4D97-AF65-F5344CB8AC3E}">
        <p14:creationId xmlns:p14="http://schemas.microsoft.com/office/powerpoint/2010/main" val="1484792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F58A49-E3BA-434D-AAAD-D60425E2FF7E}"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E48D30-2223-49E0-B85E-EF25A0F0009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67204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F58A49-E3BA-434D-AAAD-D60425E2FF7E}"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E48D30-2223-49E0-B85E-EF25A0F00094}" type="slidenum">
              <a:rPr lang="en-IN" smtClean="0"/>
              <a:t>‹#›</a:t>
            </a:fld>
            <a:endParaRPr lang="en-IN"/>
          </a:p>
        </p:txBody>
      </p:sp>
    </p:spTree>
    <p:extLst>
      <p:ext uri="{BB962C8B-B14F-4D97-AF65-F5344CB8AC3E}">
        <p14:creationId xmlns:p14="http://schemas.microsoft.com/office/powerpoint/2010/main" val="1050522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F58A49-E3BA-434D-AAAD-D60425E2FF7E}"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E48D30-2223-49E0-B85E-EF25A0F0009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4082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F58A49-E3BA-434D-AAAD-D60425E2FF7E}"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E48D30-2223-49E0-B85E-EF25A0F00094}" type="slidenum">
              <a:rPr lang="en-IN" smtClean="0"/>
              <a:t>‹#›</a:t>
            </a:fld>
            <a:endParaRPr lang="en-IN"/>
          </a:p>
        </p:txBody>
      </p:sp>
    </p:spTree>
    <p:extLst>
      <p:ext uri="{BB962C8B-B14F-4D97-AF65-F5344CB8AC3E}">
        <p14:creationId xmlns:p14="http://schemas.microsoft.com/office/powerpoint/2010/main" val="2024086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58A49-E3BA-434D-AAAD-D60425E2FF7E}"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E48D30-2223-49E0-B85E-EF25A0F00094}" type="slidenum">
              <a:rPr lang="en-IN" smtClean="0"/>
              <a:t>‹#›</a:t>
            </a:fld>
            <a:endParaRPr lang="en-IN"/>
          </a:p>
        </p:txBody>
      </p:sp>
    </p:spTree>
    <p:extLst>
      <p:ext uri="{BB962C8B-B14F-4D97-AF65-F5344CB8AC3E}">
        <p14:creationId xmlns:p14="http://schemas.microsoft.com/office/powerpoint/2010/main" val="3891850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58A49-E3BA-434D-AAAD-D60425E2FF7E}"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E48D30-2223-49E0-B85E-EF25A0F00094}" type="slidenum">
              <a:rPr lang="en-IN" smtClean="0"/>
              <a:t>‹#›</a:t>
            </a:fld>
            <a:endParaRPr lang="en-IN"/>
          </a:p>
        </p:txBody>
      </p:sp>
    </p:spTree>
    <p:extLst>
      <p:ext uri="{BB962C8B-B14F-4D97-AF65-F5344CB8AC3E}">
        <p14:creationId xmlns:p14="http://schemas.microsoft.com/office/powerpoint/2010/main" val="242605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58A49-E3BA-434D-AAAD-D60425E2FF7E}"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E48D30-2223-49E0-B85E-EF25A0F00094}" type="slidenum">
              <a:rPr lang="en-IN" smtClean="0"/>
              <a:t>‹#›</a:t>
            </a:fld>
            <a:endParaRPr lang="en-IN"/>
          </a:p>
        </p:txBody>
      </p:sp>
    </p:spTree>
    <p:extLst>
      <p:ext uri="{BB962C8B-B14F-4D97-AF65-F5344CB8AC3E}">
        <p14:creationId xmlns:p14="http://schemas.microsoft.com/office/powerpoint/2010/main" val="4191472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F58A49-E3BA-434D-AAAD-D60425E2FF7E}"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E48D30-2223-49E0-B85E-EF25A0F00094}" type="slidenum">
              <a:rPr lang="en-IN" smtClean="0"/>
              <a:t>‹#›</a:t>
            </a:fld>
            <a:endParaRPr lang="en-IN"/>
          </a:p>
        </p:txBody>
      </p:sp>
    </p:spTree>
    <p:extLst>
      <p:ext uri="{BB962C8B-B14F-4D97-AF65-F5344CB8AC3E}">
        <p14:creationId xmlns:p14="http://schemas.microsoft.com/office/powerpoint/2010/main" val="1923902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F58A49-E3BA-434D-AAAD-D60425E2FF7E}" type="datetimeFigureOut">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E48D30-2223-49E0-B85E-EF25A0F00094}" type="slidenum">
              <a:rPr lang="en-IN" smtClean="0"/>
              <a:t>‹#›</a:t>
            </a:fld>
            <a:endParaRPr lang="en-IN"/>
          </a:p>
        </p:txBody>
      </p:sp>
    </p:spTree>
    <p:extLst>
      <p:ext uri="{BB962C8B-B14F-4D97-AF65-F5344CB8AC3E}">
        <p14:creationId xmlns:p14="http://schemas.microsoft.com/office/powerpoint/2010/main" val="3043970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F58A49-E3BA-434D-AAAD-D60425E2FF7E}" type="datetimeFigureOut">
              <a:rPr lang="en-IN" smtClean="0"/>
              <a:t>29-04-2020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E48D30-2223-49E0-B85E-EF25A0F00094}" type="slidenum">
              <a:rPr lang="en-IN" smtClean="0"/>
              <a:t>‹#›</a:t>
            </a:fld>
            <a:endParaRPr lang="en-IN"/>
          </a:p>
        </p:txBody>
      </p:sp>
    </p:spTree>
    <p:extLst>
      <p:ext uri="{BB962C8B-B14F-4D97-AF65-F5344CB8AC3E}">
        <p14:creationId xmlns:p14="http://schemas.microsoft.com/office/powerpoint/2010/main" val="317418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F58A49-E3BA-434D-AAAD-D60425E2FF7E}" type="datetimeFigureOut">
              <a:rPr lang="en-IN" smtClean="0"/>
              <a:t>29-04-2020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E48D30-2223-49E0-B85E-EF25A0F00094}" type="slidenum">
              <a:rPr lang="en-IN" smtClean="0"/>
              <a:t>‹#›</a:t>
            </a:fld>
            <a:endParaRPr lang="en-IN"/>
          </a:p>
        </p:txBody>
      </p:sp>
    </p:spTree>
    <p:extLst>
      <p:ext uri="{BB962C8B-B14F-4D97-AF65-F5344CB8AC3E}">
        <p14:creationId xmlns:p14="http://schemas.microsoft.com/office/powerpoint/2010/main" val="2462851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58A49-E3BA-434D-AAAD-D60425E2FF7E}" type="datetimeFigureOut">
              <a:rPr lang="en-IN" smtClean="0"/>
              <a:t>29-04-2020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E48D30-2223-49E0-B85E-EF25A0F00094}" type="slidenum">
              <a:rPr lang="en-IN" smtClean="0"/>
              <a:t>‹#›</a:t>
            </a:fld>
            <a:endParaRPr lang="en-IN"/>
          </a:p>
        </p:txBody>
      </p:sp>
    </p:spTree>
    <p:extLst>
      <p:ext uri="{BB962C8B-B14F-4D97-AF65-F5344CB8AC3E}">
        <p14:creationId xmlns:p14="http://schemas.microsoft.com/office/powerpoint/2010/main" val="249102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F58A49-E3BA-434D-AAAD-D60425E2FF7E}" type="datetimeFigureOut">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E48D30-2223-49E0-B85E-EF25A0F00094}" type="slidenum">
              <a:rPr lang="en-IN" smtClean="0"/>
              <a:t>‹#›</a:t>
            </a:fld>
            <a:endParaRPr lang="en-IN"/>
          </a:p>
        </p:txBody>
      </p:sp>
    </p:spTree>
    <p:extLst>
      <p:ext uri="{BB962C8B-B14F-4D97-AF65-F5344CB8AC3E}">
        <p14:creationId xmlns:p14="http://schemas.microsoft.com/office/powerpoint/2010/main" val="3395306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F58A49-E3BA-434D-AAAD-D60425E2FF7E}" type="datetimeFigureOut">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E48D30-2223-49E0-B85E-EF25A0F00094}" type="slidenum">
              <a:rPr lang="en-IN" smtClean="0"/>
              <a:t>‹#›</a:t>
            </a:fld>
            <a:endParaRPr lang="en-IN"/>
          </a:p>
        </p:txBody>
      </p:sp>
    </p:spTree>
    <p:extLst>
      <p:ext uri="{BB962C8B-B14F-4D97-AF65-F5344CB8AC3E}">
        <p14:creationId xmlns:p14="http://schemas.microsoft.com/office/powerpoint/2010/main" val="252157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F58A49-E3BA-434D-AAAD-D60425E2FF7E}" type="datetimeFigureOut">
              <a:rPr lang="en-IN" smtClean="0"/>
              <a:t>29-04-2020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E48D30-2223-49E0-B85E-EF25A0F00094}" type="slidenum">
              <a:rPr lang="en-IN" smtClean="0"/>
              <a:t>‹#›</a:t>
            </a:fld>
            <a:endParaRPr lang="en-IN"/>
          </a:p>
        </p:txBody>
      </p:sp>
    </p:spTree>
    <p:extLst>
      <p:ext uri="{BB962C8B-B14F-4D97-AF65-F5344CB8AC3E}">
        <p14:creationId xmlns:p14="http://schemas.microsoft.com/office/powerpoint/2010/main" val="35701026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wiki.apache.org/confluence/display/MAVENOLD/Repository+Layout+-+Fina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help.sonatype.com/repomanager2/down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aven.apache.org/guides/introduction/introduction-to-dependency-mechanism.html#Transitive_Dependencies"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wiki.apache.org/confluence/display/MAVENOLD/Repository+Layout+-+Fina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9" name="Straight Connector 38">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620D76A0-81C0-436E-85D0-F1EC0D351391}"/>
              </a:ext>
            </a:extLst>
          </p:cNvPr>
          <p:cNvSpPr>
            <a:spLocks noGrp="1"/>
          </p:cNvSpPr>
          <p:nvPr>
            <p:ph type="subTitle" idx="1"/>
          </p:nvPr>
        </p:nvSpPr>
        <p:spPr>
          <a:xfrm>
            <a:off x="1507067" y="4050833"/>
            <a:ext cx="7766936" cy="1096899"/>
          </a:xfrm>
        </p:spPr>
        <p:txBody>
          <a:bodyPr>
            <a:normAutofit/>
          </a:bodyPr>
          <a:lstStyle/>
          <a:p>
            <a:r>
              <a:rPr lang="en-IN" dirty="0"/>
              <a:t>                                                   ~By Naincy Gupta</a:t>
            </a:r>
          </a:p>
        </p:txBody>
      </p:sp>
      <p:sp>
        <p:nvSpPr>
          <p:cNvPr id="2" name="Title 1">
            <a:extLst>
              <a:ext uri="{FF2B5EF4-FFF2-40B4-BE49-F238E27FC236}">
                <a16:creationId xmlns:a16="http://schemas.microsoft.com/office/drawing/2014/main" id="{79B94037-8DE0-4D0A-A7AF-3E829E349B07}"/>
              </a:ext>
            </a:extLst>
          </p:cNvPr>
          <p:cNvSpPr>
            <a:spLocks noGrp="1"/>
          </p:cNvSpPr>
          <p:nvPr>
            <p:ph type="ctrTitle"/>
          </p:nvPr>
        </p:nvSpPr>
        <p:spPr>
          <a:xfrm>
            <a:off x="1507067" y="1397000"/>
            <a:ext cx="7766936" cy="2653836"/>
          </a:xfrm>
        </p:spPr>
        <p:txBody>
          <a:bodyPr>
            <a:normAutofit/>
          </a:bodyPr>
          <a:lstStyle/>
          <a:p>
            <a:r>
              <a:rPr lang="en-IN"/>
              <a:t>Maven Repository Management and Maven Multi Module Project </a:t>
            </a:r>
          </a:p>
        </p:txBody>
      </p:sp>
    </p:spTree>
    <p:extLst>
      <p:ext uri="{BB962C8B-B14F-4D97-AF65-F5344CB8AC3E}">
        <p14:creationId xmlns:p14="http://schemas.microsoft.com/office/powerpoint/2010/main" val="357220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BE40-DF1B-4C79-898A-676B032457D7}"/>
              </a:ext>
            </a:extLst>
          </p:cNvPr>
          <p:cNvSpPr>
            <a:spLocks noGrp="1"/>
          </p:cNvSpPr>
          <p:nvPr>
            <p:ph type="title"/>
          </p:nvPr>
        </p:nvSpPr>
        <p:spPr>
          <a:xfrm>
            <a:off x="677334" y="609600"/>
            <a:ext cx="8596668" cy="901700"/>
          </a:xfrm>
        </p:spPr>
        <p:txBody>
          <a:bodyPr/>
          <a:lstStyle/>
          <a:p>
            <a:r>
              <a:rPr lang="en-IN" dirty="0"/>
              <a:t>Maven Repository Management cont.…</a:t>
            </a:r>
          </a:p>
        </p:txBody>
      </p:sp>
      <p:sp>
        <p:nvSpPr>
          <p:cNvPr id="8" name="Content Placeholder 7">
            <a:extLst>
              <a:ext uri="{FF2B5EF4-FFF2-40B4-BE49-F238E27FC236}">
                <a16:creationId xmlns:a16="http://schemas.microsoft.com/office/drawing/2014/main" id="{4456FFA7-EB74-4557-9108-B52462541870}"/>
              </a:ext>
            </a:extLst>
          </p:cNvPr>
          <p:cNvSpPr>
            <a:spLocks noGrp="1"/>
          </p:cNvSpPr>
          <p:nvPr>
            <p:ph idx="1"/>
          </p:nvPr>
        </p:nvSpPr>
        <p:spPr>
          <a:xfrm>
            <a:off x="677334" y="1422401"/>
            <a:ext cx="8596668" cy="4618962"/>
          </a:xfrm>
        </p:spPr>
        <p:txBody>
          <a:bodyPr>
            <a:normAutofit/>
          </a:bodyPr>
          <a:lstStyle/>
          <a:p>
            <a:r>
              <a:rPr lang="en-US" sz="1400" dirty="0"/>
              <a:t>If you are on Maven 2.x, then this would be &lt;repository&gt; and &lt;</a:t>
            </a:r>
            <a:r>
              <a:rPr lang="en-US" sz="1400" dirty="0" err="1"/>
              <a:t>sanpshotRepositry</a:t>
            </a:r>
            <a:r>
              <a:rPr lang="en-US" sz="1400" dirty="0"/>
              <a:t>&gt; respectively.</a:t>
            </a:r>
          </a:p>
          <a:p>
            <a:pPr marL="0" indent="0">
              <a:buNone/>
            </a:pPr>
            <a:r>
              <a:rPr lang="en-US" dirty="0"/>
              <a:t>Release and Snapshot Repositories:</a:t>
            </a:r>
          </a:p>
          <a:p>
            <a:pPr marL="0" indent="0">
              <a:buNone/>
            </a:pPr>
            <a:r>
              <a:rPr lang="en-US" dirty="0"/>
              <a:t>1- Release repository :</a:t>
            </a:r>
          </a:p>
          <a:p>
            <a:r>
              <a:rPr lang="en-US" sz="1400" dirty="0"/>
              <a:t>These are specific, point-in-time releases. Released artifacts are considered to be solid. The Central Maven repository stores release artifacts. These are artifacts that once published to a coordinate, must not be changed.</a:t>
            </a:r>
          </a:p>
          <a:p>
            <a:pPr marL="0" indent="0">
              <a:buNone/>
            </a:pPr>
            <a:r>
              <a:rPr lang="en-US" dirty="0"/>
              <a:t>2- Snapshot Repository:</a:t>
            </a:r>
          </a:p>
          <a:p>
            <a:r>
              <a:rPr lang="en-US" sz="1400" dirty="0"/>
              <a:t>Snapshots capture a work in progress and are used during development. </a:t>
            </a:r>
          </a:p>
          <a:p>
            <a:r>
              <a:rPr lang="en-US" sz="1400" dirty="0"/>
              <a:t>These version values have to end with </a:t>
            </a:r>
            <a:r>
              <a:rPr lang="en-US" sz="1400" i="1" dirty="0"/>
              <a:t>-SNAPSHOT</a:t>
            </a:r>
            <a:r>
              <a:rPr lang="en-US" sz="1400" dirty="0"/>
              <a:t> in the POM file. This allows repeated uploads.</a:t>
            </a:r>
          </a:p>
          <a:p>
            <a:r>
              <a:rPr lang="en-US" sz="1400" dirty="0"/>
              <a:t>The idea is that you can continuously push your latest changes to 3.0.0-Snapshot and anyone depending on it will get the latest changes every time they build their project. Then, after a few iterations, and everyone is happy the latest state of 3.0.0-snapshot it can be permanently released as 3.0.0</a:t>
            </a:r>
          </a:p>
          <a:p>
            <a:endParaRPr lang="en-US" sz="1200" dirty="0"/>
          </a:p>
          <a:p>
            <a:endParaRPr lang="en-IN" sz="1200" dirty="0"/>
          </a:p>
        </p:txBody>
      </p:sp>
      <p:pic>
        <p:nvPicPr>
          <p:cNvPr id="10" name="Picture 9">
            <a:extLst>
              <a:ext uri="{FF2B5EF4-FFF2-40B4-BE49-F238E27FC236}">
                <a16:creationId xmlns:a16="http://schemas.microsoft.com/office/drawing/2014/main" id="{A3FB8801-D890-439E-9C8D-1B62ECC1857A}"/>
              </a:ext>
            </a:extLst>
          </p:cNvPr>
          <p:cNvPicPr>
            <a:picLocks noChangeAspect="1"/>
          </p:cNvPicPr>
          <p:nvPr/>
        </p:nvPicPr>
        <p:blipFill>
          <a:blip r:embed="rId2"/>
          <a:stretch>
            <a:fillRect/>
          </a:stretch>
        </p:blipFill>
        <p:spPr>
          <a:xfrm>
            <a:off x="2762250" y="5317463"/>
            <a:ext cx="3333750" cy="1447800"/>
          </a:xfrm>
          <a:prstGeom prst="rect">
            <a:avLst/>
          </a:prstGeom>
        </p:spPr>
      </p:pic>
    </p:spTree>
    <p:extLst>
      <p:ext uri="{BB962C8B-B14F-4D97-AF65-F5344CB8AC3E}">
        <p14:creationId xmlns:p14="http://schemas.microsoft.com/office/powerpoint/2010/main" val="3562067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C291-810D-486D-906B-CEDFA66A4BCE}"/>
              </a:ext>
            </a:extLst>
          </p:cNvPr>
          <p:cNvSpPr>
            <a:spLocks noGrp="1"/>
          </p:cNvSpPr>
          <p:nvPr>
            <p:ph type="title"/>
          </p:nvPr>
        </p:nvSpPr>
        <p:spPr/>
        <p:txBody>
          <a:bodyPr>
            <a:normAutofit/>
          </a:bodyPr>
          <a:lstStyle/>
          <a:p>
            <a:r>
              <a:rPr lang="en-IN" sz="2800" dirty="0"/>
              <a:t>Difference between Repositories Tag and Distribution Management Tag in Pom.xml</a:t>
            </a:r>
          </a:p>
        </p:txBody>
      </p:sp>
      <p:sp>
        <p:nvSpPr>
          <p:cNvPr id="3" name="Content Placeholder 2">
            <a:extLst>
              <a:ext uri="{FF2B5EF4-FFF2-40B4-BE49-F238E27FC236}">
                <a16:creationId xmlns:a16="http://schemas.microsoft.com/office/drawing/2014/main" id="{50C8CA2C-FC52-49EB-8896-CBF87581B3A1}"/>
              </a:ext>
            </a:extLst>
          </p:cNvPr>
          <p:cNvSpPr>
            <a:spLocks noGrp="1"/>
          </p:cNvSpPr>
          <p:nvPr>
            <p:ph idx="1"/>
          </p:nvPr>
        </p:nvSpPr>
        <p:spPr/>
        <p:txBody>
          <a:bodyPr/>
          <a:lstStyle/>
          <a:p>
            <a:r>
              <a:rPr lang="en-IN" dirty="0"/>
              <a:t>Repositories declared under the </a:t>
            </a:r>
            <a:r>
              <a:rPr lang="en-IN" dirty="0" err="1"/>
              <a:t>distrubutionManagement</a:t>
            </a:r>
            <a:r>
              <a:rPr lang="en-IN" dirty="0"/>
              <a:t> tag </a:t>
            </a:r>
            <a:r>
              <a:rPr lang="en-US" dirty="0"/>
              <a:t>element will be used for deployment, i.e. when running </a:t>
            </a:r>
            <a:r>
              <a:rPr lang="en-US" dirty="0" err="1"/>
              <a:t>mvn</a:t>
            </a:r>
            <a:r>
              <a:rPr lang="en-US" dirty="0"/>
              <a:t> deploy command.</a:t>
            </a:r>
          </a:p>
          <a:p>
            <a:r>
              <a:rPr lang="en-US" dirty="0"/>
              <a:t>The repositories element will be used for downloading the  dependencies of the project.</a:t>
            </a:r>
            <a:endParaRPr lang="en-IN" dirty="0"/>
          </a:p>
        </p:txBody>
      </p:sp>
    </p:spTree>
    <p:extLst>
      <p:ext uri="{BB962C8B-B14F-4D97-AF65-F5344CB8AC3E}">
        <p14:creationId xmlns:p14="http://schemas.microsoft.com/office/powerpoint/2010/main" val="2329724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2789C-8342-4486-98AD-3D9B55B02C7A}"/>
              </a:ext>
            </a:extLst>
          </p:cNvPr>
          <p:cNvSpPr>
            <a:spLocks noGrp="1"/>
          </p:cNvSpPr>
          <p:nvPr>
            <p:ph type="title"/>
          </p:nvPr>
        </p:nvSpPr>
        <p:spPr/>
        <p:txBody>
          <a:bodyPr>
            <a:normAutofit/>
          </a:bodyPr>
          <a:lstStyle/>
          <a:p>
            <a:r>
              <a:rPr lang="en-IN" sz="2800" dirty="0"/>
              <a:t>How create the snapshot and release repository </a:t>
            </a:r>
          </a:p>
        </p:txBody>
      </p:sp>
      <p:sp>
        <p:nvSpPr>
          <p:cNvPr id="3" name="Content Placeholder 2">
            <a:extLst>
              <a:ext uri="{FF2B5EF4-FFF2-40B4-BE49-F238E27FC236}">
                <a16:creationId xmlns:a16="http://schemas.microsoft.com/office/drawing/2014/main" id="{FAD1B18C-120C-4F3A-8649-549BF7F5DA50}"/>
              </a:ext>
            </a:extLst>
          </p:cNvPr>
          <p:cNvSpPr>
            <a:spLocks noGrp="1"/>
          </p:cNvSpPr>
          <p:nvPr>
            <p:ph idx="1"/>
          </p:nvPr>
        </p:nvSpPr>
        <p:spPr/>
        <p:txBody>
          <a:bodyPr/>
          <a:lstStyle/>
          <a:p>
            <a:r>
              <a:rPr lang="en-IN" dirty="0"/>
              <a:t>Give Demo on Nexus</a:t>
            </a:r>
          </a:p>
        </p:txBody>
      </p:sp>
    </p:spTree>
    <p:extLst>
      <p:ext uri="{BB962C8B-B14F-4D97-AF65-F5344CB8AC3E}">
        <p14:creationId xmlns:p14="http://schemas.microsoft.com/office/powerpoint/2010/main" val="2103166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0A3220-C801-4ED8-831E-87E1BC9618B2}"/>
              </a:ext>
            </a:extLst>
          </p:cNvPr>
          <p:cNvSpPr>
            <a:spLocks noGrp="1"/>
          </p:cNvSpPr>
          <p:nvPr>
            <p:ph type="title"/>
          </p:nvPr>
        </p:nvSpPr>
        <p:spPr>
          <a:xfrm>
            <a:off x="1333502" y="609600"/>
            <a:ext cx="8596668" cy="1320800"/>
          </a:xfrm>
        </p:spPr>
        <p:txBody>
          <a:bodyPr>
            <a:normAutofit/>
          </a:bodyPr>
          <a:lstStyle/>
          <a:p>
            <a:r>
              <a:rPr lang="en-IN"/>
              <a:t>Maven Repository Management cont.…</a:t>
            </a:r>
            <a:endParaRPr lang="en-IN" dirty="0"/>
          </a:p>
        </p:txBody>
      </p:sp>
      <p:sp>
        <p:nvSpPr>
          <p:cNvPr id="45"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Content Placeholder 2">
            <a:extLst>
              <a:ext uri="{FF2B5EF4-FFF2-40B4-BE49-F238E27FC236}">
                <a16:creationId xmlns:a16="http://schemas.microsoft.com/office/drawing/2014/main" id="{AA36DF5D-79DF-47B8-B3AD-A67FE58F45A8}"/>
              </a:ext>
            </a:extLst>
          </p:cNvPr>
          <p:cNvSpPr>
            <a:spLocks noGrp="1"/>
          </p:cNvSpPr>
          <p:nvPr>
            <p:ph idx="1"/>
          </p:nvPr>
        </p:nvSpPr>
        <p:spPr>
          <a:xfrm>
            <a:off x="1333502" y="2160589"/>
            <a:ext cx="8596668" cy="3880773"/>
          </a:xfrm>
        </p:spPr>
        <p:txBody>
          <a:bodyPr>
            <a:normAutofit/>
          </a:bodyPr>
          <a:lstStyle/>
          <a:p>
            <a:pPr marL="0" indent="0">
              <a:buNone/>
            </a:pPr>
            <a:r>
              <a:rPr lang="en-IN" b="1"/>
              <a:t>Maven-metadata.xml File:</a:t>
            </a:r>
          </a:p>
          <a:p>
            <a:r>
              <a:rPr lang="en-US"/>
              <a:t>In order to determine the </a:t>
            </a:r>
            <a:r>
              <a:rPr lang="en-US" err="1"/>
              <a:t>the</a:t>
            </a:r>
            <a:r>
              <a:rPr lang="en-US"/>
              <a:t> latest artifact to download for a particular Snapshot version, Maven uses the </a:t>
            </a:r>
            <a:r>
              <a:rPr lang="en-US">
                <a:hlinkClick r:id="rId2"/>
              </a:rPr>
              <a:t>Standard Repository Layout</a:t>
            </a:r>
            <a:r>
              <a:rPr lang="en-US"/>
              <a:t> to locate a Maven-metadata.xml for that dependency</a:t>
            </a:r>
            <a:endParaRPr lang="en-IN" b="1"/>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56822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628DB-7BD2-45E5-AF8D-00F4EFC81D65}"/>
              </a:ext>
            </a:extLst>
          </p:cNvPr>
          <p:cNvSpPr>
            <a:spLocks noGrp="1"/>
          </p:cNvSpPr>
          <p:nvPr>
            <p:ph type="title"/>
          </p:nvPr>
        </p:nvSpPr>
        <p:spPr>
          <a:xfrm>
            <a:off x="1286933" y="609600"/>
            <a:ext cx="10197494" cy="1099457"/>
          </a:xfrm>
        </p:spPr>
        <p:txBody>
          <a:bodyPr>
            <a:normAutofit/>
          </a:bodyPr>
          <a:lstStyle/>
          <a:p>
            <a:pPr>
              <a:lnSpc>
                <a:spcPct val="90000"/>
              </a:lnSpc>
            </a:pPr>
            <a:r>
              <a:rPr lang="en-IN" dirty="0"/>
              <a:t>What we are using the Maven Multimodule project.</a:t>
            </a:r>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E1180C5-C045-4AFC-AFD7-5AC7F331D7E5}"/>
              </a:ext>
            </a:extLst>
          </p:cNvPr>
          <p:cNvGraphicFramePr>
            <a:graphicFrameLocks noGrp="1"/>
          </p:cNvGraphicFramePr>
          <p:nvPr>
            <p:ph idx="1"/>
            <p:extLst>
              <p:ext uri="{D42A27DB-BD31-4B8C-83A1-F6EECF244321}">
                <p14:modId xmlns:p14="http://schemas.microsoft.com/office/powerpoint/2010/main" val="385866641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9422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1C114-1499-4F00-B9E6-4C268CF9A5A1}"/>
              </a:ext>
            </a:extLst>
          </p:cNvPr>
          <p:cNvSpPr>
            <a:spLocks noGrp="1"/>
          </p:cNvSpPr>
          <p:nvPr>
            <p:ph type="title"/>
          </p:nvPr>
        </p:nvSpPr>
        <p:spPr>
          <a:xfrm>
            <a:off x="677334" y="609600"/>
            <a:ext cx="8596668" cy="1320800"/>
          </a:xfrm>
        </p:spPr>
        <p:txBody>
          <a:bodyPr>
            <a:normAutofit/>
          </a:bodyPr>
          <a:lstStyle/>
          <a:p>
            <a:r>
              <a:rPr lang="en-IN" sz="2800"/>
              <a:t>Maven Multimodule Project/Maven Parent and Child Module Project</a:t>
            </a:r>
            <a:endParaRPr lang="en-IN" sz="2800" dirty="0"/>
          </a:p>
        </p:txBody>
      </p:sp>
      <p:sp>
        <p:nvSpPr>
          <p:cNvPr id="3" name="Content Placeholder 2">
            <a:extLst>
              <a:ext uri="{FF2B5EF4-FFF2-40B4-BE49-F238E27FC236}">
                <a16:creationId xmlns:a16="http://schemas.microsoft.com/office/drawing/2014/main" id="{72EC8C1A-6618-463E-901F-A7E04579C58F}"/>
              </a:ext>
            </a:extLst>
          </p:cNvPr>
          <p:cNvSpPr>
            <a:spLocks noGrp="1"/>
          </p:cNvSpPr>
          <p:nvPr>
            <p:ph idx="1"/>
          </p:nvPr>
        </p:nvSpPr>
        <p:spPr>
          <a:xfrm>
            <a:off x="677334" y="1630017"/>
            <a:ext cx="8596668" cy="4731026"/>
          </a:xfrm>
        </p:spPr>
        <p:txBody>
          <a:bodyPr>
            <a:normAutofit/>
          </a:bodyPr>
          <a:lstStyle/>
          <a:p>
            <a:r>
              <a:rPr lang="en-IN" sz="1200" dirty="0"/>
              <a:t>Maven provide support of the Multiple Module project that is one parent with multiple submodules/child project and all the modules built in a single command</a:t>
            </a:r>
          </a:p>
          <a:p>
            <a:r>
              <a:rPr lang="en-IN" sz="1200" dirty="0"/>
              <a:t>The directory simple –multi is the top directory of the multi module project. It contains the parent POM also known as Top level /aggregator pom.</a:t>
            </a:r>
          </a:p>
          <a:p>
            <a:r>
              <a:rPr lang="en-IN" sz="1200" dirty="0"/>
              <a:t>But the top level directory doesn’t contain any source folder.</a:t>
            </a:r>
          </a:p>
          <a:p>
            <a:r>
              <a:rPr lang="en-IN" sz="1200" dirty="0"/>
              <a:t>Along with the parent pom , the top level directory also contains two sub folders – app and until .These module folder are regular maven project with source directories and POM.xml</a:t>
            </a:r>
          </a:p>
          <a:p>
            <a:r>
              <a:rPr lang="en-IN" sz="1200" dirty="0"/>
              <a:t>The top level as well as module POM differs slightly from the  regular POM.</a:t>
            </a:r>
          </a:p>
          <a:p>
            <a:r>
              <a:rPr lang="en-IN" sz="1200" dirty="0"/>
              <a:t>Structure of Multimodule Project:</a:t>
            </a:r>
          </a:p>
          <a:p>
            <a:endParaRPr lang="en-IN" sz="1200" dirty="0"/>
          </a:p>
          <a:p>
            <a:endParaRPr lang="en-IN" dirty="0"/>
          </a:p>
        </p:txBody>
      </p:sp>
      <p:pic>
        <p:nvPicPr>
          <p:cNvPr id="4" name="Picture 3">
            <a:extLst>
              <a:ext uri="{FF2B5EF4-FFF2-40B4-BE49-F238E27FC236}">
                <a16:creationId xmlns:a16="http://schemas.microsoft.com/office/drawing/2014/main" id="{8F64F46A-FF47-4D37-A65A-A716AAC6730B}"/>
              </a:ext>
            </a:extLst>
          </p:cNvPr>
          <p:cNvPicPr>
            <a:picLocks noChangeAspect="1"/>
          </p:cNvPicPr>
          <p:nvPr/>
        </p:nvPicPr>
        <p:blipFill>
          <a:blip r:embed="rId2"/>
          <a:stretch>
            <a:fillRect/>
          </a:stretch>
        </p:blipFill>
        <p:spPr>
          <a:xfrm>
            <a:off x="3336925" y="3870670"/>
            <a:ext cx="4029075" cy="2714625"/>
          </a:xfrm>
          <a:prstGeom prst="rect">
            <a:avLst/>
          </a:prstGeom>
        </p:spPr>
      </p:pic>
      <p:sp>
        <p:nvSpPr>
          <p:cNvPr id="5" name="Rectangle 1">
            <a:extLst>
              <a:ext uri="{FF2B5EF4-FFF2-40B4-BE49-F238E27FC236}">
                <a16:creationId xmlns:a16="http://schemas.microsoft.com/office/drawing/2014/main" id="{1E320609-CE46-42D6-A1D7-E07D2260A641}"/>
              </a:ext>
            </a:extLst>
          </p:cNvPr>
          <p:cNvSpPr>
            <a:spLocks noChangeArrowheads="1"/>
          </p:cNvSpPr>
          <p:nvPr/>
        </p:nvSpPr>
        <p:spPr bwMode="auto">
          <a:xfrm>
            <a:off x="0" y="97795"/>
            <a:ext cx="184731"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64409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3686-19E5-4F21-99ED-FFCAAB45650B}"/>
              </a:ext>
            </a:extLst>
          </p:cNvPr>
          <p:cNvSpPr>
            <a:spLocks noGrp="1"/>
          </p:cNvSpPr>
          <p:nvPr>
            <p:ph type="title"/>
          </p:nvPr>
        </p:nvSpPr>
        <p:spPr>
          <a:xfrm>
            <a:off x="677334" y="609600"/>
            <a:ext cx="8596668" cy="1320800"/>
          </a:xfrm>
        </p:spPr>
        <p:txBody>
          <a:bodyPr>
            <a:normAutofit/>
          </a:bodyPr>
          <a:lstStyle/>
          <a:p>
            <a:r>
              <a:rPr lang="en-IN" sz="2400" dirty="0"/>
              <a:t>Aggregator POM.XML/ Top-Level POM.XML</a:t>
            </a:r>
          </a:p>
        </p:txBody>
      </p:sp>
      <p:sp>
        <p:nvSpPr>
          <p:cNvPr id="3" name="Content Placeholder 2">
            <a:extLst>
              <a:ext uri="{FF2B5EF4-FFF2-40B4-BE49-F238E27FC236}">
                <a16:creationId xmlns:a16="http://schemas.microsoft.com/office/drawing/2014/main" id="{0EBDEDF3-1AFD-4F1E-9961-CBC44A072D62}"/>
              </a:ext>
            </a:extLst>
          </p:cNvPr>
          <p:cNvSpPr>
            <a:spLocks noGrp="1"/>
          </p:cNvSpPr>
          <p:nvPr>
            <p:ph idx="1"/>
          </p:nvPr>
        </p:nvSpPr>
        <p:spPr>
          <a:xfrm>
            <a:off x="766234" y="1168400"/>
            <a:ext cx="8596668" cy="5038063"/>
          </a:xfrm>
        </p:spPr>
        <p:txBody>
          <a:bodyPr/>
          <a:lstStyle/>
          <a:p>
            <a:endParaRPr lang="en-IN" dirty="0"/>
          </a:p>
          <a:p>
            <a:r>
              <a:rPr lang="en-IN" dirty="0"/>
              <a:t>It defines project coordinates-</a:t>
            </a:r>
            <a:r>
              <a:rPr lang="en-IN" dirty="0" err="1"/>
              <a:t>groupId</a:t>
            </a:r>
            <a:r>
              <a:rPr lang="en-IN" dirty="0"/>
              <a:t>, </a:t>
            </a:r>
            <a:r>
              <a:rPr lang="en-IN" dirty="0" err="1"/>
              <a:t>artifactId</a:t>
            </a:r>
            <a:r>
              <a:rPr lang="en-IN" dirty="0"/>
              <a:t> and version – as in any normal project, but the packaging types is specified as pom instead of usual jar or war. Since top level project doesn’t contain any source directory, packaging is set as pom.</a:t>
            </a:r>
          </a:p>
          <a:p>
            <a:endParaRPr lang="en-IN" dirty="0"/>
          </a:p>
        </p:txBody>
      </p:sp>
      <p:sp>
        <p:nvSpPr>
          <p:cNvPr id="6" name="Rectangle 2">
            <a:extLst>
              <a:ext uri="{FF2B5EF4-FFF2-40B4-BE49-F238E27FC236}">
                <a16:creationId xmlns:a16="http://schemas.microsoft.com/office/drawing/2014/main" id="{A4C2B087-8007-416C-9774-74C2A4613406}"/>
              </a:ext>
            </a:extLst>
          </p:cNvPr>
          <p:cNvSpPr>
            <a:spLocks noChangeArrowheads="1"/>
          </p:cNvSpPr>
          <p:nvPr/>
        </p:nvSpPr>
        <p:spPr bwMode="auto">
          <a:xfrm>
            <a:off x="0" y="97795"/>
            <a:ext cx="184731"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p:txBody>
      </p:sp>
      <p:pic>
        <p:nvPicPr>
          <p:cNvPr id="7" name="Picture 6">
            <a:extLst>
              <a:ext uri="{FF2B5EF4-FFF2-40B4-BE49-F238E27FC236}">
                <a16:creationId xmlns:a16="http://schemas.microsoft.com/office/drawing/2014/main" id="{35FBEC76-D292-4D24-8C55-6914751A42A6}"/>
              </a:ext>
            </a:extLst>
          </p:cNvPr>
          <p:cNvPicPr>
            <a:picLocks noChangeAspect="1"/>
          </p:cNvPicPr>
          <p:nvPr/>
        </p:nvPicPr>
        <p:blipFill>
          <a:blip r:embed="rId2"/>
          <a:stretch>
            <a:fillRect/>
          </a:stretch>
        </p:blipFill>
        <p:spPr>
          <a:xfrm>
            <a:off x="1773680" y="2971801"/>
            <a:ext cx="6581775" cy="3028950"/>
          </a:xfrm>
          <a:prstGeom prst="rect">
            <a:avLst/>
          </a:prstGeom>
        </p:spPr>
      </p:pic>
    </p:spTree>
    <p:extLst>
      <p:ext uri="{BB962C8B-B14F-4D97-AF65-F5344CB8AC3E}">
        <p14:creationId xmlns:p14="http://schemas.microsoft.com/office/powerpoint/2010/main" val="1523990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F2F2EBE-D015-49AB-8EA0-6C584C889A66}"/>
              </a:ext>
            </a:extLst>
          </p:cNvPr>
          <p:cNvSpPr>
            <a:spLocks noGrp="1"/>
          </p:cNvSpPr>
          <p:nvPr>
            <p:ph type="title"/>
          </p:nvPr>
        </p:nvSpPr>
        <p:spPr>
          <a:xfrm>
            <a:off x="643467" y="816638"/>
            <a:ext cx="3367359" cy="5224724"/>
          </a:xfrm>
        </p:spPr>
        <p:txBody>
          <a:bodyPr anchor="ctr">
            <a:normAutofit/>
          </a:bodyPr>
          <a:lstStyle/>
          <a:p>
            <a:r>
              <a:rPr lang="en-IN"/>
              <a:t>Maven Reactor</a:t>
            </a:r>
          </a:p>
        </p:txBody>
      </p:sp>
      <p:sp>
        <p:nvSpPr>
          <p:cNvPr id="3" name="Content Placeholder 2">
            <a:extLst>
              <a:ext uri="{FF2B5EF4-FFF2-40B4-BE49-F238E27FC236}">
                <a16:creationId xmlns:a16="http://schemas.microsoft.com/office/drawing/2014/main" id="{304CC10E-315F-489C-AFB4-7FF0F79245C7}"/>
              </a:ext>
            </a:extLst>
          </p:cNvPr>
          <p:cNvSpPr>
            <a:spLocks noGrp="1"/>
          </p:cNvSpPr>
          <p:nvPr>
            <p:ph idx="1"/>
          </p:nvPr>
        </p:nvSpPr>
        <p:spPr>
          <a:xfrm>
            <a:off x="4654295" y="816638"/>
            <a:ext cx="4619706" cy="5224724"/>
          </a:xfrm>
        </p:spPr>
        <p:txBody>
          <a:bodyPr anchor="ctr">
            <a:normAutofit/>
          </a:bodyPr>
          <a:lstStyle/>
          <a:p>
            <a:r>
              <a:rPr lang="en-US"/>
              <a:t>While declaring the modules in parent POM there is no need to bother about their ordering as Maven uses software component called reactor to properly order the modules.</a:t>
            </a:r>
            <a:endParaRPr lang="en-IN"/>
          </a:p>
        </p:txBody>
      </p:sp>
    </p:spTree>
    <p:extLst>
      <p:ext uri="{BB962C8B-B14F-4D97-AF65-F5344CB8AC3E}">
        <p14:creationId xmlns:p14="http://schemas.microsoft.com/office/powerpoint/2010/main" val="4265256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66E8-076F-474D-B859-DF9173B6077D}"/>
              </a:ext>
            </a:extLst>
          </p:cNvPr>
          <p:cNvSpPr>
            <a:spLocks noGrp="1"/>
          </p:cNvSpPr>
          <p:nvPr>
            <p:ph type="title"/>
          </p:nvPr>
        </p:nvSpPr>
        <p:spPr>
          <a:xfrm>
            <a:off x="677334" y="609600"/>
            <a:ext cx="8596668" cy="1320800"/>
          </a:xfrm>
        </p:spPr>
        <p:txBody>
          <a:bodyPr>
            <a:normAutofit/>
          </a:bodyPr>
          <a:lstStyle/>
          <a:p>
            <a:r>
              <a:rPr lang="en-IN"/>
              <a:t>Submodule POM.XML</a:t>
            </a:r>
            <a:endParaRPr lang="en-IN" dirty="0"/>
          </a:p>
        </p:txBody>
      </p:sp>
      <p:sp>
        <p:nvSpPr>
          <p:cNvPr id="13" name="Isosceles Triangle 8">
            <a:extLst>
              <a:ext uri="{FF2B5EF4-FFF2-40B4-BE49-F238E27FC236}">
                <a16:creationId xmlns:a16="http://schemas.microsoft.com/office/drawing/2014/main" id="{693D1964-8140-462E-8933-70ABA91C8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E620325-6A21-42C2-ACC7-1BE144DB1259}"/>
              </a:ext>
            </a:extLst>
          </p:cNvPr>
          <p:cNvSpPr>
            <a:spLocks noGrp="1"/>
          </p:cNvSpPr>
          <p:nvPr>
            <p:ph idx="1"/>
          </p:nvPr>
        </p:nvSpPr>
        <p:spPr>
          <a:xfrm>
            <a:off x="681001" y="2160589"/>
            <a:ext cx="5211607" cy="3880773"/>
          </a:xfrm>
        </p:spPr>
        <p:txBody>
          <a:bodyPr>
            <a:normAutofit/>
          </a:bodyPr>
          <a:lstStyle/>
          <a:p>
            <a:r>
              <a:rPr lang="en-IN" sz="1400" dirty="0"/>
              <a:t>The content Submodule Pom.xml</a:t>
            </a:r>
          </a:p>
          <a:p>
            <a:r>
              <a:rPr lang="en-IN" sz="1400" dirty="0"/>
              <a:t>The parent element specifies the coordinate(</a:t>
            </a:r>
            <a:r>
              <a:rPr lang="en-IN" sz="1400" dirty="0" err="1"/>
              <a:t>groupId,artifactId</a:t>
            </a:r>
            <a:r>
              <a:rPr lang="en-IN" sz="1400" dirty="0"/>
              <a:t> and version )of the parent project i.e. simple- multi, while the coordinates of the </a:t>
            </a:r>
            <a:r>
              <a:rPr lang="en-IN" sz="1400" dirty="0" err="1"/>
              <a:t>util</a:t>
            </a:r>
            <a:r>
              <a:rPr lang="en-IN" sz="1400" dirty="0"/>
              <a:t> module is defined using just the </a:t>
            </a:r>
            <a:r>
              <a:rPr lang="en-IN" sz="1400" dirty="0" err="1"/>
              <a:t>artifactId</a:t>
            </a:r>
            <a:r>
              <a:rPr lang="en-IN" sz="1400" dirty="0"/>
              <a:t> element. There is no need to specify </a:t>
            </a:r>
            <a:r>
              <a:rPr lang="en-IN" sz="1400" dirty="0" err="1"/>
              <a:t>groupId</a:t>
            </a:r>
            <a:r>
              <a:rPr lang="en-IN" sz="1400" dirty="0"/>
              <a:t> for the module they are derived from the parent.</a:t>
            </a:r>
          </a:p>
          <a:p>
            <a:r>
              <a:rPr lang="en-IN" sz="1400" dirty="0"/>
              <a:t>Now if the app submodule depends upon the </a:t>
            </a:r>
            <a:r>
              <a:rPr lang="en-IN" sz="1400" dirty="0" err="1"/>
              <a:t>util</a:t>
            </a:r>
            <a:r>
              <a:rPr lang="en-IN" sz="1400" dirty="0"/>
              <a:t> sub module  or we can say when one module is depend on the another module, then the dependency is specified as :</a:t>
            </a:r>
          </a:p>
          <a:p>
            <a:endParaRPr lang="en-IN" dirty="0"/>
          </a:p>
          <a:p>
            <a:endParaRPr lang="en-IN" dirty="0"/>
          </a:p>
          <a:p>
            <a:endParaRPr lang="en-IN" dirty="0"/>
          </a:p>
          <a:p>
            <a:endParaRPr lang="en-IN" dirty="0"/>
          </a:p>
        </p:txBody>
      </p:sp>
      <p:pic>
        <p:nvPicPr>
          <p:cNvPr id="6" name="Picture 5">
            <a:extLst>
              <a:ext uri="{FF2B5EF4-FFF2-40B4-BE49-F238E27FC236}">
                <a16:creationId xmlns:a16="http://schemas.microsoft.com/office/drawing/2014/main" id="{252BBFFA-09E5-4498-93E7-7A08116FC7FF}"/>
              </a:ext>
            </a:extLst>
          </p:cNvPr>
          <p:cNvPicPr>
            <a:picLocks noChangeAspect="1"/>
          </p:cNvPicPr>
          <p:nvPr/>
        </p:nvPicPr>
        <p:blipFill rotWithShape="1">
          <a:blip r:embed="rId2"/>
          <a:srcRect r="9200" b="-2"/>
          <a:stretch/>
        </p:blipFill>
        <p:spPr>
          <a:xfrm>
            <a:off x="6247803" y="1930400"/>
            <a:ext cx="3144597" cy="1826881"/>
          </a:xfrm>
          <a:prstGeom prst="rect">
            <a:avLst/>
          </a:prstGeom>
        </p:spPr>
      </p:pic>
      <p:pic>
        <p:nvPicPr>
          <p:cNvPr id="8" name="Picture 7">
            <a:extLst>
              <a:ext uri="{FF2B5EF4-FFF2-40B4-BE49-F238E27FC236}">
                <a16:creationId xmlns:a16="http://schemas.microsoft.com/office/drawing/2014/main" id="{6825AC64-EF13-4B24-A8CF-01E923642459}"/>
              </a:ext>
            </a:extLst>
          </p:cNvPr>
          <p:cNvPicPr>
            <a:picLocks noChangeAspect="1"/>
          </p:cNvPicPr>
          <p:nvPr/>
        </p:nvPicPr>
        <p:blipFill rotWithShape="1">
          <a:blip r:embed="rId3"/>
          <a:srcRect r="7919"/>
          <a:stretch/>
        </p:blipFill>
        <p:spPr>
          <a:xfrm>
            <a:off x="6247803" y="4214481"/>
            <a:ext cx="3144597" cy="1826881"/>
          </a:xfrm>
          <a:prstGeom prst="rect">
            <a:avLst/>
          </a:prstGeom>
        </p:spPr>
      </p:pic>
      <p:sp>
        <p:nvSpPr>
          <p:cNvPr id="5" name="Rectangle 2">
            <a:extLst>
              <a:ext uri="{FF2B5EF4-FFF2-40B4-BE49-F238E27FC236}">
                <a16:creationId xmlns:a16="http://schemas.microsoft.com/office/drawing/2014/main" id="{5869BDA9-3B37-4D33-9B52-C7485A955C0D}"/>
              </a:ext>
            </a:extLst>
          </p:cNvPr>
          <p:cNvSpPr>
            <a:spLocks noChangeArrowheads="1"/>
          </p:cNvSpPr>
          <p:nvPr/>
        </p:nvSpPr>
        <p:spPr bwMode="auto">
          <a:xfrm>
            <a:off x="152400" y="13901"/>
            <a:ext cx="296876"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a:ln>
                  <a:noFill/>
                </a:ln>
                <a:solidFill>
                  <a:srgbClr val="212529"/>
                </a:solidFill>
                <a:effectLst/>
                <a:latin typeface="-apple-system"/>
              </a:rPr>
              <a:t> .</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1015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C880-2464-4E2B-9494-EEA52A1F7EFA}"/>
              </a:ext>
            </a:extLst>
          </p:cNvPr>
          <p:cNvSpPr>
            <a:spLocks noGrp="1"/>
          </p:cNvSpPr>
          <p:nvPr>
            <p:ph type="title"/>
          </p:nvPr>
        </p:nvSpPr>
        <p:spPr>
          <a:xfrm>
            <a:off x="677334" y="609600"/>
            <a:ext cx="8596668" cy="1320800"/>
          </a:xfrm>
        </p:spPr>
        <p:txBody>
          <a:bodyPr>
            <a:normAutofit/>
          </a:bodyPr>
          <a:lstStyle/>
          <a:p>
            <a:r>
              <a:rPr lang="en-IN" dirty="0"/>
              <a:t>Benefits of Using Multi Module Project</a:t>
            </a:r>
          </a:p>
        </p:txBody>
      </p:sp>
      <p:graphicFrame>
        <p:nvGraphicFramePr>
          <p:cNvPr id="5" name="Content Placeholder 2">
            <a:extLst>
              <a:ext uri="{FF2B5EF4-FFF2-40B4-BE49-F238E27FC236}">
                <a16:creationId xmlns:a16="http://schemas.microsoft.com/office/drawing/2014/main" id="{30A1667E-FEC0-456D-8C48-D1DA786EEA84}"/>
              </a:ext>
            </a:extLst>
          </p:cNvPr>
          <p:cNvGraphicFramePr>
            <a:graphicFrameLocks noGrp="1"/>
          </p:cNvGraphicFramePr>
          <p:nvPr>
            <p:ph idx="1"/>
            <p:extLst>
              <p:ext uri="{D42A27DB-BD31-4B8C-83A1-F6EECF244321}">
                <p14:modId xmlns:p14="http://schemas.microsoft.com/office/powerpoint/2010/main" val="105899530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0143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8773-A1AC-4424-8882-5616CF8AF08C}"/>
              </a:ext>
            </a:extLst>
          </p:cNvPr>
          <p:cNvSpPr>
            <a:spLocks noGrp="1"/>
          </p:cNvSpPr>
          <p:nvPr>
            <p:ph type="title"/>
          </p:nvPr>
        </p:nvSpPr>
        <p:spPr>
          <a:xfrm>
            <a:off x="676746" y="609600"/>
            <a:ext cx="3729076" cy="685800"/>
          </a:xfrm>
        </p:spPr>
        <p:txBody>
          <a:bodyPr anchor="ctr">
            <a:normAutofit/>
          </a:bodyPr>
          <a:lstStyle/>
          <a:p>
            <a:r>
              <a:rPr lang="en-IN" dirty="0"/>
              <a:t>Index</a:t>
            </a:r>
          </a:p>
        </p:txBody>
      </p:sp>
      <p:sp>
        <p:nvSpPr>
          <p:cNvPr id="3" name="Content Placeholder 2">
            <a:extLst>
              <a:ext uri="{FF2B5EF4-FFF2-40B4-BE49-F238E27FC236}">
                <a16:creationId xmlns:a16="http://schemas.microsoft.com/office/drawing/2014/main" id="{C109DDAC-BC33-4360-82D9-0C0E8A31B4A6}"/>
              </a:ext>
            </a:extLst>
          </p:cNvPr>
          <p:cNvSpPr>
            <a:spLocks noGrp="1"/>
          </p:cNvSpPr>
          <p:nvPr>
            <p:ph idx="1"/>
          </p:nvPr>
        </p:nvSpPr>
        <p:spPr>
          <a:xfrm>
            <a:off x="685167" y="1295401"/>
            <a:ext cx="3720916" cy="5346700"/>
          </a:xfrm>
        </p:spPr>
        <p:txBody>
          <a:bodyPr>
            <a:normAutofit lnSpcReduction="10000"/>
          </a:bodyPr>
          <a:lstStyle/>
          <a:p>
            <a:pPr>
              <a:lnSpc>
                <a:spcPct val="90000"/>
              </a:lnSpc>
            </a:pPr>
            <a:r>
              <a:rPr lang="en-IN" sz="1100" dirty="0"/>
              <a:t>Nexus Download Link</a:t>
            </a:r>
          </a:p>
          <a:p>
            <a:pPr>
              <a:lnSpc>
                <a:spcPct val="90000"/>
              </a:lnSpc>
            </a:pPr>
            <a:r>
              <a:rPr lang="en-IN" sz="1100" dirty="0"/>
              <a:t>How to install Nexus</a:t>
            </a:r>
          </a:p>
          <a:p>
            <a:pPr>
              <a:lnSpc>
                <a:spcPct val="90000"/>
              </a:lnSpc>
            </a:pPr>
            <a:r>
              <a:rPr lang="en-IN" sz="1100" dirty="0"/>
              <a:t>Maven Repository Management</a:t>
            </a:r>
          </a:p>
          <a:p>
            <a:pPr lvl="1">
              <a:lnSpc>
                <a:spcPct val="90000"/>
              </a:lnSpc>
            </a:pPr>
            <a:r>
              <a:rPr lang="en-IN" sz="1100" dirty="0"/>
              <a:t>What is maven</a:t>
            </a:r>
          </a:p>
          <a:p>
            <a:pPr lvl="1">
              <a:lnSpc>
                <a:spcPct val="90000"/>
              </a:lnSpc>
            </a:pPr>
            <a:r>
              <a:rPr lang="en-IN" sz="1100" dirty="0"/>
              <a:t>Maven Coordinates</a:t>
            </a:r>
          </a:p>
          <a:p>
            <a:pPr lvl="1">
              <a:lnSpc>
                <a:spcPct val="90000"/>
              </a:lnSpc>
            </a:pPr>
            <a:r>
              <a:rPr lang="en-IN" sz="1100" dirty="0"/>
              <a:t>Maven Repository Layout Mapping</a:t>
            </a:r>
          </a:p>
          <a:p>
            <a:pPr lvl="1">
              <a:lnSpc>
                <a:spcPct val="90000"/>
              </a:lnSpc>
            </a:pPr>
            <a:r>
              <a:rPr lang="en-IN" sz="1100" dirty="0"/>
              <a:t> Primary and Secondary </a:t>
            </a:r>
            <a:r>
              <a:rPr lang="en-IN" sz="1100" dirty="0" err="1"/>
              <a:t>artifacts</a:t>
            </a:r>
            <a:endParaRPr lang="en-IN" sz="1100" dirty="0"/>
          </a:p>
          <a:p>
            <a:pPr lvl="1">
              <a:lnSpc>
                <a:spcPct val="90000"/>
              </a:lnSpc>
            </a:pPr>
            <a:r>
              <a:rPr lang="en-IN" sz="1100" dirty="0"/>
              <a:t>Checksum</a:t>
            </a:r>
          </a:p>
          <a:p>
            <a:pPr lvl="1">
              <a:lnSpc>
                <a:spcPct val="90000"/>
              </a:lnSpc>
            </a:pPr>
            <a:r>
              <a:rPr lang="en-IN" sz="1100" dirty="0"/>
              <a:t>Maven Repository</a:t>
            </a:r>
          </a:p>
          <a:p>
            <a:pPr lvl="1">
              <a:lnSpc>
                <a:spcPct val="90000"/>
              </a:lnSpc>
            </a:pPr>
            <a:r>
              <a:rPr lang="en-IN" sz="1100" dirty="0"/>
              <a:t>Types of maven repository</a:t>
            </a:r>
          </a:p>
          <a:p>
            <a:pPr lvl="1">
              <a:lnSpc>
                <a:spcPct val="90000"/>
              </a:lnSpc>
            </a:pPr>
            <a:r>
              <a:rPr lang="en-IN" sz="1100" dirty="0"/>
              <a:t>Release and Snapshot Repository</a:t>
            </a:r>
          </a:p>
          <a:p>
            <a:pPr lvl="1">
              <a:lnSpc>
                <a:spcPct val="90000"/>
              </a:lnSpc>
            </a:pPr>
            <a:r>
              <a:rPr lang="en-IN" sz="1100" dirty="0"/>
              <a:t>Repositories v/s distribution Management</a:t>
            </a:r>
          </a:p>
          <a:p>
            <a:pPr lvl="1">
              <a:lnSpc>
                <a:spcPct val="90000"/>
              </a:lnSpc>
            </a:pPr>
            <a:r>
              <a:rPr lang="en-IN" sz="1100" dirty="0"/>
              <a:t>How to create release and Snapshot repository</a:t>
            </a:r>
          </a:p>
          <a:p>
            <a:pPr>
              <a:lnSpc>
                <a:spcPct val="90000"/>
              </a:lnSpc>
            </a:pPr>
            <a:r>
              <a:rPr lang="en-IN" sz="1100" dirty="0"/>
              <a:t>Maven Multi Module Project</a:t>
            </a:r>
          </a:p>
          <a:p>
            <a:pPr>
              <a:lnSpc>
                <a:spcPct val="90000"/>
              </a:lnSpc>
            </a:pPr>
            <a:r>
              <a:rPr lang="en-IN" sz="1100" dirty="0"/>
              <a:t>Structure of Maven Multi Module Project</a:t>
            </a:r>
          </a:p>
          <a:p>
            <a:pPr>
              <a:lnSpc>
                <a:spcPct val="90000"/>
              </a:lnSpc>
            </a:pPr>
            <a:r>
              <a:rPr lang="en-IN" sz="1100" dirty="0"/>
              <a:t>Benefits of using maven multi module project</a:t>
            </a:r>
          </a:p>
          <a:p>
            <a:pPr>
              <a:lnSpc>
                <a:spcPct val="90000"/>
              </a:lnSpc>
            </a:pPr>
            <a:r>
              <a:rPr lang="en-IN" sz="1100" dirty="0"/>
              <a:t>Example of maven multi module project</a:t>
            </a:r>
          </a:p>
          <a:p>
            <a:pPr>
              <a:lnSpc>
                <a:spcPct val="90000"/>
              </a:lnSpc>
            </a:pPr>
            <a:r>
              <a:rPr lang="en-IN" sz="1100" dirty="0"/>
              <a:t>Technical overview of peripheral multi module project</a:t>
            </a:r>
          </a:p>
          <a:p>
            <a:pPr>
              <a:lnSpc>
                <a:spcPct val="90000"/>
              </a:lnSpc>
            </a:pPr>
            <a:r>
              <a:rPr lang="en-IN" sz="1100" dirty="0"/>
              <a:t>Queries</a:t>
            </a:r>
          </a:p>
          <a:p>
            <a:pPr marL="0" indent="0">
              <a:lnSpc>
                <a:spcPct val="90000"/>
              </a:lnSpc>
              <a:buNone/>
            </a:pPr>
            <a:endParaRPr lang="en-IN" sz="500" dirty="0"/>
          </a:p>
          <a:p>
            <a:pPr>
              <a:lnSpc>
                <a:spcPct val="90000"/>
              </a:lnSpc>
            </a:pPr>
            <a:endParaRPr lang="en-IN" sz="500" dirty="0"/>
          </a:p>
          <a:p>
            <a:pPr>
              <a:lnSpc>
                <a:spcPct val="90000"/>
              </a:lnSpc>
            </a:pPr>
            <a:endParaRPr lang="en-IN" sz="500" dirty="0"/>
          </a:p>
          <a:p>
            <a:pPr>
              <a:lnSpc>
                <a:spcPct val="90000"/>
              </a:lnSpc>
            </a:pPr>
            <a:endParaRPr lang="en-IN" sz="500" dirty="0"/>
          </a:p>
        </p:txBody>
      </p:sp>
      <p:pic>
        <p:nvPicPr>
          <p:cNvPr id="7" name="Graphic 6" descr="Database">
            <a:extLst>
              <a:ext uri="{FF2B5EF4-FFF2-40B4-BE49-F238E27FC236}">
                <a16:creationId xmlns:a16="http://schemas.microsoft.com/office/drawing/2014/main" id="{2569D062-564C-4A18-A980-146CE744EA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54035" y="875360"/>
            <a:ext cx="4602747" cy="4602747"/>
          </a:xfrm>
          <a:prstGeom prst="rect">
            <a:avLst/>
          </a:prstGeom>
        </p:spPr>
      </p:pic>
    </p:spTree>
    <p:extLst>
      <p:ext uri="{BB962C8B-B14F-4D97-AF65-F5344CB8AC3E}">
        <p14:creationId xmlns:p14="http://schemas.microsoft.com/office/powerpoint/2010/main" val="3332503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82BB-D703-4246-B905-C0437D37CF3C}"/>
              </a:ext>
            </a:extLst>
          </p:cNvPr>
          <p:cNvSpPr>
            <a:spLocks noGrp="1"/>
          </p:cNvSpPr>
          <p:nvPr>
            <p:ph type="title"/>
          </p:nvPr>
        </p:nvSpPr>
        <p:spPr/>
        <p:txBody>
          <a:bodyPr/>
          <a:lstStyle/>
          <a:p>
            <a:r>
              <a:rPr lang="en-IN" dirty="0"/>
              <a:t>Basic Example Of Multi Module Project </a:t>
            </a:r>
          </a:p>
        </p:txBody>
      </p:sp>
      <p:sp>
        <p:nvSpPr>
          <p:cNvPr id="3" name="Content Placeholder 2">
            <a:extLst>
              <a:ext uri="{FF2B5EF4-FFF2-40B4-BE49-F238E27FC236}">
                <a16:creationId xmlns:a16="http://schemas.microsoft.com/office/drawing/2014/main" id="{D727736D-8D07-41EE-B1F9-CD2E9781BB9B}"/>
              </a:ext>
            </a:extLst>
          </p:cNvPr>
          <p:cNvSpPr>
            <a:spLocks noGrp="1"/>
          </p:cNvSpPr>
          <p:nvPr>
            <p:ph idx="1"/>
          </p:nvPr>
        </p:nvSpPr>
        <p:spPr/>
        <p:txBody>
          <a:bodyPr/>
          <a:lstStyle/>
          <a:p>
            <a:r>
              <a:rPr lang="en-IN" dirty="0"/>
              <a:t>Show STS Example</a:t>
            </a:r>
          </a:p>
        </p:txBody>
      </p:sp>
    </p:spTree>
    <p:extLst>
      <p:ext uri="{BB962C8B-B14F-4D97-AF65-F5344CB8AC3E}">
        <p14:creationId xmlns:p14="http://schemas.microsoft.com/office/powerpoint/2010/main" val="3543312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E20AD-D45D-4511-A102-C0E62D9B5828}"/>
              </a:ext>
            </a:extLst>
          </p:cNvPr>
          <p:cNvSpPr>
            <a:spLocks noGrp="1"/>
          </p:cNvSpPr>
          <p:nvPr>
            <p:ph type="title"/>
          </p:nvPr>
        </p:nvSpPr>
        <p:spPr/>
        <p:txBody>
          <a:bodyPr>
            <a:normAutofit/>
          </a:bodyPr>
          <a:lstStyle/>
          <a:p>
            <a:r>
              <a:rPr lang="en-IN" sz="2400" dirty="0"/>
              <a:t>Peripheral Epson Jar Multimodule Technical Overview</a:t>
            </a:r>
          </a:p>
        </p:txBody>
      </p:sp>
      <p:sp>
        <p:nvSpPr>
          <p:cNvPr id="3" name="Content Placeholder 2">
            <a:extLst>
              <a:ext uri="{FF2B5EF4-FFF2-40B4-BE49-F238E27FC236}">
                <a16:creationId xmlns:a16="http://schemas.microsoft.com/office/drawing/2014/main" id="{F1EFDFE2-E47A-4D16-A67B-80EDA293E312}"/>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943164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3440B8C7-3750-4AD6-A5A9-4DF6AA216EDB}"/>
              </a:ext>
            </a:extLst>
          </p:cNvPr>
          <p:cNvSpPr>
            <a:spLocks noGrp="1"/>
          </p:cNvSpPr>
          <p:nvPr>
            <p:ph type="title"/>
          </p:nvPr>
        </p:nvSpPr>
        <p:spPr>
          <a:xfrm>
            <a:off x="673754" y="643467"/>
            <a:ext cx="4203045" cy="1375608"/>
          </a:xfrm>
        </p:spPr>
        <p:txBody>
          <a:bodyPr anchor="ctr">
            <a:normAutofit/>
          </a:bodyPr>
          <a:lstStyle/>
          <a:p>
            <a:r>
              <a:rPr lang="en-IN">
                <a:solidFill>
                  <a:schemeClr val="bg1"/>
                </a:solidFill>
              </a:rPr>
              <a:t>Queries</a:t>
            </a:r>
          </a:p>
        </p:txBody>
      </p:sp>
      <p:sp>
        <p:nvSpPr>
          <p:cNvPr id="3" name="Content Placeholder 2">
            <a:extLst>
              <a:ext uri="{FF2B5EF4-FFF2-40B4-BE49-F238E27FC236}">
                <a16:creationId xmlns:a16="http://schemas.microsoft.com/office/drawing/2014/main" id="{C3460A18-7776-48A9-8ABA-A76983DD53ED}"/>
              </a:ext>
            </a:extLst>
          </p:cNvPr>
          <p:cNvSpPr>
            <a:spLocks noGrp="1"/>
          </p:cNvSpPr>
          <p:nvPr>
            <p:ph idx="1"/>
          </p:nvPr>
        </p:nvSpPr>
        <p:spPr>
          <a:xfrm>
            <a:off x="673754" y="2160590"/>
            <a:ext cx="3973943" cy="3440110"/>
          </a:xfrm>
        </p:spPr>
        <p:txBody>
          <a:bodyPr>
            <a:normAutofit/>
          </a:bodyPr>
          <a:lstStyle/>
          <a:p>
            <a:endParaRPr lang="en-IN" dirty="0">
              <a:solidFill>
                <a:schemeClr val="bg1"/>
              </a:solidFill>
            </a:endParaRPr>
          </a:p>
        </p:txBody>
      </p:sp>
      <p:pic>
        <p:nvPicPr>
          <p:cNvPr id="7" name="Graphic 6" descr="Questions">
            <a:extLst>
              <a:ext uri="{FF2B5EF4-FFF2-40B4-BE49-F238E27FC236}">
                <a16:creationId xmlns:a16="http://schemas.microsoft.com/office/drawing/2014/main" id="{7ACF7CE3-CAA5-4E99-950B-D8C9BE7804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658813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7AA52-F7D6-45BC-B2C9-C5C0A56CA3C5}"/>
              </a:ext>
            </a:extLst>
          </p:cNvPr>
          <p:cNvSpPr>
            <a:spLocks noGrp="1"/>
          </p:cNvSpPr>
          <p:nvPr>
            <p:ph type="title"/>
          </p:nvPr>
        </p:nvSpPr>
        <p:spPr>
          <a:xfrm>
            <a:off x="1554120" y="1020871"/>
            <a:ext cx="6960759" cy="2849671"/>
          </a:xfrm>
        </p:spPr>
        <p:txBody>
          <a:bodyPr vert="horz" lIns="91440" tIns="45720" rIns="91440" bIns="45720" rtlCol="0" anchor="b">
            <a:normAutofit/>
          </a:bodyPr>
          <a:lstStyle/>
          <a:p>
            <a:r>
              <a:rPr lang="en-US" sz="6600">
                <a:solidFill>
                  <a:srgbClr val="FFFFFF"/>
                </a:solidFill>
              </a:rPr>
              <a:t>Thankyou</a:t>
            </a: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93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BAC6C-7379-48CF-AE99-AE109CE9290C}"/>
              </a:ext>
            </a:extLst>
          </p:cNvPr>
          <p:cNvSpPr>
            <a:spLocks noGrp="1"/>
          </p:cNvSpPr>
          <p:nvPr>
            <p:ph type="title"/>
          </p:nvPr>
        </p:nvSpPr>
        <p:spPr/>
        <p:txBody>
          <a:bodyPr/>
          <a:lstStyle/>
          <a:p>
            <a:r>
              <a:rPr lang="en-IN" dirty="0"/>
              <a:t>What is nexus repository ?</a:t>
            </a:r>
            <a:br>
              <a:rPr lang="en-IN" dirty="0"/>
            </a:br>
            <a:endParaRPr lang="en-IN" dirty="0"/>
          </a:p>
        </p:txBody>
      </p:sp>
      <p:sp>
        <p:nvSpPr>
          <p:cNvPr id="3" name="Content Placeholder 2">
            <a:extLst>
              <a:ext uri="{FF2B5EF4-FFF2-40B4-BE49-F238E27FC236}">
                <a16:creationId xmlns:a16="http://schemas.microsoft.com/office/drawing/2014/main" id="{8945E26E-4303-4E8C-BBF2-04749877F6AE}"/>
              </a:ext>
            </a:extLst>
          </p:cNvPr>
          <p:cNvSpPr>
            <a:spLocks noGrp="1"/>
          </p:cNvSpPr>
          <p:nvPr>
            <p:ph idx="1"/>
          </p:nvPr>
        </p:nvSpPr>
        <p:spPr/>
        <p:txBody>
          <a:bodyPr/>
          <a:lstStyle/>
          <a:p>
            <a:r>
              <a:rPr lang="en-IN" dirty="0"/>
              <a:t>Nexus is repository that manages the software “</a:t>
            </a:r>
            <a:r>
              <a:rPr lang="en-IN" dirty="0" err="1"/>
              <a:t>artifacts</a:t>
            </a:r>
            <a:r>
              <a:rPr lang="en-IN" dirty="0"/>
              <a:t>” required for the development.</a:t>
            </a:r>
          </a:p>
          <a:p>
            <a:r>
              <a:rPr lang="en-IN" dirty="0"/>
              <a:t>If you develop your software, your build  can downloads the dependencies from the nexus and publish the </a:t>
            </a:r>
            <a:r>
              <a:rPr lang="en-IN" dirty="0" err="1"/>
              <a:t>artifacts</a:t>
            </a:r>
            <a:r>
              <a:rPr lang="en-IN" dirty="0"/>
              <a:t> to the nexus.</a:t>
            </a:r>
          </a:p>
          <a:p>
            <a:endParaRPr lang="en-IN" dirty="0"/>
          </a:p>
        </p:txBody>
      </p:sp>
    </p:spTree>
    <p:extLst>
      <p:ext uri="{BB962C8B-B14F-4D97-AF65-F5344CB8AC3E}">
        <p14:creationId xmlns:p14="http://schemas.microsoft.com/office/powerpoint/2010/main" val="3907669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A609-A7E7-40AD-9E83-B97656E332F2}"/>
              </a:ext>
            </a:extLst>
          </p:cNvPr>
          <p:cNvSpPr>
            <a:spLocks noGrp="1"/>
          </p:cNvSpPr>
          <p:nvPr>
            <p:ph type="title"/>
          </p:nvPr>
        </p:nvSpPr>
        <p:spPr/>
        <p:txBody>
          <a:bodyPr/>
          <a:lstStyle/>
          <a:p>
            <a:r>
              <a:rPr lang="en-IN" dirty="0"/>
              <a:t>Nexus Repository Manager Download Link</a:t>
            </a:r>
          </a:p>
        </p:txBody>
      </p:sp>
      <p:sp>
        <p:nvSpPr>
          <p:cNvPr id="3" name="Content Placeholder 2">
            <a:extLst>
              <a:ext uri="{FF2B5EF4-FFF2-40B4-BE49-F238E27FC236}">
                <a16:creationId xmlns:a16="http://schemas.microsoft.com/office/drawing/2014/main" id="{549EF74D-2626-4240-A905-8F221756DFAF}"/>
              </a:ext>
            </a:extLst>
          </p:cNvPr>
          <p:cNvSpPr>
            <a:spLocks noGrp="1"/>
          </p:cNvSpPr>
          <p:nvPr>
            <p:ph idx="1"/>
          </p:nvPr>
        </p:nvSpPr>
        <p:spPr/>
        <p:txBody>
          <a:bodyPr/>
          <a:lstStyle/>
          <a:p>
            <a:r>
              <a:rPr lang="en-IN" b="1" dirty="0">
                <a:hlinkClick r:id="rId2"/>
              </a:rPr>
              <a:t>https://help.sonatype.com/repomanager2/download</a:t>
            </a:r>
            <a:endParaRPr lang="en-IN" b="1" dirty="0"/>
          </a:p>
          <a:p>
            <a:pPr marL="0" indent="0">
              <a:buNone/>
            </a:pPr>
            <a:endParaRPr lang="en-IN" dirty="0"/>
          </a:p>
        </p:txBody>
      </p:sp>
    </p:spTree>
    <p:extLst>
      <p:ext uri="{BB962C8B-B14F-4D97-AF65-F5344CB8AC3E}">
        <p14:creationId xmlns:p14="http://schemas.microsoft.com/office/powerpoint/2010/main" val="3112556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051C-98CD-47DA-B205-0D737526F70F}"/>
              </a:ext>
            </a:extLst>
          </p:cNvPr>
          <p:cNvSpPr>
            <a:spLocks noGrp="1"/>
          </p:cNvSpPr>
          <p:nvPr>
            <p:ph type="title"/>
          </p:nvPr>
        </p:nvSpPr>
        <p:spPr>
          <a:xfrm>
            <a:off x="677334" y="609600"/>
            <a:ext cx="2938468" cy="5431762"/>
          </a:xfrm>
        </p:spPr>
        <p:txBody>
          <a:bodyPr anchor="ctr">
            <a:normAutofit/>
          </a:bodyPr>
          <a:lstStyle/>
          <a:p>
            <a:r>
              <a:rPr lang="en-IN" dirty="0"/>
              <a:t>How to install and run the NRM</a:t>
            </a:r>
          </a:p>
        </p:txBody>
      </p:sp>
      <p:sp>
        <p:nvSpPr>
          <p:cNvPr id="3" name="Content Placeholder 2">
            <a:extLst>
              <a:ext uri="{FF2B5EF4-FFF2-40B4-BE49-F238E27FC236}">
                <a16:creationId xmlns:a16="http://schemas.microsoft.com/office/drawing/2014/main" id="{FC6E3A06-5749-47CA-A90C-49A82AD50747}"/>
              </a:ext>
            </a:extLst>
          </p:cNvPr>
          <p:cNvSpPr>
            <a:spLocks noGrp="1"/>
          </p:cNvSpPr>
          <p:nvPr>
            <p:ph idx="1"/>
          </p:nvPr>
        </p:nvSpPr>
        <p:spPr>
          <a:xfrm>
            <a:off x="3846889" y="609602"/>
            <a:ext cx="5424112" cy="3208334"/>
          </a:xfrm>
        </p:spPr>
        <p:txBody>
          <a:bodyPr>
            <a:normAutofit/>
          </a:bodyPr>
          <a:lstStyle/>
          <a:p>
            <a:r>
              <a:rPr lang="en-IN" dirty="0"/>
              <a:t>Unzip the downloaded folder.</a:t>
            </a:r>
          </a:p>
          <a:p>
            <a:r>
              <a:rPr lang="en-IN" b="1" dirty="0"/>
              <a:t>Go to Drive/nexus-2.14.17-01-bundle\nexus-2.14.17-01\bin</a:t>
            </a:r>
          </a:p>
          <a:p>
            <a:r>
              <a:rPr lang="en-IN" dirty="0"/>
              <a:t>Open CMD (Administrator Mode).</a:t>
            </a:r>
          </a:p>
          <a:p>
            <a:r>
              <a:rPr lang="en-IN" dirty="0"/>
              <a:t>Run the</a:t>
            </a:r>
            <a:r>
              <a:rPr lang="en-IN" b="1" dirty="0"/>
              <a:t> Install </a:t>
            </a:r>
            <a:r>
              <a:rPr lang="en-IN" dirty="0"/>
              <a:t>command for installing the NRM.</a:t>
            </a:r>
          </a:p>
          <a:p>
            <a:r>
              <a:rPr lang="en-IN" dirty="0"/>
              <a:t>Run the </a:t>
            </a:r>
            <a:r>
              <a:rPr lang="en-IN" b="1" dirty="0"/>
              <a:t>start</a:t>
            </a:r>
            <a:r>
              <a:rPr lang="en-IN" dirty="0"/>
              <a:t> command for running the NRM.</a:t>
            </a:r>
          </a:p>
          <a:p>
            <a:endParaRPr lang="en-IN" dirty="0"/>
          </a:p>
          <a:p>
            <a:endParaRPr lang="en-IN" b="1" dirty="0"/>
          </a:p>
        </p:txBody>
      </p:sp>
      <p:pic>
        <p:nvPicPr>
          <p:cNvPr id="4" name="Picture 3">
            <a:extLst>
              <a:ext uri="{FF2B5EF4-FFF2-40B4-BE49-F238E27FC236}">
                <a16:creationId xmlns:a16="http://schemas.microsoft.com/office/drawing/2014/main" id="{1917C3C9-A041-43B2-A0E4-090D99172C63}"/>
              </a:ext>
            </a:extLst>
          </p:cNvPr>
          <p:cNvPicPr>
            <a:picLocks noChangeAspect="1"/>
          </p:cNvPicPr>
          <p:nvPr/>
        </p:nvPicPr>
        <p:blipFill>
          <a:blip r:embed="rId2"/>
          <a:stretch>
            <a:fillRect/>
          </a:stretch>
        </p:blipFill>
        <p:spPr>
          <a:xfrm>
            <a:off x="3846889" y="4048918"/>
            <a:ext cx="5424112" cy="1559432"/>
          </a:xfrm>
          <a:prstGeom prst="rect">
            <a:avLst/>
          </a:prstGeom>
        </p:spPr>
      </p:pic>
    </p:spTree>
    <p:extLst>
      <p:ext uri="{BB962C8B-B14F-4D97-AF65-F5344CB8AC3E}">
        <p14:creationId xmlns:p14="http://schemas.microsoft.com/office/powerpoint/2010/main" val="2863904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0E40-047E-4B39-8B91-FDA23FE089B2}"/>
              </a:ext>
            </a:extLst>
          </p:cNvPr>
          <p:cNvSpPr>
            <a:spLocks noGrp="1"/>
          </p:cNvSpPr>
          <p:nvPr>
            <p:ph type="title"/>
          </p:nvPr>
        </p:nvSpPr>
        <p:spPr>
          <a:xfrm>
            <a:off x="677334" y="609600"/>
            <a:ext cx="8596668" cy="736600"/>
          </a:xfrm>
        </p:spPr>
        <p:txBody>
          <a:bodyPr/>
          <a:lstStyle/>
          <a:p>
            <a:r>
              <a:rPr lang="en-IN" dirty="0"/>
              <a:t>Maven Repository Management</a:t>
            </a:r>
          </a:p>
        </p:txBody>
      </p:sp>
      <p:sp>
        <p:nvSpPr>
          <p:cNvPr id="3" name="Content Placeholder 2">
            <a:extLst>
              <a:ext uri="{FF2B5EF4-FFF2-40B4-BE49-F238E27FC236}">
                <a16:creationId xmlns:a16="http://schemas.microsoft.com/office/drawing/2014/main" id="{B45479AC-43CF-44FD-864B-208971A0B578}"/>
              </a:ext>
            </a:extLst>
          </p:cNvPr>
          <p:cNvSpPr>
            <a:spLocks noGrp="1"/>
          </p:cNvSpPr>
          <p:nvPr>
            <p:ph idx="1"/>
          </p:nvPr>
        </p:nvSpPr>
        <p:spPr>
          <a:xfrm>
            <a:off x="677334" y="1651001"/>
            <a:ext cx="8596668" cy="4390362"/>
          </a:xfrm>
        </p:spPr>
        <p:txBody>
          <a:bodyPr/>
          <a:lstStyle/>
          <a:p>
            <a:pPr marL="0" indent="0">
              <a:buNone/>
            </a:pPr>
            <a:r>
              <a:rPr lang="en-IN" b="1" dirty="0"/>
              <a:t>What is Maven Dependency ?</a:t>
            </a:r>
          </a:p>
          <a:p>
            <a:r>
              <a:rPr lang="en-IN" sz="1100" dirty="0"/>
              <a:t>Maven dependency is an </a:t>
            </a:r>
            <a:r>
              <a:rPr lang="en-IN" sz="1100" dirty="0" err="1"/>
              <a:t>artifact</a:t>
            </a:r>
            <a:r>
              <a:rPr lang="en-IN" sz="1100" dirty="0"/>
              <a:t> that your project needs to have during maven Build </a:t>
            </a:r>
            <a:r>
              <a:rPr lang="en-IN" sz="1100" dirty="0" err="1"/>
              <a:t>LifeCycle</a:t>
            </a:r>
            <a:r>
              <a:rPr lang="en-IN" sz="1100" dirty="0"/>
              <a:t>.</a:t>
            </a:r>
          </a:p>
          <a:p>
            <a:r>
              <a:rPr lang="en-IN" sz="1100" dirty="0"/>
              <a:t>These are declared in the &lt;dependencies&gt; tag in the pom.xml.</a:t>
            </a:r>
          </a:p>
          <a:p>
            <a:pPr marL="0" indent="0">
              <a:buNone/>
            </a:pPr>
            <a:r>
              <a:rPr lang="en-IN" b="1" dirty="0"/>
              <a:t>Maven Coordinated</a:t>
            </a:r>
          </a:p>
          <a:p>
            <a:r>
              <a:rPr lang="en-US" sz="1400" dirty="0"/>
              <a:t>Most dependency declarations consist of, </a:t>
            </a:r>
            <a:r>
              <a:rPr lang="en-US" sz="1400" dirty="0" err="1"/>
              <a:t>groupId</a:t>
            </a:r>
            <a:r>
              <a:rPr lang="en-US" sz="1400" dirty="0"/>
              <a:t>, </a:t>
            </a:r>
            <a:r>
              <a:rPr lang="en-US" sz="1400" dirty="0" err="1"/>
              <a:t>artifactId</a:t>
            </a:r>
            <a:r>
              <a:rPr lang="en-US" sz="1400" dirty="0"/>
              <a:t> and version filed. A group of these key value pair is know as Maven Coordinated for a particular dependency.</a:t>
            </a:r>
          </a:p>
          <a:p>
            <a:pPr marL="0" indent="0">
              <a:buNone/>
            </a:pPr>
            <a:r>
              <a:rPr lang="en-US" b="1" dirty="0"/>
              <a:t>How Does Maven Locate and resolve dependencies</a:t>
            </a:r>
            <a:endParaRPr lang="en-IN" b="1" dirty="0"/>
          </a:p>
          <a:p>
            <a:r>
              <a:rPr lang="en-US" sz="1400" dirty="0"/>
              <a:t>Maven uses the coordinates values for a given dependency to construct a URL according to the maven repository layout.</a:t>
            </a:r>
          </a:p>
          <a:p>
            <a:pPr marL="0" indent="0">
              <a:buNone/>
            </a:pPr>
            <a:r>
              <a:rPr lang="en-US" dirty="0"/>
              <a:t>Maven Repository Layout Mapping</a:t>
            </a:r>
          </a:p>
          <a:p>
            <a:pPr marL="0" indent="0">
              <a:buNone/>
            </a:pPr>
            <a:endParaRPr lang="en-IN" dirty="0"/>
          </a:p>
        </p:txBody>
      </p:sp>
      <p:pic>
        <p:nvPicPr>
          <p:cNvPr id="8" name="Picture 7">
            <a:extLst>
              <a:ext uri="{FF2B5EF4-FFF2-40B4-BE49-F238E27FC236}">
                <a16:creationId xmlns:a16="http://schemas.microsoft.com/office/drawing/2014/main" id="{772FC26C-984A-4954-9602-74047E34CDF1}"/>
              </a:ext>
            </a:extLst>
          </p:cNvPr>
          <p:cNvPicPr>
            <a:picLocks noChangeAspect="1"/>
          </p:cNvPicPr>
          <p:nvPr/>
        </p:nvPicPr>
        <p:blipFill>
          <a:blip r:embed="rId2"/>
          <a:stretch>
            <a:fillRect/>
          </a:stretch>
        </p:blipFill>
        <p:spPr>
          <a:xfrm>
            <a:off x="852487" y="5232399"/>
            <a:ext cx="7134225" cy="495300"/>
          </a:xfrm>
          <a:prstGeom prst="rect">
            <a:avLst/>
          </a:prstGeom>
        </p:spPr>
      </p:pic>
    </p:spTree>
    <p:extLst>
      <p:ext uri="{BB962C8B-B14F-4D97-AF65-F5344CB8AC3E}">
        <p14:creationId xmlns:p14="http://schemas.microsoft.com/office/powerpoint/2010/main" val="370099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9B3-3E64-42A5-B027-1BA2D8AF748B}"/>
              </a:ext>
            </a:extLst>
          </p:cNvPr>
          <p:cNvSpPr>
            <a:spLocks noGrp="1"/>
          </p:cNvSpPr>
          <p:nvPr>
            <p:ph type="title"/>
          </p:nvPr>
        </p:nvSpPr>
        <p:spPr/>
        <p:txBody>
          <a:bodyPr/>
          <a:lstStyle/>
          <a:p>
            <a:r>
              <a:rPr lang="en-IN" dirty="0"/>
              <a:t>Maven Repository Management cont.…</a:t>
            </a:r>
          </a:p>
        </p:txBody>
      </p:sp>
      <p:sp>
        <p:nvSpPr>
          <p:cNvPr id="3" name="Content Placeholder 2">
            <a:extLst>
              <a:ext uri="{FF2B5EF4-FFF2-40B4-BE49-F238E27FC236}">
                <a16:creationId xmlns:a16="http://schemas.microsoft.com/office/drawing/2014/main" id="{D4891F5C-6CA0-4C6E-BE0C-4C29CFBE1C08}"/>
              </a:ext>
            </a:extLst>
          </p:cNvPr>
          <p:cNvSpPr>
            <a:spLocks noGrp="1"/>
          </p:cNvSpPr>
          <p:nvPr>
            <p:ph idx="1"/>
          </p:nvPr>
        </p:nvSpPr>
        <p:spPr>
          <a:xfrm>
            <a:off x="677334" y="1358901"/>
            <a:ext cx="8596668" cy="4682462"/>
          </a:xfrm>
        </p:spPr>
        <p:txBody>
          <a:bodyPr>
            <a:normAutofit fontScale="25000" lnSpcReduction="20000"/>
          </a:bodyPr>
          <a:lstStyle/>
          <a:p>
            <a:pPr marL="0" indent="0">
              <a:buNone/>
            </a:pPr>
            <a:r>
              <a:rPr lang="en-IN" sz="6400" b="1" dirty="0"/>
              <a:t>Primary </a:t>
            </a:r>
            <a:r>
              <a:rPr lang="en-IN" sz="6400" b="1" dirty="0" err="1"/>
              <a:t>artifact</a:t>
            </a:r>
            <a:r>
              <a:rPr lang="en-IN" sz="6400" b="1" dirty="0"/>
              <a:t>:</a:t>
            </a:r>
          </a:p>
          <a:p>
            <a:r>
              <a:rPr lang="en-US" sz="5600" dirty="0"/>
              <a:t>One of the core features of Maven is its ability to handle </a:t>
            </a:r>
            <a:r>
              <a:rPr lang="en-US" sz="5600" dirty="0">
                <a:hlinkClick r:id="rId2"/>
              </a:rPr>
              <a:t>Transitive Dependencies</a:t>
            </a:r>
            <a:r>
              <a:rPr lang="en-US" sz="5600" dirty="0"/>
              <a:t>. That is, to find and download the dependencies of your dependencies, </a:t>
            </a:r>
            <a:r>
              <a:rPr lang="en-US" sz="5600" i="1" dirty="0"/>
              <a:t>and their dependencies also</a:t>
            </a:r>
            <a:r>
              <a:rPr lang="en-US" sz="5600" dirty="0"/>
              <a:t>, recursively, until they are all satisfied.</a:t>
            </a:r>
          </a:p>
          <a:p>
            <a:r>
              <a:rPr lang="en-US" sz="5600" dirty="0"/>
              <a:t>Just how your own Maven project has a pom.xml file listing its main dependencies, those dependencies also have a remote pom file serving a similar purpose. Maven uses this file to figure out what other dependencies to download. When a coordinate does </a:t>
            </a:r>
            <a:r>
              <a:rPr lang="en-US" sz="5600" b="1" dirty="0"/>
              <a:t>not</a:t>
            </a:r>
            <a:r>
              <a:rPr lang="en-US" sz="5600" dirty="0"/>
              <a:t> contain a classifier it is considered a </a:t>
            </a:r>
            <a:r>
              <a:rPr lang="en-US" sz="5600" b="1" dirty="0"/>
              <a:t>primary artifact</a:t>
            </a:r>
            <a:r>
              <a:rPr lang="en-US" sz="5600" dirty="0"/>
              <a:t> and is expected to have a pom available.</a:t>
            </a:r>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5600" b="1" dirty="0"/>
          </a:p>
          <a:p>
            <a:pPr marL="0" indent="0">
              <a:buNone/>
            </a:pPr>
            <a:r>
              <a:rPr lang="en-US" sz="5600" b="1" dirty="0"/>
              <a:t>Secondary artifact:</a:t>
            </a:r>
          </a:p>
          <a:p>
            <a:r>
              <a:rPr lang="en-US" sz="5600" dirty="0"/>
              <a:t>Secondary artifacts, or “attached artifacts”, are dependencies that you want maven to download. Most often they are used to download the </a:t>
            </a:r>
            <a:r>
              <a:rPr lang="en-US" sz="5600" dirty="0" err="1"/>
              <a:t>javadocs</a:t>
            </a:r>
            <a:r>
              <a:rPr lang="en-US" sz="5600" dirty="0"/>
              <a:t> and sources. However, unlike a primary artifact, a secondary artifact is not expected to have a remote pom.</a:t>
            </a:r>
            <a:endParaRPr lang="en-US" sz="5600" b="1" dirty="0"/>
          </a:p>
          <a:p>
            <a:endParaRPr lang="en-US" dirty="0"/>
          </a:p>
          <a:p>
            <a:endParaRPr lang="en-IN" dirty="0"/>
          </a:p>
          <a:p>
            <a:pPr marL="0" indent="0">
              <a:buNone/>
            </a:pPr>
            <a:endParaRPr lang="en-IN" dirty="0"/>
          </a:p>
          <a:p>
            <a:pPr marL="0" indent="0">
              <a:buNone/>
            </a:pPr>
            <a:r>
              <a:rPr lang="en-IN" dirty="0"/>
              <a:t> </a:t>
            </a:r>
          </a:p>
        </p:txBody>
      </p:sp>
      <p:pic>
        <p:nvPicPr>
          <p:cNvPr id="4" name="Picture 3">
            <a:extLst>
              <a:ext uri="{FF2B5EF4-FFF2-40B4-BE49-F238E27FC236}">
                <a16:creationId xmlns:a16="http://schemas.microsoft.com/office/drawing/2014/main" id="{6F9CDB13-376C-4815-8F0D-BC7C5BEB2569}"/>
              </a:ext>
            </a:extLst>
          </p:cNvPr>
          <p:cNvPicPr>
            <a:picLocks noChangeAspect="1"/>
          </p:cNvPicPr>
          <p:nvPr/>
        </p:nvPicPr>
        <p:blipFill>
          <a:blip r:embed="rId3"/>
          <a:stretch>
            <a:fillRect/>
          </a:stretch>
        </p:blipFill>
        <p:spPr>
          <a:xfrm>
            <a:off x="883266" y="3261983"/>
            <a:ext cx="3657600" cy="1574799"/>
          </a:xfrm>
          <a:prstGeom prst="rect">
            <a:avLst/>
          </a:prstGeom>
        </p:spPr>
      </p:pic>
      <p:pic>
        <p:nvPicPr>
          <p:cNvPr id="9" name="Picture 8">
            <a:extLst>
              <a:ext uri="{FF2B5EF4-FFF2-40B4-BE49-F238E27FC236}">
                <a16:creationId xmlns:a16="http://schemas.microsoft.com/office/drawing/2014/main" id="{DA2A38ED-92A7-43C1-9AF8-1A6E433D20D8}"/>
              </a:ext>
            </a:extLst>
          </p:cNvPr>
          <p:cNvPicPr>
            <a:picLocks noChangeAspect="1"/>
          </p:cNvPicPr>
          <p:nvPr/>
        </p:nvPicPr>
        <p:blipFill>
          <a:blip r:embed="rId4"/>
          <a:stretch>
            <a:fillRect/>
          </a:stretch>
        </p:blipFill>
        <p:spPr>
          <a:xfrm>
            <a:off x="4926984" y="3285794"/>
            <a:ext cx="4552950" cy="466725"/>
          </a:xfrm>
          <a:prstGeom prst="rect">
            <a:avLst/>
          </a:prstGeom>
        </p:spPr>
      </p:pic>
      <p:pic>
        <p:nvPicPr>
          <p:cNvPr id="10" name="Picture 9">
            <a:extLst>
              <a:ext uri="{FF2B5EF4-FFF2-40B4-BE49-F238E27FC236}">
                <a16:creationId xmlns:a16="http://schemas.microsoft.com/office/drawing/2014/main" id="{A3F6CFAA-49D5-4531-BE9E-57C1ACB89971}"/>
              </a:ext>
            </a:extLst>
          </p:cNvPr>
          <p:cNvPicPr>
            <a:picLocks noChangeAspect="1"/>
          </p:cNvPicPr>
          <p:nvPr/>
        </p:nvPicPr>
        <p:blipFill>
          <a:blip r:embed="rId5"/>
          <a:stretch>
            <a:fillRect/>
          </a:stretch>
        </p:blipFill>
        <p:spPr>
          <a:xfrm>
            <a:off x="4912696" y="4263695"/>
            <a:ext cx="4581525" cy="476250"/>
          </a:xfrm>
          <a:prstGeom prst="rect">
            <a:avLst/>
          </a:prstGeom>
        </p:spPr>
      </p:pic>
    </p:spTree>
    <p:extLst>
      <p:ext uri="{BB962C8B-B14F-4D97-AF65-F5344CB8AC3E}">
        <p14:creationId xmlns:p14="http://schemas.microsoft.com/office/powerpoint/2010/main" val="164282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0BDB-E067-485A-B0E2-F46338F99CD1}"/>
              </a:ext>
            </a:extLst>
          </p:cNvPr>
          <p:cNvSpPr>
            <a:spLocks noGrp="1"/>
          </p:cNvSpPr>
          <p:nvPr>
            <p:ph type="title"/>
          </p:nvPr>
        </p:nvSpPr>
        <p:spPr/>
        <p:txBody>
          <a:bodyPr/>
          <a:lstStyle/>
          <a:p>
            <a:r>
              <a:rPr lang="en-IN" dirty="0"/>
              <a:t>Maven Repository Management cont.…</a:t>
            </a:r>
          </a:p>
        </p:txBody>
      </p:sp>
      <p:pic>
        <p:nvPicPr>
          <p:cNvPr id="4" name="Content Placeholder 3">
            <a:extLst>
              <a:ext uri="{FF2B5EF4-FFF2-40B4-BE49-F238E27FC236}">
                <a16:creationId xmlns:a16="http://schemas.microsoft.com/office/drawing/2014/main" id="{471D0A3B-69D8-4CE5-AD6F-0DBB5625DD46}"/>
              </a:ext>
            </a:extLst>
          </p:cNvPr>
          <p:cNvPicPr>
            <a:picLocks noGrp="1" noChangeAspect="1"/>
          </p:cNvPicPr>
          <p:nvPr>
            <p:ph idx="1"/>
          </p:nvPr>
        </p:nvPicPr>
        <p:blipFill>
          <a:blip r:embed="rId2"/>
          <a:stretch>
            <a:fillRect/>
          </a:stretch>
        </p:blipFill>
        <p:spPr>
          <a:xfrm>
            <a:off x="777875" y="2432050"/>
            <a:ext cx="3152775" cy="1638300"/>
          </a:xfrm>
          <a:prstGeom prst="rect">
            <a:avLst/>
          </a:prstGeom>
        </p:spPr>
      </p:pic>
      <p:pic>
        <p:nvPicPr>
          <p:cNvPr id="5" name="Picture 4">
            <a:extLst>
              <a:ext uri="{FF2B5EF4-FFF2-40B4-BE49-F238E27FC236}">
                <a16:creationId xmlns:a16="http://schemas.microsoft.com/office/drawing/2014/main" id="{2241D696-230C-4349-8700-D3DE688E032A}"/>
              </a:ext>
            </a:extLst>
          </p:cNvPr>
          <p:cNvPicPr>
            <a:picLocks noChangeAspect="1"/>
          </p:cNvPicPr>
          <p:nvPr/>
        </p:nvPicPr>
        <p:blipFill>
          <a:blip r:embed="rId3"/>
          <a:stretch>
            <a:fillRect/>
          </a:stretch>
        </p:blipFill>
        <p:spPr>
          <a:xfrm>
            <a:off x="777875" y="1730375"/>
            <a:ext cx="7639050" cy="400050"/>
          </a:xfrm>
          <a:prstGeom prst="rect">
            <a:avLst/>
          </a:prstGeom>
        </p:spPr>
      </p:pic>
      <p:pic>
        <p:nvPicPr>
          <p:cNvPr id="6" name="Picture 5">
            <a:extLst>
              <a:ext uri="{FF2B5EF4-FFF2-40B4-BE49-F238E27FC236}">
                <a16:creationId xmlns:a16="http://schemas.microsoft.com/office/drawing/2014/main" id="{7EC82160-B71C-489D-A8AC-A2DAEB7D5B41}"/>
              </a:ext>
            </a:extLst>
          </p:cNvPr>
          <p:cNvPicPr>
            <a:picLocks noChangeAspect="1"/>
          </p:cNvPicPr>
          <p:nvPr/>
        </p:nvPicPr>
        <p:blipFill>
          <a:blip r:embed="rId4"/>
          <a:stretch>
            <a:fillRect/>
          </a:stretch>
        </p:blipFill>
        <p:spPr>
          <a:xfrm>
            <a:off x="4187825" y="2641600"/>
            <a:ext cx="4933950" cy="447675"/>
          </a:xfrm>
          <a:prstGeom prst="rect">
            <a:avLst/>
          </a:prstGeom>
        </p:spPr>
      </p:pic>
      <p:sp>
        <p:nvSpPr>
          <p:cNvPr id="9" name="TextBox 8">
            <a:extLst>
              <a:ext uri="{FF2B5EF4-FFF2-40B4-BE49-F238E27FC236}">
                <a16:creationId xmlns:a16="http://schemas.microsoft.com/office/drawing/2014/main" id="{60B171D1-DB32-47E2-ACD5-88B6776ADC6F}"/>
              </a:ext>
            </a:extLst>
          </p:cNvPr>
          <p:cNvSpPr txBox="1"/>
          <p:nvPr/>
        </p:nvSpPr>
        <p:spPr>
          <a:xfrm>
            <a:off x="575734" y="4327436"/>
            <a:ext cx="9483725" cy="1477328"/>
          </a:xfrm>
          <a:prstGeom prst="rect">
            <a:avLst/>
          </a:prstGeom>
          <a:noFill/>
        </p:spPr>
        <p:txBody>
          <a:bodyPr wrap="square" rtlCol="0">
            <a:spAutoFit/>
          </a:bodyPr>
          <a:lstStyle/>
          <a:p>
            <a:r>
              <a:rPr lang="en-IN" b="1" dirty="0" err="1"/>
              <a:t>CheckSum</a:t>
            </a:r>
            <a:endParaRPr lang="en-IN" b="1" dirty="0"/>
          </a:p>
          <a:p>
            <a:endParaRPr lang="en-IN" b="1" dirty="0"/>
          </a:p>
          <a:p>
            <a:pPr marL="285750" indent="-285750">
              <a:buFont typeface="Wingdings" panose="05000000000000000000" pitchFamily="2" charset="2"/>
              <a:buChar char="Ø"/>
            </a:pPr>
            <a:r>
              <a:rPr lang="en-US" dirty="0"/>
              <a:t>To verify the downloaded artifacts Maven computes the </a:t>
            </a:r>
            <a:r>
              <a:rPr lang="en-US" b="1" dirty="0"/>
              <a:t>md5 </a:t>
            </a:r>
            <a:r>
              <a:rPr lang="en-US" dirty="0"/>
              <a:t>and </a:t>
            </a:r>
            <a:r>
              <a:rPr lang="en-US" b="1" dirty="0"/>
              <a:t>sh1 </a:t>
            </a:r>
            <a:r>
              <a:rPr lang="en-US" dirty="0"/>
              <a:t>checksum for that artifacts and compares it to the values found in the checksum files located at repository.</a:t>
            </a:r>
            <a:endParaRPr lang="en-IN" b="1" dirty="0"/>
          </a:p>
        </p:txBody>
      </p:sp>
    </p:spTree>
    <p:extLst>
      <p:ext uri="{BB962C8B-B14F-4D97-AF65-F5344CB8AC3E}">
        <p14:creationId xmlns:p14="http://schemas.microsoft.com/office/powerpoint/2010/main" val="40609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7BC41C3-44B1-4D79-B855-C973D4127880}"/>
              </a:ext>
            </a:extLst>
          </p:cNvPr>
          <p:cNvSpPr>
            <a:spLocks noGrp="1"/>
          </p:cNvSpPr>
          <p:nvPr>
            <p:ph type="title"/>
          </p:nvPr>
        </p:nvSpPr>
        <p:spPr>
          <a:xfrm>
            <a:off x="673754" y="643467"/>
            <a:ext cx="4203045" cy="1375608"/>
          </a:xfrm>
        </p:spPr>
        <p:txBody>
          <a:bodyPr anchor="ctr">
            <a:normAutofit/>
          </a:bodyPr>
          <a:lstStyle/>
          <a:p>
            <a:r>
              <a:rPr lang="en-IN" sz="3300">
                <a:solidFill>
                  <a:schemeClr val="bg1"/>
                </a:solidFill>
              </a:rPr>
              <a:t>Maven Repository Management cont.…</a:t>
            </a:r>
          </a:p>
        </p:txBody>
      </p:sp>
      <p:sp>
        <p:nvSpPr>
          <p:cNvPr id="3" name="Content Placeholder 2">
            <a:extLst>
              <a:ext uri="{FF2B5EF4-FFF2-40B4-BE49-F238E27FC236}">
                <a16:creationId xmlns:a16="http://schemas.microsoft.com/office/drawing/2014/main" id="{202D05C3-9093-4B0F-9B95-54538859B26F}"/>
              </a:ext>
            </a:extLst>
          </p:cNvPr>
          <p:cNvSpPr>
            <a:spLocks noGrp="1"/>
          </p:cNvSpPr>
          <p:nvPr>
            <p:ph idx="1"/>
          </p:nvPr>
        </p:nvSpPr>
        <p:spPr>
          <a:xfrm>
            <a:off x="673754" y="2160590"/>
            <a:ext cx="3973943" cy="3440110"/>
          </a:xfrm>
        </p:spPr>
        <p:txBody>
          <a:bodyPr>
            <a:normAutofit/>
          </a:bodyPr>
          <a:lstStyle/>
          <a:p>
            <a:pPr marL="0" indent="0">
              <a:lnSpc>
                <a:spcPct val="90000"/>
              </a:lnSpc>
              <a:buNone/>
            </a:pPr>
            <a:r>
              <a:rPr lang="en-IN" sz="1000" b="1">
                <a:solidFill>
                  <a:schemeClr val="bg1"/>
                </a:solidFill>
              </a:rPr>
              <a:t>Introduction to maven repository:</a:t>
            </a:r>
          </a:p>
          <a:p>
            <a:pPr>
              <a:lnSpc>
                <a:spcPct val="90000"/>
              </a:lnSpc>
            </a:pPr>
            <a:r>
              <a:rPr lang="en-US" sz="1000">
                <a:solidFill>
                  <a:schemeClr val="bg1"/>
                </a:solidFill>
              </a:rPr>
              <a:t>A Maven repository provides a standard for storing and serving binary software. </a:t>
            </a:r>
          </a:p>
          <a:p>
            <a:pPr>
              <a:lnSpc>
                <a:spcPct val="90000"/>
              </a:lnSpc>
            </a:pPr>
            <a:r>
              <a:rPr lang="en-US" sz="1000">
                <a:solidFill>
                  <a:schemeClr val="bg1"/>
                </a:solidFill>
              </a:rPr>
              <a:t>Maven repository is wherever these constructed artifact URLs live. </a:t>
            </a:r>
          </a:p>
          <a:p>
            <a:pPr>
              <a:lnSpc>
                <a:spcPct val="90000"/>
              </a:lnSpc>
            </a:pPr>
            <a:r>
              <a:rPr lang="en-US" sz="1000">
                <a:solidFill>
                  <a:schemeClr val="bg1"/>
                </a:solidFill>
              </a:rPr>
              <a:t>Maven and other tools with repositories to search for binary software artifacts, locate project dependencies.</a:t>
            </a:r>
          </a:p>
          <a:p>
            <a:pPr marL="0" indent="0">
              <a:lnSpc>
                <a:spcPct val="90000"/>
              </a:lnSpc>
              <a:buNone/>
            </a:pPr>
            <a:r>
              <a:rPr lang="en-IN" sz="1000" b="1">
                <a:solidFill>
                  <a:schemeClr val="bg1"/>
                </a:solidFill>
              </a:rPr>
              <a:t>Types of Repositories:</a:t>
            </a:r>
          </a:p>
          <a:p>
            <a:pPr marL="0" indent="0">
              <a:lnSpc>
                <a:spcPct val="90000"/>
              </a:lnSpc>
              <a:buNone/>
            </a:pPr>
            <a:r>
              <a:rPr lang="en-IN" sz="1000" b="1">
                <a:solidFill>
                  <a:schemeClr val="bg1"/>
                </a:solidFill>
              </a:rPr>
              <a:t>1- Local Repository :</a:t>
            </a:r>
          </a:p>
          <a:p>
            <a:pPr>
              <a:lnSpc>
                <a:spcPct val="90000"/>
              </a:lnSpc>
            </a:pPr>
            <a:r>
              <a:rPr lang="en-US" sz="1000">
                <a:solidFill>
                  <a:schemeClr val="bg1"/>
                </a:solidFill>
              </a:rPr>
              <a:t>Before Maven attempts to download a particular artifact from a remote repository it checks the local repository. This is usually located at .m2/repository. The local repository follows the same </a:t>
            </a:r>
            <a:r>
              <a:rPr lang="en-US" sz="1000">
                <a:solidFill>
                  <a:schemeClr val="bg1"/>
                </a:solidFill>
                <a:hlinkClick r:id="rId2"/>
              </a:rPr>
              <a:t>standard repository layout</a:t>
            </a:r>
            <a:r>
              <a:rPr lang="en-US" sz="1000">
                <a:solidFill>
                  <a:schemeClr val="bg1"/>
                </a:solidFill>
              </a:rPr>
              <a:t> as remote repositories.</a:t>
            </a:r>
          </a:p>
          <a:p>
            <a:pPr marL="0" indent="0">
              <a:lnSpc>
                <a:spcPct val="90000"/>
              </a:lnSpc>
              <a:buNone/>
            </a:pPr>
            <a:r>
              <a:rPr lang="en-IN" sz="1000" b="1">
                <a:solidFill>
                  <a:schemeClr val="bg1"/>
                </a:solidFill>
              </a:rPr>
              <a:t>2- Remote Repository :</a:t>
            </a:r>
          </a:p>
          <a:p>
            <a:pPr>
              <a:lnSpc>
                <a:spcPct val="90000"/>
              </a:lnSpc>
            </a:pPr>
            <a:r>
              <a:rPr lang="en-US" sz="1000">
                <a:solidFill>
                  <a:schemeClr val="bg1"/>
                </a:solidFill>
              </a:rPr>
              <a:t>Remote repositories are defined in your project’s pom.xml </a:t>
            </a:r>
            <a:r>
              <a:rPr lang="en-IN" sz="1000">
                <a:solidFill>
                  <a:schemeClr val="bg1"/>
                </a:solidFill>
              </a:rPr>
              <a:t>file under the &lt;/repositories&gt; section</a:t>
            </a:r>
            <a:endParaRPr lang="en-IN" sz="1000" b="1">
              <a:solidFill>
                <a:schemeClr val="bg1"/>
              </a:solidFill>
            </a:endParaRPr>
          </a:p>
          <a:p>
            <a:pPr>
              <a:lnSpc>
                <a:spcPct val="90000"/>
              </a:lnSpc>
            </a:pPr>
            <a:endParaRPr lang="en-IN" sz="1000" b="1">
              <a:solidFill>
                <a:schemeClr val="bg1"/>
              </a:solidFill>
            </a:endParaRPr>
          </a:p>
          <a:p>
            <a:pPr marL="0" indent="0">
              <a:lnSpc>
                <a:spcPct val="90000"/>
              </a:lnSpc>
              <a:buNone/>
            </a:pPr>
            <a:endParaRPr lang="en-IN" sz="1000" b="1">
              <a:solidFill>
                <a:schemeClr val="bg1"/>
              </a:solidFill>
            </a:endParaRPr>
          </a:p>
          <a:p>
            <a:pPr marL="0" indent="0">
              <a:lnSpc>
                <a:spcPct val="90000"/>
              </a:lnSpc>
              <a:buNone/>
            </a:pPr>
            <a:endParaRPr lang="en-IN" sz="1000" b="1">
              <a:solidFill>
                <a:schemeClr val="bg1"/>
              </a:solidFill>
            </a:endParaRPr>
          </a:p>
        </p:txBody>
      </p:sp>
      <p:pic>
        <p:nvPicPr>
          <p:cNvPr id="7" name="Picture 6">
            <a:extLst>
              <a:ext uri="{FF2B5EF4-FFF2-40B4-BE49-F238E27FC236}">
                <a16:creationId xmlns:a16="http://schemas.microsoft.com/office/drawing/2014/main" id="{24457FD0-6152-404E-B76F-3C75D6876E26}"/>
              </a:ext>
            </a:extLst>
          </p:cNvPr>
          <p:cNvPicPr>
            <a:picLocks noChangeAspect="1"/>
          </p:cNvPicPr>
          <p:nvPr/>
        </p:nvPicPr>
        <p:blipFill>
          <a:blip r:embed="rId3"/>
          <a:stretch>
            <a:fillRect/>
          </a:stretch>
        </p:blipFill>
        <p:spPr>
          <a:xfrm>
            <a:off x="5543021" y="2616372"/>
            <a:ext cx="5143500" cy="2044540"/>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6331570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4361</TotalTime>
  <Words>995</Words>
  <Application>Microsoft Office PowerPoint</Application>
  <PresentationFormat>Widescreen</PresentationFormat>
  <Paragraphs>127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-apple-system</vt:lpstr>
      <vt:lpstr>Arial</vt:lpstr>
      <vt:lpstr>Trebuchet MS</vt:lpstr>
      <vt:lpstr>Wingdings</vt:lpstr>
      <vt:lpstr>Wingdings 3</vt:lpstr>
      <vt:lpstr>Facet</vt:lpstr>
      <vt:lpstr>Maven Repository Management and Maven Multi Module Project </vt:lpstr>
      <vt:lpstr>Index</vt:lpstr>
      <vt:lpstr>What is nexus repository ? </vt:lpstr>
      <vt:lpstr>Nexus Repository Manager Download Link</vt:lpstr>
      <vt:lpstr>How to install and run the NRM</vt:lpstr>
      <vt:lpstr>Maven Repository Management</vt:lpstr>
      <vt:lpstr>Maven Repository Management cont.…</vt:lpstr>
      <vt:lpstr>Maven Repository Management cont.…</vt:lpstr>
      <vt:lpstr>Maven Repository Management cont.…</vt:lpstr>
      <vt:lpstr>Maven Repository Management cont.…</vt:lpstr>
      <vt:lpstr>Difference between Repositories Tag and Distribution Management Tag in Pom.xml</vt:lpstr>
      <vt:lpstr>How create the snapshot and release repository </vt:lpstr>
      <vt:lpstr>Maven Repository Management cont.…</vt:lpstr>
      <vt:lpstr>What we are using the Maven Multimodule project.</vt:lpstr>
      <vt:lpstr>Maven Multimodule Project/Maven Parent and Child Module Project</vt:lpstr>
      <vt:lpstr>Aggregator POM.XML/ Top-Level POM.XML</vt:lpstr>
      <vt:lpstr>Maven Reactor</vt:lpstr>
      <vt:lpstr>Submodule POM.XML</vt:lpstr>
      <vt:lpstr>Benefits of Using Multi Module Project</vt:lpstr>
      <vt:lpstr>Basic Example Of Multi Module Project </vt:lpstr>
      <vt:lpstr>Peripheral Epson Jar Multimodule Technical Overview</vt:lpstr>
      <vt:lpstr>Queries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 Repository Management and Maven Multi Module Project </dc:title>
  <dc:creator>Naincy Gupta</dc:creator>
  <cp:lastModifiedBy>Naincy Gupta</cp:lastModifiedBy>
  <cp:revision>8</cp:revision>
  <dcterms:created xsi:type="dcterms:W3CDTF">2020-05-01T10:40:53Z</dcterms:created>
  <dcterms:modified xsi:type="dcterms:W3CDTF">2020-05-04T11:22:38Z</dcterms:modified>
</cp:coreProperties>
</file>