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6"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3DE4-D1EE-833A-F70C-517B7D446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3655F4-66FA-1671-457C-9F914EEB5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3A6C57-8B50-1F2B-C0A9-CF73771F268A}"/>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5" name="Footer Placeholder 4">
            <a:extLst>
              <a:ext uri="{FF2B5EF4-FFF2-40B4-BE49-F238E27FC236}">
                <a16:creationId xmlns:a16="http://schemas.microsoft.com/office/drawing/2014/main" id="{0DCC2135-4317-2D32-CC5A-5B3D34FCB2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65D8E-4B95-A921-8BE2-B2E47A438A69}"/>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107940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4C74-CF6A-A1D2-5DC7-153FD2A8A4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C7520A-A290-9BC3-5D82-DE4F6ADBFB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8EEA6-C8F3-4358-ED2D-85580440AFBF}"/>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5" name="Footer Placeholder 4">
            <a:extLst>
              <a:ext uri="{FF2B5EF4-FFF2-40B4-BE49-F238E27FC236}">
                <a16:creationId xmlns:a16="http://schemas.microsoft.com/office/drawing/2014/main" id="{DF644D92-1D85-374C-D24B-ED1D60615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A860B-3E5F-27C6-03CC-1C71CB297EFB}"/>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38976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2EB16D-B650-821D-453A-2AA08F0621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864C02-0092-8B49-D271-8300A1080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D4DAB-91C9-79A8-60DB-D5B1D1274C1C}"/>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5" name="Footer Placeholder 4">
            <a:extLst>
              <a:ext uri="{FF2B5EF4-FFF2-40B4-BE49-F238E27FC236}">
                <a16:creationId xmlns:a16="http://schemas.microsoft.com/office/drawing/2014/main" id="{4A3B3027-1AF8-D601-3CC5-EA1D1E8C7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DC8AC-281B-17C0-048D-9F6D18DEA7C4}"/>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1931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DC76-9B85-CDA5-E60F-8235F12A91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36E8A5-005D-1D7E-1A3D-E7622E0D6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81293-93B8-51CB-DE63-966C880C5189}"/>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5" name="Footer Placeholder 4">
            <a:extLst>
              <a:ext uri="{FF2B5EF4-FFF2-40B4-BE49-F238E27FC236}">
                <a16:creationId xmlns:a16="http://schemas.microsoft.com/office/drawing/2014/main" id="{375790EE-0AF2-E2FB-D116-FB173F4CF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F3F773-FC75-46A8-E307-3AA6EED876B2}"/>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379469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9290-85D6-2677-A79F-B7F9EF695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C0C951-3B35-5984-3FBF-72410DF8D3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35C8F-4EC9-CADC-6301-06015C526B56}"/>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5" name="Footer Placeholder 4">
            <a:extLst>
              <a:ext uri="{FF2B5EF4-FFF2-40B4-BE49-F238E27FC236}">
                <a16:creationId xmlns:a16="http://schemas.microsoft.com/office/drawing/2014/main" id="{0F34B5B5-3163-BBC8-2BD7-8143498B4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6DDBE-8DAE-916A-F2B1-9869644ADE8A}"/>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212888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0DAB-8701-4C3D-C966-105AAA1AAE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B5CB65-4D10-CD5B-5A87-DC13794327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3238B4-C704-B574-6191-EAC53777E0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2CEAAE-14A0-E0E0-2897-07570E0C5473}"/>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6" name="Footer Placeholder 5">
            <a:extLst>
              <a:ext uri="{FF2B5EF4-FFF2-40B4-BE49-F238E27FC236}">
                <a16:creationId xmlns:a16="http://schemas.microsoft.com/office/drawing/2014/main" id="{0B9F66CE-E43C-1CED-6ACA-992C83B69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8F277F-CF7A-4DA5-C2C2-31C0B858191D}"/>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65871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B907-CAE5-2AFA-B189-AEBE1459B9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1DF0E0-6017-A104-4C1F-669C032AF0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175706-0956-14EB-A7EE-C7E476D911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7D9ABC-48B3-3248-6705-CB9B78728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D5CA9-016F-6D76-2631-DFB82878A8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A5811C-864A-591C-7462-D6FB70B7639D}"/>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8" name="Footer Placeholder 7">
            <a:extLst>
              <a:ext uri="{FF2B5EF4-FFF2-40B4-BE49-F238E27FC236}">
                <a16:creationId xmlns:a16="http://schemas.microsoft.com/office/drawing/2014/main" id="{FAC47594-133A-B899-C039-2087296541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A4DCCF-CDF6-D156-8A48-D75C2D768A1F}"/>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359301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8B2-7611-F1E5-3511-A154426814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420ADE-995C-CA25-5EB0-E71F293A214A}"/>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4" name="Footer Placeholder 3">
            <a:extLst>
              <a:ext uri="{FF2B5EF4-FFF2-40B4-BE49-F238E27FC236}">
                <a16:creationId xmlns:a16="http://schemas.microsoft.com/office/drawing/2014/main" id="{3DEE66DD-A5E3-6DDD-D240-B3C6886BE4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814CCE-E0A4-1BA2-86E0-2FB3BC1B6401}"/>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317670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0AB13-5ACF-C6BA-8686-23726A28EAB1}"/>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3" name="Footer Placeholder 2">
            <a:extLst>
              <a:ext uri="{FF2B5EF4-FFF2-40B4-BE49-F238E27FC236}">
                <a16:creationId xmlns:a16="http://schemas.microsoft.com/office/drawing/2014/main" id="{07A1A2A3-BB98-8AEB-3EB1-D2B1302C28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03361F-5F4C-CD78-DAB8-D7B7B9C64F05}"/>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4124277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CBC6-0C35-5BE9-8DCF-8C4C776D3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D283FD-1EC9-3FA6-71E8-E59E03672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F2ED98-22A8-F1AA-DEF4-E8AE1743C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AC6A4-522A-AF47-49D6-5520A315542D}"/>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6" name="Footer Placeholder 5">
            <a:extLst>
              <a:ext uri="{FF2B5EF4-FFF2-40B4-BE49-F238E27FC236}">
                <a16:creationId xmlns:a16="http://schemas.microsoft.com/office/drawing/2014/main" id="{6431F851-0484-7C7F-1F49-0703E623C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E526BA-54B8-668E-C6A8-95DBFBC3277A}"/>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407964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A261-C928-20C2-E02B-894979D06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57D823-0D89-C6E1-C659-63B49406E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5D6177-0462-71B2-A8DA-EEFD58D9A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F53E5-06DE-2308-67CA-F52CCDD685F7}"/>
              </a:ext>
            </a:extLst>
          </p:cNvPr>
          <p:cNvSpPr>
            <a:spLocks noGrp="1"/>
          </p:cNvSpPr>
          <p:nvPr>
            <p:ph type="dt" sz="half" idx="10"/>
          </p:nvPr>
        </p:nvSpPr>
        <p:spPr/>
        <p:txBody>
          <a:bodyPr/>
          <a:lstStyle/>
          <a:p>
            <a:fld id="{FBA46FB8-74A9-483F-8F48-B0C9B4938530}" type="datetimeFigureOut">
              <a:rPr lang="en-IN" smtClean="0"/>
              <a:t>03-09-2023</a:t>
            </a:fld>
            <a:endParaRPr lang="en-IN"/>
          </a:p>
        </p:txBody>
      </p:sp>
      <p:sp>
        <p:nvSpPr>
          <p:cNvPr id="6" name="Footer Placeholder 5">
            <a:extLst>
              <a:ext uri="{FF2B5EF4-FFF2-40B4-BE49-F238E27FC236}">
                <a16:creationId xmlns:a16="http://schemas.microsoft.com/office/drawing/2014/main" id="{80276535-670B-B380-DB17-12D66A6FD8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B417D0-12E7-7D8E-4B38-3ED718DA7099}"/>
              </a:ext>
            </a:extLst>
          </p:cNvPr>
          <p:cNvSpPr>
            <a:spLocks noGrp="1"/>
          </p:cNvSpPr>
          <p:nvPr>
            <p:ph type="sldNum" sz="quarter" idx="12"/>
          </p:nvPr>
        </p:nvSpPr>
        <p:spPr/>
        <p:txBody>
          <a:bodyPr/>
          <a:lstStyle/>
          <a:p>
            <a:fld id="{CB3A4DED-7667-4963-B5DE-F576560028D8}" type="slidenum">
              <a:rPr lang="en-IN" smtClean="0"/>
              <a:t>‹#›</a:t>
            </a:fld>
            <a:endParaRPr lang="en-IN"/>
          </a:p>
        </p:txBody>
      </p:sp>
    </p:spTree>
    <p:extLst>
      <p:ext uri="{BB962C8B-B14F-4D97-AF65-F5344CB8AC3E}">
        <p14:creationId xmlns:p14="http://schemas.microsoft.com/office/powerpoint/2010/main" val="253156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BEAC6E-EE34-61C5-9E0B-C187EF4726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A9FC76-0A72-8E96-F4D9-D1BB95757F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3E7178-E028-C135-04BC-F780893E77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46FB8-74A9-483F-8F48-B0C9B4938530}" type="datetimeFigureOut">
              <a:rPr lang="en-IN" smtClean="0"/>
              <a:t>03-09-2023</a:t>
            </a:fld>
            <a:endParaRPr lang="en-IN"/>
          </a:p>
        </p:txBody>
      </p:sp>
      <p:sp>
        <p:nvSpPr>
          <p:cNvPr id="5" name="Footer Placeholder 4">
            <a:extLst>
              <a:ext uri="{FF2B5EF4-FFF2-40B4-BE49-F238E27FC236}">
                <a16:creationId xmlns:a16="http://schemas.microsoft.com/office/drawing/2014/main" id="{99CC4E7A-5122-CA99-7D64-B26DF4C26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0B7C29-6BE3-9DE7-C564-8091B8921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A4DED-7667-4963-B5DE-F576560028D8}" type="slidenum">
              <a:rPr lang="en-IN" smtClean="0"/>
              <a:t>‹#›</a:t>
            </a:fld>
            <a:endParaRPr lang="en-IN"/>
          </a:p>
        </p:txBody>
      </p:sp>
    </p:spTree>
    <p:extLst>
      <p:ext uri="{BB962C8B-B14F-4D97-AF65-F5344CB8AC3E}">
        <p14:creationId xmlns:p14="http://schemas.microsoft.com/office/powerpoint/2010/main" val="2943642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BFA-C752-A2C2-014B-5520C998D517}"/>
              </a:ext>
            </a:extLst>
          </p:cNvPr>
          <p:cNvSpPr>
            <a:spLocks noGrp="1"/>
          </p:cNvSpPr>
          <p:nvPr>
            <p:ph type="ctrTitle"/>
          </p:nvPr>
        </p:nvSpPr>
        <p:spPr/>
        <p:txBody>
          <a:bodyPr/>
          <a:lstStyle/>
          <a:p>
            <a:r>
              <a:rPr lang="en-IN" dirty="0"/>
              <a:t>Project on Movie Recommendation System</a:t>
            </a:r>
          </a:p>
        </p:txBody>
      </p:sp>
      <p:sp>
        <p:nvSpPr>
          <p:cNvPr id="3" name="Subtitle 2">
            <a:extLst>
              <a:ext uri="{FF2B5EF4-FFF2-40B4-BE49-F238E27FC236}">
                <a16:creationId xmlns:a16="http://schemas.microsoft.com/office/drawing/2014/main" id="{B02CB022-4B63-1AEA-BFE8-77297A802689}"/>
              </a:ext>
            </a:extLst>
          </p:cNvPr>
          <p:cNvSpPr>
            <a:spLocks noGrp="1"/>
          </p:cNvSpPr>
          <p:nvPr>
            <p:ph type="subTitle" idx="1"/>
          </p:nvPr>
        </p:nvSpPr>
        <p:spPr>
          <a:xfrm>
            <a:off x="1524000" y="3602038"/>
            <a:ext cx="9144000" cy="792680"/>
          </a:xfrm>
        </p:spPr>
        <p:txBody>
          <a:bodyPr/>
          <a:lstStyle/>
          <a:p>
            <a:r>
              <a:rPr lang="en-IN" dirty="0"/>
              <a:t>Created By – Himanshu Bhatt </a:t>
            </a:r>
          </a:p>
          <a:p>
            <a:endParaRPr lang="en-IN" dirty="0"/>
          </a:p>
        </p:txBody>
      </p:sp>
    </p:spTree>
    <p:extLst>
      <p:ext uri="{BB962C8B-B14F-4D97-AF65-F5344CB8AC3E}">
        <p14:creationId xmlns:p14="http://schemas.microsoft.com/office/powerpoint/2010/main" val="306510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1742-09AE-CDE4-B1EC-9BDE78386C3B}"/>
              </a:ext>
            </a:extLst>
          </p:cNvPr>
          <p:cNvSpPr>
            <a:spLocks noGrp="1"/>
          </p:cNvSpPr>
          <p:nvPr>
            <p:ph type="title"/>
          </p:nvPr>
        </p:nvSpPr>
        <p:spPr>
          <a:xfrm>
            <a:off x="838200" y="365126"/>
            <a:ext cx="10515600" cy="1053128"/>
          </a:xfrm>
        </p:spPr>
        <p:txBody>
          <a:bodyPr>
            <a:normAutofit/>
          </a:bodyPr>
          <a:lstStyle/>
          <a:p>
            <a:pPr algn="ctr"/>
            <a:r>
              <a:rPr lang="en-IN" sz="4000" dirty="0"/>
              <a:t>Activity Diagram</a:t>
            </a:r>
          </a:p>
        </p:txBody>
      </p:sp>
      <p:pic>
        <p:nvPicPr>
          <p:cNvPr id="5" name="Content Placeholder 4">
            <a:extLst>
              <a:ext uri="{FF2B5EF4-FFF2-40B4-BE49-F238E27FC236}">
                <a16:creationId xmlns:a16="http://schemas.microsoft.com/office/drawing/2014/main" id="{E74170DC-4FB0-CF99-9448-701613936DCD}"/>
              </a:ext>
            </a:extLst>
          </p:cNvPr>
          <p:cNvPicPr>
            <a:picLocks noGrp="1" noChangeAspect="1"/>
          </p:cNvPicPr>
          <p:nvPr>
            <p:ph idx="1"/>
          </p:nvPr>
        </p:nvPicPr>
        <p:blipFill>
          <a:blip r:embed="rId2"/>
          <a:stretch>
            <a:fillRect/>
          </a:stretch>
        </p:blipFill>
        <p:spPr>
          <a:xfrm>
            <a:off x="1800808" y="1334278"/>
            <a:ext cx="8864082" cy="5243804"/>
          </a:xfrm>
        </p:spPr>
      </p:pic>
    </p:spTree>
    <p:extLst>
      <p:ext uri="{BB962C8B-B14F-4D97-AF65-F5344CB8AC3E}">
        <p14:creationId xmlns:p14="http://schemas.microsoft.com/office/powerpoint/2010/main" val="264717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246F-2F2C-2E8B-D0C4-CCE2618DA08E}"/>
              </a:ext>
            </a:extLst>
          </p:cNvPr>
          <p:cNvSpPr>
            <a:spLocks noGrp="1"/>
          </p:cNvSpPr>
          <p:nvPr>
            <p:ph type="title"/>
          </p:nvPr>
        </p:nvSpPr>
        <p:spPr/>
        <p:txBody>
          <a:bodyPr>
            <a:normAutofit/>
          </a:bodyPr>
          <a:lstStyle/>
          <a:p>
            <a:pPr algn="ctr"/>
            <a:r>
              <a:rPr lang="en-IN" sz="4000" dirty="0"/>
              <a:t>Future Scope</a:t>
            </a:r>
          </a:p>
        </p:txBody>
      </p:sp>
      <p:sp>
        <p:nvSpPr>
          <p:cNvPr id="3" name="Content Placeholder 2">
            <a:extLst>
              <a:ext uri="{FF2B5EF4-FFF2-40B4-BE49-F238E27FC236}">
                <a16:creationId xmlns:a16="http://schemas.microsoft.com/office/drawing/2014/main" id="{CA56E13C-6F94-9F03-69CA-0A2B6878070A}"/>
              </a:ext>
            </a:extLst>
          </p:cNvPr>
          <p:cNvSpPr>
            <a:spLocks noGrp="1"/>
          </p:cNvSpPr>
          <p:nvPr>
            <p:ph idx="1"/>
          </p:nvPr>
        </p:nvSpPr>
        <p:spPr/>
        <p:txBody>
          <a:bodyPr/>
          <a:lstStyle/>
          <a:p>
            <a:pPr>
              <a:buFont typeface="Wingdings" panose="05000000000000000000" pitchFamily="2" charset="2"/>
              <a:buChar char="q"/>
            </a:pPr>
            <a:r>
              <a:rPr lang="en-US" dirty="0"/>
              <a:t>   Scaling up resources will allow more people to use the website. </a:t>
            </a:r>
          </a:p>
          <a:p>
            <a:pPr>
              <a:buFont typeface="Wingdings" panose="05000000000000000000" pitchFamily="2" charset="2"/>
              <a:buChar char="q"/>
            </a:pPr>
            <a:r>
              <a:rPr lang="en-US" dirty="0"/>
              <a:t>   Adding reviews to upcoming movies. </a:t>
            </a:r>
          </a:p>
          <a:p>
            <a:pPr>
              <a:buFont typeface="Wingdings" panose="05000000000000000000" pitchFamily="2" charset="2"/>
              <a:buChar char="q"/>
            </a:pPr>
            <a:r>
              <a:rPr lang="en-US" dirty="0"/>
              <a:t>   Adding short videos about movies. </a:t>
            </a:r>
          </a:p>
          <a:p>
            <a:pPr>
              <a:buFont typeface="Wingdings" panose="05000000000000000000" pitchFamily="2" charset="2"/>
              <a:buChar char="q"/>
            </a:pPr>
            <a:r>
              <a:rPr lang="en-US" dirty="0"/>
              <a:t>   Adding weekly trending and Best of all time section and more.</a:t>
            </a:r>
          </a:p>
          <a:p>
            <a:pPr>
              <a:buFont typeface="Wingdings" panose="05000000000000000000" pitchFamily="2" charset="2"/>
              <a:buChar char="q"/>
            </a:pPr>
            <a:r>
              <a:rPr lang="en-US" dirty="0"/>
              <a:t>   Improving the overall security of the project will allow it to be used         commercially. </a:t>
            </a:r>
          </a:p>
        </p:txBody>
      </p:sp>
    </p:spTree>
    <p:extLst>
      <p:ext uri="{BB962C8B-B14F-4D97-AF65-F5344CB8AC3E}">
        <p14:creationId xmlns:p14="http://schemas.microsoft.com/office/powerpoint/2010/main" val="274362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1528-B7E1-C190-CCF5-08B2EF53960A}"/>
              </a:ext>
            </a:extLst>
          </p:cNvPr>
          <p:cNvSpPr>
            <a:spLocks noGrp="1"/>
          </p:cNvSpPr>
          <p:nvPr>
            <p:ph type="title"/>
          </p:nvPr>
        </p:nvSpPr>
        <p:spPr/>
        <p:txBody>
          <a:bodyPr>
            <a:normAutofit/>
          </a:bodyPr>
          <a:lstStyle/>
          <a:p>
            <a:pPr algn="ctr"/>
            <a:r>
              <a:rPr lang="en-IN" sz="4000" dirty="0"/>
              <a:t>Topics Covered</a:t>
            </a:r>
          </a:p>
        </p:txBody>
      </p:sp>
      <p:sp>
        <p:nvSpPr>
          <p:cNvPr id="3" name="Content Placeholder 2">
            <a:extLst>
              <a:ext uri="{FF2B5EF4-FFF2-40B4-BE49-F238E27FC236}">
                <a16:creationId xmlns:a16="http://schemas.microsoft.com/office/drawing/2014/main" id="{555A8036-5C80-BD5D-CECD-64BE2F40F5B7}"/>
              </a:ext>
            </a:extLst>
          </p:cNvPr>
          <p:cNvSpPr>
            <a:spLocks noGrp="1"/>
          </p:cNvSpPr>
          <p:nvPr>
            <p:ph idx="1"/>
          </p:nvPr>
        </p:nvSpPr>
        <p:spPr>
          <a:xfrm>
            <a:off x="838200" y="1636552"/>
            <a:ext cx="10580915" cy="4351338"/>
          </a:xfrm>
        </p:spPr>
        <p:txBody>
          <a:bodyPr/>
          <a:lstStyle/>
          <a:p>
            <a:pPr>
              <a:buFont typeface="Wingdings" panose="05000000000000000000" pitchFamily="2" charset="2"/>
              <a:buChar char="q"/>
            </a:pPr>
            <a:r>
              <a:rPr lang="en-IN" dirty="0"/>
              <a:t>Recommendation System</a:t>
            </a:r>
          </a:p>
          <a:p>
            <a:pPr lvl="1">
              <a:buFont typeface="Wingdings" panose="05000000000000000000" pitchFamily="2" charset="2"/>
              <a:buChar char="Ø"/>
            </a:pPr>
            <a:r>
              <a:rPr lang="en-IN" dirty="0"/>
              <a:t>Content Based System</a:t>
            </a:r>
          </a:p>
          <a:p>
            <a:pPr>
              <a:buFont typeface="Wingdings" panose="05000000000000000000" pitchFamily="2" charset="2"/>
              <a:buChar char="q"/>
            </a:pPr>
            <a:r>
              <a:rPr lang="en-IN" dirty="0"/>
              <a:t>Why Movie Recommendation System</a:t>
            </a:r>
          </a:p>
          <a:p>
            <a:pPr>
              <a:buFont typeface="Wingdings" panose="05000000000000000000" pitchFamily="2" charset="2"/>
              <a:buChar char="q"/>
            </a:pPr>
            <a:r>
              <a:rPr lang="en-IN" dirty="0"/>
              <a:t>Overview of Tasks Performed</a:t>
            </a:r>
          </a:p>
          <a:p>
            <a:pPr>
              <a:buFont typeface="Wingdings" panose="05000000000000000000" pitchFamily="2" charset="2"/>
              <a:buChar char="q"/>
            </a:pPr>
            <a:r>
              <a:rPr lang="en-IN" dirty="0"/>
              <a:t>Software Requirements</a:t>
            </a:r>
          </a:p>
          <a:p>
            <a:pPr>
              <a:buFont typeface="Wingdings" panose="05000000000000000000" pitchFamily="2" charset="2"/>
              <a:buChar char="q"/>
            </a:pPr>
            <a:r>
              <a:rPr lang="en-IN" dirty="0"/>
              <a:t>Data Flow Diagram</a:t>
            </a:r>
          </a:p>
          <a:p>
            <a:pPr>
              <a:buFont typeface="Wingdings" panose="05000000000000000000" pitchFamily="2" charset="2"/>
              <a:buChar char="q"/>
            </a:pPr>
            <a:r>
              <a:rPr lang="en-IN" dirty="0"/>
              <a:t>Activity Diagram</a:t>
            </a:r>
          </a:p>
          <a:p>
            <a:pPr>
              <a:buFont typeface="Wingdings" panose="05000000000000000000" pitchFamily="2" charset="2"/>
              <a:buChar char="q"/>
            </a:pPr>
            <a:r>
              <a:rPr lang="en-IN" dirty="0"/>
              <a:t>Future Scope</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306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86F0-F54E-33A5-949E-652E15E51039}"/>
              </a:ext>
            </a:extLst>
          </p:cNvPr>
          <p:cNvSpPr>
            <a:spLocks noGrp="1"/>
          </p:cNvSpPr>
          <p:nvPr>
            <p:ph type="title"/>
          </p:nvPr>
        </p:nvSpPr>
        <p:spPr>
          <a:xfrm>
            <a:off x="838200" y="365125"/>
            <a:ext cx="10515600" cy="1892883"/>
          </a:xfrm>
        </p:spPr>
        <p:txBody>
          <a:bodyPr>
            <a:normAutofit/>
          </a:bodyPr>
          <a:lstStyle/>
          <a:p>
            <a:pPr algn="ctr"/>
            <a:r>
              <a:rPr lang="en-IN" sz="4000" dirty="0"/>
              <a:t>Recommendation System</a:t>
            </a:r>
            <a:br>
              <a:rPr lang="en-IN" sz="4000" dirty="0"/>
            </a:br>
            <a:r>
              <a:rPr lang="en-US" sz="2000" dirty="0"/>
              <a:t>Recommendation system is an artificial intelligence or AI algorithm, usually associated with machine learning, that uses Big Data to suggest or recommend additional products to consumers</a:t>
            </a:r>
            <a:br>
              <a:rPr lang="en-IN" sz="4000" dirty="0"/>
            </a:br>
            <a:endParaRPr lang="en-IN" sz="4000" dirty="0"/>
          </a:p>
        </p:txBody>
      </p:sp>
      <p:pic>
        <p:nvPicPr>
          <p:cNvPr id="5" name="Content Placeholder 4">
            <a:extLst>
              <a:ext uri="{FF2B5EF4-FFF2-40B4-BE49-F238E27FC236}">
                <a16:creationId xmlns:a16="http://schemas.microsoft.com/office/drawing/2014/main" id="{07FBFA93-1F0A-832B-26DD-8AE8B2895C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828" y="1754155"/>
            <a:ext cx="10254343" cy="4963983"/>
          </a:xfrm>
        </p:spPr>
      </p:pic>
    </p:spTree>
    <p:extLst>
      <p:ext uri="{BB962C8B-B14F-4D97-AF65-F5344CB8AC3E}">
        <p14:creationId xmlns:p14="http://schemas.microsoft.com/office/powerpoint/2010/main" val="8708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9735-E907-95C5-143F-61484B590F09}"/>
              </a:ext>
            </a:extLst>
          </p:cNvPr>
          <p:cNvSpPr>
            <a:spLocks noGrp="1"/>
          </p:cNvSpPr>
          <p:nvPr>
            <p:ph type="title"/>
          </p:nvPr>
        </p:nvSpPr>
        <p:spPr/>
        <p:txBody>
          <a:bodyPr>
            <a:normAutofit/>
          </a:bodyPr>
          <a:lstStyle/>
          <a:p>
            <a:pPr algn="ctr"/>
            <a:r>
              <a:rPr lang="en-IN" sz="4000" dirty="0"/>
              <a:t>Content Based Technique</a:t>
            </a:r>
          </a:p>
        </p:txBody>
      </p:sp>
      <p:sp>
        <p:nvSpPr>
          <p:cNvPr id="3" name="Content Placeholder 2">
            <a:extLst>
              <a:ext uri="{FF2B5EF4-FFF2-40B4-BE49-F238E27FC236}">
                <a16:creationId xmlns:a16="http://schemas.microsoft.com/office/drawing/2014/main" id="{A64D9165-E4E6-0049-DCC2-5AF6557BA6F4}"/>
              </a:ext>
            </a:extLst>
          </p:cNvPr>
          <p:cNvSpPr>
            <a:spLocks noGrp="1"/>
          </p:cNvSpPr>
          <p:nvPr>
            <p:ph idx="1"/>
          </p:nvPr>
        </p:nvSpPr>
        <p:spPr>
          <a:xfrm>
            <a:off x="838200" y="1690688"/>
            <a:ext cx="10515600" cy="4178267"/>
          </a:xfrm>
        </p:spPr>
        <p:txBody>
          <a:bodyPr/>
          <a:lstStyle/>
          <a:p>
            <a:pPr>
              <a:buFont typeface="Wingdings" panose="05000000000000000000" pitchFamily="2" charset="2"/>
              <a:buChar char="q"/>
            </a:pPr>
            <a:r>
              <a:rPr lang="en-US" dirty="0"/>
              <a:t>This technique  method  tries  to  create  a  model  based  on  user’s features  or  even information about items.</a:t>
            </a:r>
          </a:p>
          <a:p>
            <a:pPr>
              <a:buFont typeface="Wingdings" panose="05000000000000000000" pitchFamily="2" charset="2"/>
              <a:buChar char="q"/>
            </a:pPr>
            <a:r>
              <a:rPr lang="en-US" dirty="0"/>
              <a:t> These features could be age, Sex, Job, nationality, genre of a movie, the director, or any other personal features about users/products.</a:t>
            </a:r>
          </a:p>
          <a:p>
            <a:pPr>
              <a:buFont typeface="Wingdings" panose="05000000000000000000" pitchFamily="2" charset="2"/>
              <a:buChar char="q"/>
            </a:pPr>
            <a:r>
              <a:rPr lang="en-US" dirty="0"/>
              <a:t> Example, given game genre information, and knowing that a player liked “GTA ” and “Free-Fire” games one may infer that the player prefers playing actions and open world games, and  could  hence  recommend  “PUBG”  game.</a:t>
            </a:r>
            <a:endParaRPr lang="en-IN" dirty="0"/>
          </a:p>
        </p:txBody>
      </p:sp>
    </p:spTree>
    <p:extLst>
      <p:ext uri="{BB962C8B-B14F-4D97-AF65-F5344CB8AC3E}">
        <p14:creationId xmlns:p14="http://schemas.microsoft.com/office/powerpoint/2010/main" val="402779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5A31-0B7E-0BB0-8F43-5E016A753C61}"/>
              </a:ext>
            </a:extLst>
          </p:cNvPr>
          <p:cNvSpPr>
            <a:spLocks noGrp="1"/>
          </p:cNvSpPr>
          <p:nvPr>
            <p:ph type="title"/>
          </p:nvPr>
        </p:nvSpPr>
        <p:spPr/>
        <p:txBody>
          <a:bodyPr/>
          <a:lstStyle/>
          <a:p>
            <a:r>
              <a:rPr lang="en-IN" dirty="0"/>
              <a:t>Collaborative Technique</a:t>
            </a:r>
          </a:p>
        </p:txBody>
      </p:sp>
      <p:sp>
        <p:nvSpPr>
          <p:cNvPr id="3" name="Content Placeholder 2">
            <a:extLst>
              <a:ext uri="{FF2B5EF4-FFF2-40B4-BE49-F238E27FC236}">
                <a16:creationId xmlns:a16="http://schemas.microsoft.com/office/drawing/2014/main" id="{F4B7B466-8AD2-F4BE-1BDD-3E3269126F91}"/>
              </a:ext>
            </a:extLst>
          </p:cNvPr>
          <p:cNvSpPr>
            <a:spLocks noGrp="1"/>
          </p:cNvSpPr>
          <p:nvPr>
            <p:ph idx="1"/>
          </p:nvPr>
        </p:nvSpPr>
        <p:spPr>
          <a:xfrm>
            <a:off x="838200" y="1558212"/>
            <a:ext cx="10515600" cy="4758612"/>
          </a:xfrm>
        </p:spPr>
        <p:txBody>
          <a:bodyPr>
            <a:normAutofit fontScale="92500" lnSpcReduction="10000"/>
          </a:bodyPr>
          <a:lstStyle/>
          <a:p>
            <a:r>
              <a:rPr lang="en-IN" dirty="0"/>
              <a:t>The goal of this approach is offering consumers products they have not yet seen, based on the rating history and tastes of similar user profiles, the similarity between different consumers as well as products(items, videos, pages,  books) that are used in recommendation system. </a:t>
            </a:r>
          </a:p>
          <a:p>
            <a:r>
              <a:rPr lang="en-IN" dirty="0"/>
              <a:t>So, Collaborative Filtering has been employed accurately and quickly in recommendations without seen any information about product(item) itself.</a:t>
            </a:r>
          </a:p>
          <a:p>
            <a:r>
              <a:rPr lang="en-IN" dirty="0"/>
              <a:t>There are two main categories for Collaborative Filtering: Memory-based and Model-based method.</a:t>
            </a:r>
          </a:p>
          <a:p>
            <a:r>
              <a:rPr lang="en-IN" dirty="0"/>
              <a:t>The Memory-based methods utilize directly the data that obtained form consumers to measure the affinity b/w consumers or products to predict the recommendations.</a:t>
            </a:r>
          </a:p>
          <a:p>
            <a:r>
              <a:rPr lang="en-IN" dirty="0"/>
              <a:t>The Model-based technique uses only those data from consumers, which enhance the efficiency of method implementation and make it easier.</a:t>
            </a:r>
          </a:p>
        </p:txBody>
      </p:sp>
    </p:spTree>
    <p:extLst>
      <p:ext uri="{BB962C8B-B14F-4D97-AF65-F5344CB8AC3E}">
        <p14:creationId xmlns:p14="http://schemas.microsoft.com/office/powerpoint/2010/main" val="363123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165E-CDC5-1474-AE17-15C0C6C14DEC}"/>
              </a:ext>
            </a:extLst>
          </p:cNvPr>
          <p:cNvSpPr>
            <a:spLocks noGrp="1"/>
          </p:cNvSpPr>
          <p:nvPr>
            <p:ph type="title"/>
          </p:nvPr>
        </p:nvSpPr>
        <p:spPr>
          <a:xfrm>
            <a:off x="838200" y="365126"/>
            <a:ext cx="10515600" cy="866516"/>
          </a:xfrm>
        </p:spPr>
        <p:txBody>
          <a:bodyPr>
            <a:normAutofit/>
          </a:bodyPr>
          <a:lstStyle/>
          <a:p>
            <a:pPr algn="ctr"/>
            <a:r>
              <a:rPr lang="en-IN" sz="4000" dirty="0"/>
              <a:t>Why Movie Recommendation System</a:t>
            </a:r>
          </a:p>
        </p:txBody>
      </p:sp>
      <p:sp>
        <p:nvSpPr>
          <p:cNvPr id="3" name="Content Placeholder 2">
            <a:extLst>
              <a:ext uri="{FF2B5EF4-FFF2-40B4-BE49-F238E27FC236}">
                <a16:creationId xmlns:a16="http://schemas.microsoft.com/office/drawing/2014/main" id="{530A2B1D-F831-EAA7-1C12-E02913222DBB}"/>
              </a:ext>
            </a:extLst>
          </p:cNvPr>
          <p:cNvSpPr>
            <a:spLocks noGrp="1"/>
          </p:cNvSpPr>
          <p:nvPr>
            <p:ph idx="1"/>
          </p:nvPr>
        </p:nvSpPr>
        <p:spPr>
          <a:xfrm>
            <a:off x="838200" y="1101012"/>
            <a:ext cx="10515600" cy="5206482"/>
          </a:xfrm>
        </p:spPr>
        <p:txBody>
          <a:bodyPr>
            <a:normAutofit fontScale="77500" lnSpcReduction="20000"/>
          </a:bodyPr>
          <a:lstStyle/>
          <a:p>
            <a:pPr marL="0" indent="0">
              <a:buNone/>
            </a:pPr>
            <a:r>
              <a:rPr lang="en-US" dirty="0"/>
              <a:t>Building a project on a movie recommendation system can be rewarding and interesting endeavor for several reasons:</a:t>
            </a:r>
          </a:p>
          <a:p>
            <a:pPr>
              <a:buFont typeface="Wingdings" panose="05000000000000000000" pitchFamily="2" charset="2"/>
              <a:buChar char="q"/>
            </a:pPr>
            <a:r>
              <a:rPr lang="en-US" dirty="0"/>
              <a:t>Popularity and demand: Movie recommendation systems are widely used by streaming platforms like Netflix, Amazon Prime Video, and Hulu to enhance user experience and engagement. With the rise of streaming services and the increasing amount of available content, there is a growing demand for personalized movie recommendations. </a:t>
            </a:r>
          </a:p>
          <a:p>
            <a:pPr>
              <a:buFont typeface="Wingdings" panose="05000000000000000000" pitchFamily="2" charset="2"/>
              <a:buChar char="q"/>
            </a:pPr>
            <a:r>
              <a:rPr lang="en-US" dirty="0"/>
              <a:t>Applicability and real-world relevance : Movie recommendation systems are a practical application of machine learning and data science techniques. By building a movie recommendation system, you can gain hands-on experience with popular algorithms and methodologies used in the field.</a:t>
            </a:r>
          </a:p>
          <a:p>
            <a:pPr>
              <a:buFont typeface="Wingdings" panose="05000000000000000000" pitchFamily="2" charset="2"/>
              <a:buChar char="q"/>
            </a:pPr>
            <a:r>
              <a:rPr lang="en-US" dirty="0"/>
              <a:t>Rich dataset availability : Movie databases such as IMDb, </a:t>
            </a:r>
            <a:r>
              <a:rPr lang="en-US" dirty="0" err="1"/>
              <a:t>TMDb</a:t>
            </a:r>
            <a:r>
              <a:rPr lang="en-US" dirty="0"/>
              <a:t> (The Movie Database), and </a:t>
            </a:r>
            <a:r>
              <a:rPr lang="en-US" dirty="0" err="1"/>
              <a:t>MovieLens</a:t>
            </a:r>
            <a:r>
              <a:rPr lang="en-US" dirty="0"/>
              <a:t> provide extensive data on movies, including genres, ratings, release dates, and user reviews. These datasets offer a valuable resource for training and evaluating recommendation models.</a:t>
            </a:r>
          </a:p>
          <a:p>
            <a:pPr>
              <a:buFont typeface="Wingdings" panose="05000000000000000000" pitchFamily="2" charset="2"/>
              <a:buChar char="q"/>
            </a:pPr>
            <a:r>
              <a:rPr lang="en-US" dirty="0"/>
              <a:t>Personalization challenge Personalization challenge: Recommending movies to users based on their preferences is a complex problem, as it involves understanding their unique tastes and interests. Designing and implementing an effective recommendation system requires solving challenges like data sparsity, cold start problem, and building accurate user profiles. Overcoming these challenges can be intellectually stimulating.</a:t>
            </a:r>
          </a:p>
        </p:txBody>
      </p:sp>
    </p:spTree>
    <p:extLst>
      <p:ext uri="{BB962C8B-B14F-4D97-AF65-F5344CB8AC3E}">
        <p14:creationId xmlns:p14="http://schemas.microsoft.com/office/powerpoint/2010/main" val="67985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E27E-FA19-07CA-EE02-3623DFBD9422}"/>
              </a:ext>
            </a:extLst>
          </p:cNvPr>
          <p:cNvSpPr>
            <a:spLocks noGrp="1"/>
          </p:cNvSpPr>
          <p:nvPr>
            <p:ph type="title"/>
          </p:nvPr>
        </p:nvSpPr>
        <p:spPr/>
        <p:txBody>
          <a:bodyPr>
            <a:normAutofit/>
          </a:bodyPr>
          <a:lstStyle/>
          <a:p>
            <a:pPr algn="ctr"/>
            <a:r>
              <a:rPr lang="en-IN" sz="4000" dirty="0"/>
              <a:t>Overview of Tasks Performed</a:t>
            </a:r>
          </a:p>
        </p:txBody>
      </p:sp>
      <p:sp>
        <p:nvSpPr>
          <p:cNvPr id="3" name="Content Placeholder 2">
            <a:extLst>
              <a:ext uri="{FF2B5EF4-FFF2-40B4-BE49-F238E27FC236}">
                <a16:creationId xmlns:a16="http://schemas.microsoft.com/office/drawing/2014/main" id="{28ECC560-B372-F141-0C17-BE97BCBB18B7}"/>
              </a:ext>
            </a:extLst>
          </p:cNvPr>
          <p:cNvSpPr>
            <a:spLocks noGrp="1"/>
          </p:cNvSpPr>
          <p:nvPr>
            <p:ph idx="1"/>
          </p:nvPr>
        </p:nvSpPr>
        <p:spPr/>
        <p:txBody>
          <a:bodyPr/>
          <a:lstStyle/>
          <a:p>
            <a:r>
              <a:rPr lang="en-IN" dirty="0"/>
              <a:t>Data Collection and Integration</a:t>
            </a:r>
          </a:p>
          <a:p>
            <a:endParaRPr lang="en-IN" dirty="0"/>
          </a:p>
          <a:p>
            <a:r>
              <a:rPr lang="en-IN" dirty="0"/>
              <a:t>Data Preprocessing</a:t>
            </a:r>
          </a:p>
          <a:p>
            <a:endParaRPr lang="en-IN" dirty="0"/>
          </a:p>
          <a:p>
            <a:r>
              <a:rPr lang="en-IN" dirty="0"/>
              <a:t>Model Training and Testing </a:t>
            </a:r>
          </a:p>
          <a:p>
            <a:endParaRPr lang="en-IN" dirty="0"/>
          </a:p>
          <a:p>
            <a:r>
              <a:rPr lang="en-IN" dirty="0"/>
              <a:t>Developing UI</a:t>
            </a:r>
          </a:p>
          <a:p>
            <a:endParaRPr lang="en-IN" dirty="0"/>
          </a:p>
          <a:p>
            <a:endParaRPr lang="en-IN" dirty="0"/>
          </a:p>
          <a:p>
            <a:endParaRPr lang="en-IN" dirty="0"/>
          </a:p>
        </p:txBody>
      </p:sp>
    </p:spTree>
    <p:extLst>
      <p:ext uri="{BB962C8B-B14F-4D97-AF65-F5344CB8AC3E}">
        <p14:creationId xmlns:p14="http://schemas.microsoft.com/office/powerpoint/2010/main" val="416117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2AA7-4B5E-D9AB-2C78-16C8F14174C3}"/>
              </a:ext>
            </a:extLst>
          </p:cNvPr>
          <p:cNvSpPr>
            <a:spLocks noGrp="1"/>
          </p:cNvSpPr>
          <p:nvPr>
            <p:ph type="title"/>
          </p:nvPr>
        </p:nvSpPr>
        <p:spPr/>
        <p:txBody>
          <a:bodyPr>
            <a:normAutofit/>
          </a:bodyPr>
          <a:lstStyle/>
          <a:p>
            <a:pPr algn="ctr"/>
            <a:r>
              <a:rPr lang="en-IN" sz="4000" dirty="0"/>
              <a:t>Software Required</a:t>
            </a:r>
          </a:p>
        </p:txBody>
      </p:sp>
      <p:sp>
        <p:nvSpPr>
          <p:cNvPr id="3" name="Content Placeholder 2">
            <a:extLst>
              <a:ext uri="{FF2B5EF4-FFF2-40B4-BE49-F238E27FC236}">
                <a16:creationId xmlns:a16="http://schemas.microsoft.com/office/drawing/2014/main" id="{401D026F-1072-3113-B2F8-C7F06C0D7ADD}"/>
              </a:ext>
            </a:extLst>
          </p:cNvPr>
          <p:cNvSpPr>
            <a:spLocks noGrp="1"/>
          </p:cNvSpPr>
          <p:nvPr>
            <p:ph idx="1"/>
          </p:nvPr>
        </p:nvSpPr>
        <p:spPr>
          <a:xfrm>
            <a:off x="838200" y="1690688"/>
            <a:ext cx="10515600" cy="4802187"/>
          </a:xfrm>
        </p:spPr>
        <p:txBody>
          <a:bodyPr>
            <a:normAutofit fontScale="92500" lnSpcReduction="10000"/>
          </a:bodyPr>
          <a:lstStyle/>
          <a:p>
            <a:pPr>
              <a:buFont typeface="Wingdings" panose="05000000000000000000" pitchFamily="2" charset="2"/>
              <a:buChar char="q"/>
            </a:pPr>
            <a:r>
              <a:rPr lang="en-IN" sz="3000" dirty="0"/>
              <a:t>Text Editor</a:t>
            </a:r>
          </a:p>
          <a:p>
            <a:pPr lvl="1">
              <a:buFont typeface="Wingdings" panose="05000000000000000000" pitchFamily="2" charset="2"/>
              <a:buChar char="Ø"/>
            </a:pPr>
            <a:r>
              <a:rPr lang="en-IN" dirty="0"/>
              <a:t>VS Code </a:t>
            </a:r>
          </a:p>
          <a:p>
            <a:pPr lvl="1">
              <a:buFont typeface="Wingdings" panose="05000000000000000000" pitchFamily="2" charset="2"/>
              <a:buChar char="Ø"/>
            </a:pPr>
            <a:r>
              <a:rPr lang="en-IN" dirty="0"/>
              <a:t>Jupyter Notebook</a:t>
            </a:r>
          </a:p>
          <a:p>
            <a:endParaRPr lang="en-IN" dirty="0"/>
          </a:p>
          <a:p>
            <a:pPr>
              <a:buFont typeface="Wingdings" panose="05000000000000000000" pitchFamily="2" charset="2"/>
              <a:buChar char="q"/>
            </a:pPr>
            <a:r>
              <a:rPr lang="en-IN" sz="3000" dirty="0"/>
              <a:t>Python Libraries and Packages</a:t>
            </a:r>
          </a:p>
          <a:p>
            <a:pPr lvl="1">
              <a:buFont typeface="Wingdings" panose="05000000000000000000" pitchFamily="2" charset="2"/>
              <a:buChar char="Ø"/>
            </a:pPr>
            <a:r>
              <a:rPr lang="en-IN" dirty="0"/>
              <a:t>NumPy</a:t>
            </a:r>
          </a:p>
          <a:p>
            <a:pPr lvl="1">
              <a:buFont typeface="Wingdings" panose="05000000000000000000" pitchFamily="2" charset="2"/>
              <a:buChar char="Ø"/>
            </a:pPr>
            <a:r>
              <a:rPr lang="en-IN" dirty="0"/>
              <a:t>Pandas</a:t>
            </a:r>
          </a:p>
          <a:p>
            <a:pPr lvl="1">
              <a:buFont typeface="Wingdings" panose="05000000000000000000" pitchFamily="2" charset="2"/>
              <a:buChar char="Ø"/>
            </a:pPr>
            <a:r>
              <a:rPr lang="en-IN" dirty="0"/>
              <a:t>Sklearn</a:t>
            </a:r>
          </a:p>
          <a:p>
            <a:pPr lvl="1">
              <a:buFont typeface="Wingdings" panose="05000000000000000000" pitchFamily="2" charset="2"/>
              <a:buChar char="Ø"/>
            </a:pPr>
            <a:r>
              <a:rPr lang="en-IN" dirty="0"/>
              <a:t>Pickle</a:t>
            </a:r>
          </a:p>
          <a:p>
            <a:endParaRPr lang="en-IN" dirty="0"/>
          </a:p>
          <a:p>
            <a:pPr>
              <a:buFont typeface="Wingdings" panose="05000000000000000000" pitchFamily="2" charset="2"/>
              <a:buChar char="q"/>
            </a:pPr>
            <a:r>
              <a:rPr lang="en-IN" sz="3000" dirty="0"/>
              <a:t>Python Framework</a:t>
            </a:r>
          </a:p>
          <a:p>
            <a:pPr lvl="1">
              <a:buFont typeface="Wingdings" panose="05000000000000000000" pitchFamily="2" charset="2"/>
              <a:buChar char="Ø"/>
            </a:pPr>
            <a:r>
              <a:rPr lang="en-IN" dirty="0"/>
              <a:t>Streamlit</a:t>
            </a:r>
          </a:p>
          <a:p>
            <a:pPr marL="457200" lvl="1" indent="0">
              <a:buNone/>
            </a:pPr>
            <a:endParaRPr lang="en-IN" dirty="0"/>
          </a:p>
        </p:txBody>
      </p:sp>
    </p:spTree>
    <p:extLst>
      <p:ext uri="{BB962C8B-B14F-4D97-AF65-F5344CB8AC3E}">
        <p14:creationId xmlns:p14="http://schemas.microsoft.com/office/powerpoint/2010/main" val="264353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6AC2-B1BB-44A0-0FFC-1DA981252903}"/>
              </a:ext>
            </a:extLst>
          </p:cNvPr>
          <p:cNvSpPr>
            <a:spLocks noGrp="1"/>
          </p:cNvSpPr>
          <p:nvPr>
            <p:ph type="title"/>
          </p:nvPr>
        </p:nvSpPr>
        <p:spPr>
          <a:xfrm>
            <a:off x="838200" y="365125"/>
            <a:ext cx="10515600" cy="978483"/>
          </a:xfrm>
        </p:spPr>
        <p:txBody>
          <a:bodyPr>
            <a:normAutofit/>
          </a:bodyPr>
          <a:lstStyle/>
          <a:p>
            <a:pPr algn="ctr"/>
            <a:r>
              <a:rPr lang="en-IN" sz="4000" dirty="0"/>
              <a:t>Data Flow Diagram</a:t>
            </a:r>
          </a:p>
        </p:txBody>
      </p:sp>
      <p:pic>
        <p:nvPicPr>
          <p:cNvPr id="5" name="Content Placeholder 4">
            <a:extLst>
              <a:ext uri="{FF2B5EF4-FFF2-40B4-BE49-F238E27FC236}">
                <a16:creationId xmlns:a16="http://schemas.microsoft.com/office/drawing/2014/main" id="{54EB41E7-6BF7-35DE-8B6C-FE2AE0D31870}"/>
              </a:ext>
            </a:extLst>
          </p:cNvPr>
          <p:cNvPicPr>
            <a:picLocks noGrp="1" noChangeAspect="1"/>
          </p:cNvPicPr>
          <p:nvPr>
            <p:ph idx="1"/>
          </p:nvPr>
        </p:nvPicPr>
        <p:blipFill>
          <a:blip r:embed="rId2"/>
          <a:stretch>
            <a:fillRect/>
          </a:stretch>
        </p:blipFill>
        <p:spPr>
          <a:xfrm>
            <a:off x="1604866" y="1408923"/>
            <a:ext cx="9153329" cy="4796032"/>
          </a:xfrm>
        </p:spPr>
      </p:pic>
    </p:spTree>
    <p:extLst>
      <p:ext uri="{BB962C8B-B14F-4D97-AF65-F5344CB8AC3E}">
        <p14:creationId xmlns:p14="http://schemas.microsoft.com/office/powerpoint/2010/main" val="358979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626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Project on Movie Recommendation System</vt:lpstr>
      <vt:lpstr>Topics Covered</vt:lpstr>
      <vt:lpstr>Recommendation System Recommendation system is an artificial intelligence or AI algorithm, usually associated with machine learning, that uses Big Data to suggest or recommend additional products to consumers </vt:lpstr>
      <vt:lpstr>Content Based Technique</vt:lpstr>
      <vt:lpstr>Collaborative Technique</vt:lpstr>
      <vt:lpstr>Why Movie Recommendation System</vt:lpstr>
      <vt:lpstr>Overview of Tasks Performed</vt:lpstr>
      <vt:lpstr>Software Required</vt:lpstr>
      <vt:lpstr>Data Flow Diagram</vt:lpstr>
      <vt:lpstr>Activity Diagram</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Movie Recommendation System</dc:title>
  <dc:creator>Himanshu Bhatt</dc:creator>
  <cp:lastModifiedBy>nainivillager@gmail.com</cp:lastModifiedBy>
  <cp:revision>8</cp:revision>
  <dcterms:created xsi:type="dcterms:W3CDTF">2023-07-11T00:44:32Z</dcterms:created>
  <dcterms:modified xsi:type="dcterms:W3CDTF">2023-09-03T16:06:08Z</dcterms:modified>
</cp:coreProperties>
</file>