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8" r:id="rId4"/>
    <p:sldId id="269" r:id="rId5"/>
    <p:sldId id="270" r:id="rId6"/>
    <p:sldId id="276" r:id="rId7"/>
    <p:sldId id="279" r:id="rId8"/>
    <p:sldId id="280" r:id="rId9"/>
    <p:sldId id="259" r:id="rId10"/>
    <p:sldId id="260" r:id="rId11"/>
    <p:sldId id="262" r:id="rId12"/>
    <p:sldId id="283" r:id="rId13"/>
    <p:sldId id="284" r:id="rId14"/>
    <p:sldId id="282" r:id="rId15"/>
    <p:sldId id="28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vam Tiwari" initials="ST" lastIdx="1" clrIdx="0">
    <p:extLst>
      <p:ext uri="{19B8F6BF-5375-455C-9EA6-DF929625EA0E}">
        <p15:presenceInfo xmlns:p15="http://schemas.microsoft.com/office/powerpoint/2012/main" xmlns="" userId="42cb6dac31d18cb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81" d="100"/>
          <a:sy n="81" d="100"/>
        </p:scale>
        <p:origin x="-300"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17/05/2020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17/05/2020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17/05/2020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17/05/2020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17/05/2020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17/05/2020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17/05/2020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17/05/2020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17/05/2020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yahoo.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metacrawler.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3F5DF4-4E15-4454-865A-C2DA308CE138}"/>
              </a:ext>
            </a:extLst>
          </p:cNvPr>
          <p:cNvSpPr>
            <a:spLocks noGrp="1"/>
          </p:cNvSpPr>
          <p:nvPr>
            <p:ph type="ctrTitle"/>
          </p:nvPr>
        </p:nvSpPr>
        <p:spPr>
          <a:xfrm>
            <a:off x="1507067" y="1160865"/>
            <a:ext cx="7766936" cy="1646302"/>
          </a:xfrm>
        </p:spPr>
        <p:txBody>
          <a:bodyPr/>
          <a:lstStyle/>
          <a:p>
            <a:pPr algn="ctr"/>
            <a:r>
              <a:rPr lang="en-US" dirty="0"/>
              <a:t>Search engine using web annotations</a:t>
            </a:r>
          </a:p>
        </p:txBody>
      </p:sp>
      <p:sp>
        <p:nvSpPr>
          <p:cNvPr id="3" name="Subtitle 2">
            <a:extLst>
              <a:ext uri="{FF2B5EF4-FFF2-40B4-BE49-F238E27FC236}">
                <a16:creationId xmlns:a16="http://schemas.microsoft.com/office/drawing/2014/main" xmlns="" id="{F1B38417-9593-43EE-B4C2-48D0A9988CCE}"/>
              </a:ext>
            </a:extLst>
          </p:cNvPr>
          <p:cNvSpPr>
            <a:spLocks noGrp="1"/>
          </p:cNvSpPr>
          <p:nvPr>
            <p:ph type="subTitle" idx="1"/>
          </p:nvPr>
        </p:nvSpPr>
        <p:spPr/>
        <p:txBody>
          <a:bodyPr>
            <a:noAutofit/>
          </a:bodyPr>
          <a:lstStyle/>
          <a:p>
            <a:pPr algn="ctr"/>
            <a:endParaRPr lang="en-US" sz="2000" dirty="0"/>
          </a:p>
          <a:p>
            <a:pPr algn="ctr"/>
            <a:r>
              <a:rPr lang="en-US" sz="2000" dirty="0"/>
              <a:t>Project no.- </a:t>
            </a:r>
            <a:r>
              <a:rPr lang="en-US" sz="2000" dirty="0" smtClean="0"/>
              <a:t>26</a:t>
            </a:r>
            <a:endParaRPr lang="en-US" sz="2000" dirty="0"/>
          </a:p>
          <a:p>
            <a:pPr algn="ctr"/>
            <a:endParaRPr lang="en-US" sz="2000" dirty="0"/>
          </a:p>
          <a:p>
            <a:pPr algn="ctr"/>
            <a:r>
              <a:rPr lang="en-US" sz="2000" dirty="0"/>
              <a:t>Anubha Srivastava(161B038)</a:t>
            </a:r>
          </a:p>
          <a:p>
            <a:pPr algn="ctr"/>
            <a:r>
              <a:rPr lang="en-US" sz="2000" dirty="0" smtClean="0"/>
              <a:t>Nainy Jain</a:t>
            </a:r>
            <a:r>
              <a:rPr lang="en-US" sz="2000" dirty="0" smtClean="0"/>
              <a:t>(161B125)</a:t>
            </a:r>
            <a:endParaRPr lang="en-US" sz="2000" dirty="0"/>
          </a:p>
          <a:p>
            <a:pPr algn="ctr"/>
            <a:r>
              <a:rPr lang="en-US" sz="2000" dirty="0"/>
              <a:t>Ritik Vishwakarma(161B179)</a:t>
            </a:r>
          </a:p>
        </p:txBody>
      </p:sp>
    </p:spTree>
    <p:extLst>
      <p:ext uri="{BB962C8B-B14F-4D97-AF65-F5344CB8AC3E}">
        <p14:creationId xmlns:p14="http://schemas.microsoft.com/office/powerpoint/2010/main" val="1180247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EBDFF2-2038-4EAB-B82A-7E6E6D7804A2}"/>
              </a:ext>
            </a:extLst>
          </p:cNvPr>
          <p:cNvSpPr>
            <a:spLocks noGrp="1"/>
          </p:cNvSpPr>
          <p:nvPr>
            <p:ph type="title"/>
          </p:nvPr>
        </p:nvSpPr>
        <p:spPr/>
        <p:txBody>
          <a:bodyPr/>
          <a:lstStyle/>
          <a:p>
            <a:r>
              <a:rPr lang="en-US" u="sng" dirty="0"/>
              <a:t>Web annotations can be used for following purpose-</a:t>
            </a:r>
          </a:p>
        </p:txBody>
      </p:sp>
      <p:sp>
        <p:nvSpPr>
          <p:cNvPr id="3" name="Content Placeholder 2">
            <a:extLst>
              <a:ext uri="{FF2B5EF4-FFF2-40B4-BE49-F238E27FC236}">
                <a16:creationId xmlns:a16="http://schemas.microsoft.com/office/drawing/2014/main" xmlns="" id="{7618E6B5-0D6C-491B-9DD2-E608C0AFC2B8}"/>
              </a:ext>
            </a:extLst>
          </p:cNvPr>
          <p:cNvSpPr>
            <a:spLocks noGrp="1"/>
          </p:cNvSpPr>
          <p:nvPr>
            <p:ph idx="1"/>
          </p:nvPr>
        </p:nvSpPr>
        <p:spPr/>
        <p:txBody>
          <a:bodyPr/>
          <a:lstStyle/>
          <a:p>
            <a:r>
              <a:rPr lang="en-US" dirty="0"/>
              <a:t>To rate a Web resource, such as by its usefulness, user-friendliness, suitability for viewing by minors.</a:t>
            </a:r>
          </a:p>
          <a:p>
            <a:r>
              <a:rPr lang="en-US" dirty="0"/>
              <a:t>To improve or adapt its contents by adding/removing material.</a:t>
            </a:r>
          </a:p>
          <a:p>
            <a:r>
              <a:rPr lang="en-US" dirty="0"/>
              <a:t>As a collaborative tool, e.g. to discuss the contents of a certain resource.</a:t>
            </a:r>
          </a:p>
          <a:p>
            <a:r>
              <a:rPr lang="en-US" dirty="0"/>
              <a:t>As a medium of artistic or social criticism, by allowing Web users to reinterpret, enrich or protest against institution or ideas that appear on the Web.</a:t>
            </a:r>
          </a:p>
          <a:p>
            <a:r>
              <a:rPr lang="en-US" dirty="0"/>
              <a:t>To quantify transient relationships between information fragments.</a:t>
            </a:r>
            <a:br>
              <a:rPr lang="en-US" dirty="0"/>
            </a:br>
            <a:endParaRPr lang="en-US" dirty="0"/>
          </a:p>
        </p:txBody>
      </p:sp>
    </p:spTree>
    <p:extLst>
      <p:ext uri="{BB962C8B-B14F-4D97-AF65-F5344CB8AC3E}">
        <p14:creationId xmlns:p14="http://schemas.microsoft.com/office/powerpoint/2010/main" val="2167204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32EDE3-69EE-4EB0-B96F-3A05A9AFDF54}"/>
              </a:ext>
            </a:extLst>
          </p:cNvPr>
          <p:cNvSpPr>
            <a:spLocks noGrp="1"/>
          </p:cNvSpPr>
          <p:nvPr>
            <p:ph type="title"/>
          </p:nvPr>
        </p:nvSpPr>
        <p:spPr/>
        <p:txBody>
          <a:bodyPr/>
          <a:lstStyle/>
          <a:p>
            <a:r>
              <a:rPr lang="en-US" u="sng" dirty="0"/>
              <a:t>Search engine using web annotations</a:t>
            </a:r>
          </a:p>
        </p:txBody>
      </p:sp>
      <p:sp>
        <p:nvSpPr>
          <p:cNvPr id="3" name="Content Placeholder 2">
            <a:extLst>
              <a:ext uri="{FF2B5EF4-FFF2-40B4-BE49-F238E27FC236}">
                <a16:creationId xmlns:a16="http://schemas.microsoft.com/office/drawing/2014/main" xmlns="" id="{6BDA435F-079D-482C-8803-A694D8EB6091}"/>
              </a:ext>
            </a:extLst>
          </p:cNvPr>
          <p:cNvSpPr>
            <a:spLocks noGrp="1"/>
          </p:cNvSpPr>
          <p:nvPr>
            <p:ph idx="1"/>
          </p:nvPr>
        </p:nvSpPr>
        <p:spPr>
          <a:xfrm>
            <a:off x="677334" y="1710015"/>
            <a:ext cx="8596668" cy="2716211"/>
          </a:xfrm>
        </p:spPr>
        <p:txBody>
          <a:bodyPr/>
          <a:lstStyle/>
          <a:p>
            <a:pPr>
              <a:buFont typeface="Wingdings" panose="05000000000000000000" pitchFamily="2" charset="2"/>
              <a:buChar char="Ø"/>
            </a:pPr>
            <a:r>
              <a:rPr lang="en-US" dirty="0"/>
              <a:t>When user enters some words in search engine, system fetches automatically those pages which contain those words this happens due to web annotation. Web annotation has become one of the ongoing research topics. </a:t>
            </a:r>
          </a:p>
          <a:p>
            <a:pPr>
              <a:buFont typeface="Wingdings" panose="05000000000000000000" pitchFamily="2" charset="2"/>
              <a:buChar char="Ø"/>
            </a:pPr>
            <a:r>
              <a:rPr lang="en-US" dirty="0"/>
              <a:t>We here proposed a system where user will enter search keywords of content or image. System will match the keyword with annotation if system finds matching content or image. System will display those content and image to user. We here used an effective algorithm to generate query result page or search result records based on a user’s query. User can search any details faster. System is user friendly, any user can use the system.</a:t>
            </a:r>
          </a:p>
        </p:txBody>
      </p:sp>
      <p:pic>
        <p:nvPicPr>
          <p:cNvPr id="5" name="Picture 4">
            <a:extLst>
              <a:ext uri="{FF2B5EF4-FFF2-40B4-BE49-F238E27FC236}">
                <a16:creationId xmlns:a16="http://schemas.microsoft.com/office/drawing/2014/main" xmlns="" id="{313CA821-170F-49E2-92F4-C9C2918D2FB1}"/>
              </a:ext>
            </a:extLst>
          </p:cNvPr>
          <p:cNvPicPr>
            <a:picLocks noChangeAspect="1"/>
          </p:cNvPicPr>
          <p:nvPr/>
        </p:nvPicPr>
        <p:blipFill>
          <a:blip r:embed="rId2"/>
          <a:stretch>
            <a:fillRect/>
          </a:stretch>
        </p:blipFill>
        <p:spPr>
          <a:xfrm>
            <a:off x="1245704" y="4426226"/>
            <a:ext cx="7328453" cy="2431774"/>
          </a:xfrm>
          <a:prstGeom prst="rect">
            <a:avLst/>
          </a:prstGeom>
        </p:spPr>
      </p:pic>
    </p:spTree>
    <p:extLst>
      <p:ext uri="{BB962C8B-B14F-4D97-AF65-F5344CB8AC3E}">
        <p14:creationId xmlns:p14="http://schemas.microsoft.com/office/powerpoint/2010/main" val="1702030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2A651D-B9C9-4F54-BC2B-26742620063D}"/>
              </a:ext>
            </a:extLst>
          </p:cNvPr>
          <p:cNvSpPr>
            <a:spLocks noGrp="1"/>
          </p:cNvSpPr>
          <p:nvPr>
            <p:ph type="title"/>
          </p:nvPr>
        </p:nvSpPr>
        <p:spPr>
          <a:xfrm>
            <a:off x="677334" y="609600"/>
            <a:ext cx="8915074" cy="1320800"/>
          </a:xfrm>
        </p:spPr>
        <p:txBody>
          <a:bodyPr/>
          <a:lstStyle/>
          <a:p>
            <a:r>
              <a:rPr lang="en-IN" dirty="0"/>
              <a:t>Application Programming Interface(API’s)</a:t>
            </a:r>
          </a:p>
        </p:txBody>
      </p:sp>
      <p:sp>
        <p:nvSpPr>
          <p:cNvPr id="3" name="Content Placeholder 2">
            <a:extLst>
              <a:ext uri="{FF2B5EF4-FFF2-40B4-BE49-F238E27FC236}">
                <a16:creationId xmlns:a16="http://schemas.microsoft.com/office/drawing/2014/main" xmlns="" id="{EE9FB9AA-73B3-4EB0-99E2-184DFD004EE7}"/>
              </a:ext>
            </a:extLst>
          </p:cNvPr>
          <p:cNvSpPr>
            <a:spLocks noGrp="1"/>
          </p:cNvSpPr>
          <p:nvPr>
            <p:ph idx="1"/>
          </p:nvPr>
        </p:nvSpPr>
        <p:spPr/>
        <p:txBody>
          <a:bodyPr/>
          <a:lstStyle/>
          <a:p>
            <a:r>
              <a:rPr lang="en-US" sz="2400" dirty="0"/>
              <a:t>API is an abbreviation for Application Programming Interface which is a collection of communication protocols and subroutines used by various programs to communicate between them. A programmer can make use of various API tools to make its program easier and simpler. Also, an API facilitates the programmers with an efficient way to develop their software programs</a:t>
            </a:r>
            <a:r>
              <a:rPr lang="en-US" sz="2400" dirty="0" smtClean="0"/>
              <a:t>.</a:t>
            </a:r>
            <a:endParaRPr lang="en-IN" sz="2400" dirty="0"/>
          </a:p>
        </p:txBody>
      </p:sp>
    </p:spTree>
    <p:extLst>
      <p:ext uri="{BB962C8B-B14F-4D97-AF65-F5344CB8AC3E}">
        <p14:creationId xmlns:p14="http://schemas.microsoft.com/office/powerpoint/2010/main" val="2695758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145D82-261D-460B-887C-B1DC7D9976FF}"/>
              </a:ext>
            </a:extLst>
          </p:cNvPr>
          <p:cNvSpPr>
            <a:spLocks noGrp="1"/>
          </p:cNvSpPr>
          <p:nvPr>
            <p:ph type="title"/>
          </p:nvPr>
        </p:nvSpPr>
        <p:spPr/>
        <p:txBody>
          <a:bodyPr/>
          <a:lstStyle/>
          <a:p>
            <a:r>
              <a:rPr lang="en-IN" b="1" dirty="0"/>
              <a:t>Types of APIs</a:t>
            </a:r>
            <a:endParaRPr lang="en-IN" dirty="0"/>
          </a:p>
        </p:txBody>
      </p:sp>
      <p:sp>
        <p:nvSpPr>
          <p:cNvPr id="3" name="Content Placeholder 2">
            <a:extLst>
              <a:ext uri="{FF2B5EF4-FFF2-40B4-BE49-F238E27FC236}">
                <a16:creationId xmlns:a16="http://schemas.microsoft.com/office/drawing/2014/main" xmlns="" id="{92600F84-7972-432A-9526-69011F17095B}"/>
              </a:ext>
            </a:extLst>
          </p:cNvPr>
          <p:cNvSpPr>
            <a:spLocks noGrp="1"/>
          </p:cNvSpPr>
          <p:nvPr>
            <p:ph idx="1"/>
          </p:nvPr>
        </p:nvSpPr>
        <p:spPr>
          <a:xfrm>
            <a:off x="677334" y="1930401"/>
            <a:ext cx="8596668" cy="4760546"/>
          </a:xfrm>
        </p:spPr>
        <p:txBody>
          <a:bodyPr/>
          <a:lstStyle/>
          <a:p>
            <a:r>
              <a:rPr lang="en-US" b="1" dirty="0"/>
              <a:t>WEB APIs:</a:t>
            </a:r>
            <a:r>
              <a:rPr lang="en-US" dirty="0"/>
              <a:t/>
            </a:r>
            <a:br>
              <a:rPr lang="en-US" dirty="0"/>
            </a:br>
            <a:r>
              <a:rPr lang="en-US" dirty="0"/>
              <a:t>A Web API also called as Web Services is an extensively used API over the web and can be easily accessed using the HTTP protocols. A Web API is an open source interface and can be used by a large number of clients through their phones, tablets. or PC’s.</a:t>
            </a:r>
          </a:p>
          <a:p>
            <a:r>
              <a:rPr lang="en-US" b="1" dirty="0"/>
              <a:t>LOCAL APIs:</a:t>
            </a:r>
            <a:r>
              <a:rPr lang="en-US" dirty="0"/>
              <a:t/>
            </a:r>
            <a:br>
              <a:rPr lang="en-US" dirty="0"/>
            </a:br>
            <a:r>
              <a:rPr lang="en-US" dirty="0"/>
              <a:t>In this types of API, the programmers get the local middleware services. TAPI (Telephony Application Programming Interface), .NET are common examples of Local API’s.</a:t>
            </a:r>
          </a:p>
          <a:p>
            <a:r>
              <a:rPr lang="en-US" b="1" dirty="0"/>
              <a:t>PROGRAM APIs:</a:t>
            </a:r>
            <a:r>
              <a:rPr lang="en-US" dirty="0"/>
              <a:t/>
            </a:r>
            <a:br>
              <a:rPr lang="en-US" dirty="0"/>
            </a:br>
            <a:r>
              <a:rPr lang="en-US" dirty="0"/>
              <a:t>It makes a remote program appears to be local by making use of RPC’s (Remote Procedural Calls). SOAP is a well-known example of this type of API.</a:t>
            </a:r>
            <a:endParaRPr lang="en-IN" dirty="0"/>
          </a:p>
        </p:txBody>
      </p:sp>
    </p:spTree>
    <p:extLst>
      <p:ext uri="{BB962C8B-B14F-4D97-AF65-F5344CB8AC3E}">
        <p14:creationId xmlns:p14="http://schemas.microsoft.com/office/powerpoint/2010/main" val="30544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0A7108-7E61-410A-ADE9-CBB94538AF25}"/>
              </a:ext>
            </a:extLst>
          </p:cNvPr>
          <p:cNvSpPr>
            <a:spLocks noGrp="1"/>
          </p:cNvSpPr>
          <p:nvPr>
            <p:ph type="title"/>
          </p:nvPr>
        </p:nvSpPr>
        <p:spPr/>
        <p:txBody>
          <a:bodyPr/>
          <a:lstStyle/>
          <a:p>
            <a:pPr algn="ctr"/>
            <a:r>
              <a:rPr lang="en-IN" dirty="0"/>
              <a:t>Working Model-</a:t>
            </a:r>
          </a:p>
        </p:txBody>
      </p:sp>
      <p:pic>
        <p:nvPicPr>
          <p:cNvPr id="4" name="Content Placeholder 3">
            <a:extLst>
              <a:ext uri="{FF2B5EF4-FFF2-40B4-BE49-F238E27FC236}">
                <a16:creationId xmlns:a16="http://schemas.microsoft.com/office/drawing/2014/main" xmlns="" id="{FC492894-D99C-46A5-B425-5B6737BF7724}"/>
              </a:ext>
            </a:extLst>
          </p:cNvPr>
          <p:cNvPicPr>
            <a:picLocks noGrp="1" noChangeAspect="1"/>
          </p:cNvPicPr>
          <p:nvPr>
            <p:ph idx="1"/>
          </p:nvPr>
        </p:nvPicPr>
        <p:blipFill>
          <a:blip r:embed="rId2"/>
          <a:stretch>
            <a:fillRect/>
          </a:stretch>
        </p:blipFill>
        <p:spPr>
          <a:xfrm>
            <a:off x="677334" y="1376038"/>
            <a:ext cx="9632271" cy="5202315"/>
          </a:xfrm>
          <a:prstGeom prst="rect">
            <a:avLst/>
          </a:prstGeom>
        </p:spPr>
      </p:pic>
    </p:spTree>
    <p:extLst>
      <p:ext uri="{BB962C8B-B14F-4D97-AF65-F5344CB8AC3E}">
        <p14:creationId xmlns:p14="http://schemas.microsoft.com/office/powerpoint/2010/main" val="3863077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9D9E482-9BF6-4AB3-9C59-BDB88143D823}"/>
              </a:ext>
            </a:extLst>
          </p:cNvPr>
          <p:cNvSpPr/>
          <p:nvPr/>
        </p:nvSpPr>
        <p:spPr>
          <a:xfrm>
            <a:off x="1837592" y="2299119"/>
            <a:ext cx="7622931" cy="923330"/>
          </a:xfrm>
          <a:prstGeom prst="rect">
            <a:avLst/>
          </a:prstGeom>
          <a:noFill/>
        </p:spPr>
        <p:txBody>
          <a:bodyPr wrap="squar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Tree>
    <p:extLst>
      <p:ext uri="{BB962C8B-B14F-4D97-AF65-F5344CB8AC3E}">
        <p14:creationId xmlns:p14="http://schemas.microsoft.com/office/powerpoint/2010/main" val="2811019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EABDC0-15F2-4FB6-9EE0-E8D12A390CEB}"/>
              </a:ext>
            </a:extLst>
          </p:cNvPr>
          <p:cNvSpPr>
            <a:spLocks noGrp="1"/>
          </p:cNvSpPr>
          <p:nvPr>
            <p:ph type="title"/>
          </p:nvPr>
        </p:nvSpPr>
        <p:spPr/>
        <p:txBody>
          <a:bodyPr/>
          <a:lstStyle/>
          <a:p>
            <a:r>
              <a:rPr lang="en-US" u="sng" dirty="0"/>
              <a:t>Search Engine-</a:t>
            </a:r>
          </a:p>
        </p:txBody>
      </p:sp>
      <p:sp>
        <p:nvSpPr>
          <p:cNvPr id="3" name="Content Placeholder 2">
            <a:extLst>
              <a:ext uri="{FF2B5EF4-FFF2-40B4-BE49-F238E27FC236}">
                <a16:creationId xmlns:a16="http://schemas.microsoft.com/office/drawing/2014/main" xmlns="" id="{7DD981C9-AC6D-40F2-B528-014C0A8D6ED5}"/>
              </a:ext>
            </a:extLst>
          </p:cNvPr>
          <p:cNvSpPr>
            <a:spLocks noGrp="1"/>
          </p:cNvSpPr>
          <p:nvPr>
            <p:ph idx="1"/>
          </p:nvPr>
        </p:nvSpPr>
        <p:spPr>
          <a:xfrm>
            <a:off x="412291" y="1802781"/>
            <a:ext cx="8596668" cy="3880773"/>
          </a:xfrm>
        </p:spPr>
        <p:txBody>
          <a:bodyPr/>
          <a:lstStyle/>
          <a:p>
            <a:r>
              <a:rPr lang="en-US" dirty="0"/>
              <a:t>Search engine is a service that allows Internet users to search for content via the World Wide Web (WWW). A user enters keywords or key phrases into a search engine and receives a list of Web content results in the form of websites, images, videos or other online data.</a:t>
            </a:r>
          </a:p>
          <a:p>
            <a:r>
              <a:rPr lang="en-US" dirty="0"/>
              <a:t>The list of content returned via a search engine to a user is known as a search engine results page (SERP).</a:t>
            </a:r>
          </a:p>
          <a:p>
            <a:pPr marL="0" indent="0">
              <a:buNone/>
            </a:pPr>
            <a:r>
              <a:rPr lang="en-US" dirty="0"/>
              <a:t/>
            </a:r>
            <a:br>
              <a:rPr lang="en-US" dirty="0"/>
            </a:br>
            <a:endParaRPr lang="en-US" dirty="0"/>
          </a:p>
        </p:txBody>
      </p:sp>
      <p:pic>
        <p:nvPicPr>
          <p:cNvPr id="1028" name="Picture 4" descr="Image result for search engine">
            <a:extLst>
              <a:ext uri="{FF2B5EF4-FFF2-40B4-BE49-F238E27FC236}">
                <a16:creationId xmlns:a16="http://schemas.microsoft.com/office/drawing/2014/main" xmlns="" id="{6FF9F15F-27C9-4283-AD74-1E5245C1E2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226" y="4203700"/>
            <a:ext cx="7103165" cy="2044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1161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E08163-098E-4265-BF71-7C80DF6AF973}"/>
              </a:ext>
            </a:extLst>
          </p:cNvPr>
          <p:cNvSpPr>
            <a:spLocks noGrp="1"/>
          </p:cNvSpPr>
          <p:nvPr>
            <p:ph type="title"/>
          </p:nvPr>
        </p:nvSpPr>
        <p:spPr/>
        <p:txBody>
          <a:bodyPr/>
          <a:lstStyle/>
          <a:p>
            <a:r>
              <a:rPr lang="en-IN" u="sng" dirty="0"/>
              <a:t>Stages in information retrieval</a:t>
            </a:r>
          </a:p>
        </p:txBody>
      </p:sp>
      <p:sp>
        <p:nvSpPr>
          <p:cNvPr id="3" name="Content Placeholder 2">
            <a:extLst>
              <a:ext uri="{FF2B5EF4-FFF2-40B4-BE49-F238E27FC236}">
                <a16:creationId xmlns:a16="http://schemas.microsoft.com/office/drawing/2014/main" xmlns="" id="{39657A4E-4F2F-4FF7-ACB6-4774E527F972}"/>
              </a:ext>
            </a:extLst>
          </p:cNvPr>
          <p:cNvSpPr>
            <a:spLocks noGrp="1"/>
          </p:cNvSpPr>
          <p:nvPr>
            <p:ph idx="1"/>
          </p:nvPr>
        </p:nvSpPr>
        <p:spPr/>
        <p:txBody>
          <a:bodyPr/>
          <a:lstStyle/>
          <a:p>
            <a:r>
              <a:rPr lang="en-US" dirty="0"/>
              <a:t>Finding documents: It is potentially needed to find interesting documents on the Web consists of millions of documents, distributed over tens of thousands of servers. </a:t>
            </a:r>
          </a:p>
          <a:p>
            <a:r>
              <a:rPr lang="en-US" dirty="0"/>
              <a:t>Formulating queries: It needed to express exactly what kind of information is to retrieve. </a:t>
            </a:r>
          </a:p>
          <a:p>
            <a:r>
              <a:rPr lang="en-US" dirty="0"/>
              <a:t>Determining relevance: The system must determine whether a document contains the required information or not. </a:t>
            </a:r>
            <a:endParaRPr lang="en-IN" dirty="0"/>
          </a:p>
        </p:txBody>
      </p:sp>
    </p:spTree>
    <p:extLst>
      <p:ext uri="{BB962C8B-B14F-4D97-AF65-F5344CB8AC3E}">
        <p14:creationId xmlns:p14="http://schemas.microsoft.com/office/powerpoint/2010/main" val="3007994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BF143A-ADC2-40A4-8478-2C7607C58E6B}"/>
              </a:ext>
            </a:extLst>
          </p:cNvPr>
          <p:cNvSpPr>
            <a:spLocks noGrp="1"/>
          </p:cNvSpPr>
          <p:nvPr>
            <p:ph type="title"/>
          </p:nvPr>
        </p:nvSpPr>
        <p:spPr/>
        <p:txBody>
          <a:bodyPr/>
          <a:lstStyle/>
          <a:p>
            <a:r>
              <a:rPr lang="en-IN" u="sng" dirty="0"/>
              <a:t>Types of Search Engine</a:t>
            </a:r>
          </a:p>
        </p:txBody>
      </p:sp>
      <p:sp>
        <p:nvSpPr>
          <p:cNvPr id="3" name="Content Placeholder 2">
            <a:extLst>
              <a:ext uri="{FF2B5EF4-FFF2-40B4-BE49-F238E27FC236}">
                <a16:creationId xmlns:a16="http://schemas.microsoft.com/office/drawing/2014/main" xmlns="" id="{E6978DB5-6210-45C3-A9EB-67FD2D1D970C}"/>
              </a:ext>
            </a:extLst>
          </p:cNvPr>
          <p:cNvSpPr>
            <a:spLocks noGrp="1"/>
          </p:cNvSpPr>
          <p:nvPr>
            <p:ph idx="1"/>
          </p:nvPr>
        </p:nvSpPr>
        <p:spPr/>
        <p:txBody>
          <a:bodyPr/>
          <a:lstStyle/>
          <a:p>
            <a:pPr marL="0" indent="0">
              <a:buNone/>
            </a:pPr>
            <a:r>
              <a:rPr lang="en-US" dirty="0"/>
              <a:t>On the basis of working, Search engine is categories in following group :-</a:t>
            </a:r>
          </a:p>
          <a:p>
            <a:r>
              <a:rPr lang="en-IN" dirty="0"/>
              <a:t>Crawler-Based Search </a:t>
            </a:r>
            <a:r>
              <a:rPr lang="en-IN" dirty="0" smtClean="0"/>
              <a:t>Engines</a:t>
            </a:r>
            <a:endParaRPr lang="en-IN" dirty="0"/>
          </a:p>
          <a:p>
            <a:r>
              <a:rPr lang="en-IN" dirty="0"/>
              <a:t>Hybrid Search Engines</a:t>
            </a:r>
          </a:p>
          <a:p>
            <a:r>
              <a:rPr lang="en-IN" dirty="0"/>
              <a:t>Meta Search Engines</a:t>
            </a:r>
          </a:p>
        </p:txBody>
      </p:sp>
    </p:spTree>
    <p:extLst>
      <p:ext uri="{BB962C8B-B14F-4D97-AF65-F5344CB8AC3E}">
        <p14:creationId xmlns:p14="http://schemas.microsoft.com/office/powerpoint/2010/main" val="1394990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8EE256-07BA-4624-9224-639E239D1154}"/>
              </a:ext>
            </a:extLst>
          </p:cNvPr>
          <p:cNvSpPr>
            <a:spLocks noGrp="1"/>
          </p:cNvSpPr>
          <p:nvPr>
            <p:ph type="title"/>
          </p:nvPr>
        </p:nvSpPr>
        <p:spPr/>
        <p:txBody>
          <a:bodyPr/>
          <a:lstStyle/>
          <a:p>
            <a:r>
              <a:rPr lang="en-IN" u="sng" dirty="0"/>
              <a:t>Crawler-Based Search Engines</a:t>
            </a:r>
          </a:p>
        </p:txBody>
      </p:sp>
      <p:sp>
        <p:nvSpPr>
          <p:cNvPr id="3" name="Content Placeholder 2">
            <a:extLst>
              <a:ext uri="{FF2B5EF4-FFF2-40B4-BE49-F238E27FC236}">
                <a16:creationId xmlns:a16="http://schemas.microsoft.com/office/drawing/2014/main" xmlns="" id="{33BD6BFA-C5EF-4EC5-A561-EB7298B69E25}"/>
              </a:ext>
            </a:extLst>
          </p:cNvPr>
          <p:cNvSpPr>
            <a:spLocks noGrp="1"/>
          </p:cNvSpPr>
          <p:nvPr>
            <p:ph idx="1"/>
          </p:nvPr>
        </p:nvSpPr>
        <p:spPr/>
        <p:txBody>
          <a:bodyPr/>
          <a:lstStyle/>
          <a:p>
            <a:r>
              <a:rPr lang="en-US" dirty="0"/>
              <a:t>It uses automated software programs to survey and categories web pages , which is known as ‘spiders’, ‘crawlers’, ‘robots’ or ‘bots’.</a:t>
            </a:r>
          </a:p>
          <a:p>
            <a:r>
              <a:rPr lang="en-US" dirty="0"/>
              <a:t>A spider will find a web page, download it and analyses the information presented on the web page. The web page will then be added to the search engine’s database. </a:t>
            </a:r>
          </a:p>
          <a:p>
            <a:r>
              <a:rPr lang="en-US" dirty="0"/>
              <a:t>When a user performs a search, the search engine will check its database of web pages for the key words the user searched.</a:t>
            </a:r>
          </a:p>
          <a:p>
            <a:r>
              <a:rPr lang="en-US" dirty="0"/>
              <a:t>The results (list of suggested links to go to), are listed on pages by order of which is ‘closest’ (as defined by the ‘bots).</a:t>
            </a:r>
            <a:endParaRPr lang="en-IN" dirty="0"/>
          </a:p>
        </p:txBody>
      </p:sp>
    </p:spTree>
    <p:extLst>
      <p:ext uri="{BB962C8B-B14F-4D97-AF65-F5344CB8AC3E}">
        <p14:creationId xmlns:p14="http://schemas.microsoft.com/office/powerpoint/2010/main" val="3500586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987B28-B9C1-44D7-9B1D-5D3FC969BCF2}"/>
              </a:ext>
            </a:extLst>
          </p:cNvPr>
          <p:cNvSpPr>
            <a:spLocks noGrp="1"/>
          </p:cNvSpPr>
          <p:nvPr>
            <p:ph type="title"/>
          </p:nvPr>
        </p:nvSpPr>
        <p:spPr/>
        <p:txBody>
          <a:bodyPr/>
          <a:lstStyle/>
          <a:p>
            <a:r>
              <a:rPr lang="en-IN" u="sng" dirty="0"/>
              <a:t>Data structure for crawler</a:t>
            </a:r>
          </a:p>
        </p:txBody>
      </p:sp>
      <p:pic>
        <p:nvPicPr>
          <p:cNvPr id="4" name="Content Placeholder 3">
            <a:extLst>
              <a:ext uri="{FF2B5EF4-FFF2-40B4-BE49-F238E27FC236}">
                <a16:creationId xmlns:a16="http://schemas.microsoft.com/office/drawing/2014/main" xmlns="" id="{ABD647C4-80B7-4CAC-8ED8-FDC07DBCC9BE}"/>
              </a:ext>
            </a:extLst>
          </p:cNvPr>
          <p:cNvPicPr>
            <a:picLocks noGrp="1" noChangeAspect="1"/>
          </p:cNvPicPr>
          <p:nvPr>
            <p:ph idx="1"/>
          </p:nvPr>
        </p:nvPicPr>
        <p:blipFill>
          <a:blip r:embed="rId2"/>
          <a:stretch>
            <a:fillRect/>
          </a:stretch>
        </p:blipFill>
        <p:spPr>
          <a:xfrm>
            <a:off x="677333" y="1544716"/>
            <a:ext cx="9523109" cy="4918228"/>
          </a:xfrm>
          <a:prstGeom prst="rect">
            <a:avLst/>
          </a:prstGeom>
        </p:spPr>
      </p:pic>
    </p:spTree>
    <p:extLst>
      <p:ext uri="{BB962C8B-B14F-4D97-AF65-F5344CB8AC3E}">
        <p14:creationId xmlns:p14="http://schemas.microsoft.com/office/powerpoint/2010/main" val="2985948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264467-031B-4B31-8742-C83721D13D99}"/>
              </a:ext>
            </a:extLst>
          </p:cNvPr>
          <p:cNvSpPr>
            <a:spLocks noGrp="1"/>
          </p:cNvSpPr>
          <p:nvPr>
            <p:ph type="title"/>
          </p:nvPr>
        </p:nvSpPr>
        <p:spPr/>
        <p:txBody>
          <a:bodyPr/>
          <a:lstStyle/>
          <a:p>
            <a:r>
              <a:rPr lang="en-IN" u="sng" dirty="0"/>
              <a:t>Hybrid Search Engines</a:t>
            </a:r>
          </a:p>
        </p:txBody>
      </p:sp>
      <p:sp>
        <p:nvSpPr>
          <p:cNvPr id="3" name="Content Placeholder 2">
            <a:extLst>
              <a:ext uri="{FF2B5EF4-FFF2-40B4-BE49-F238E27FC236}">
                <a16:creationId xmlns:a16="http://schemas.microsoft.com/office/drawing/2014/main" xmlns="" id="{D8FFEEDB-F059-4776-908E-2164DCDF41F1}"/>
              </a:ext>
            </a:extLst>
          </p:cNvPr>
          <p:cNvSpPr>
            <a:spLocks noGrp="1"/>
          </p:cNvSpPr>
          <p:nvPr>
            <p:ph idx="1"/>
          </p:nvPr>
        </p:nvSpPr>
        <p:spPr/>
        <p:txBody>
          <a:bodyPr/>
          <a:lstStyle/>
          <a:p>
            <a:r>
              <a:rPr lang="en-US" dirty="0"/>
              <a:t>Hybrid search engines use a combination of both crawler-based results and directory results. </a:t>
            </a:r>
          </a:p>
          <a:p>
            <a:r>
              <a:rPr lang="en-US" dirty="0"/>
              <a:t>Examples of hybrid search engines are:</a:t>
            </a:r>
          </a:p>
          <a:p>
            <a:pPr>
              <a:buFont typeface="Wingdings" panose="05000000000000000000" pitchFamily="2" charset="2"/>
              <a:buChar char="v"/>
            </a:pPr>
            <a:r>
              <a:rPr lang="en-US" dirty="0"/>
              <a:t> Yahoo (</a:t>
            </a:r>
            <a:r>
              <a:rPr lang="en-US" dirty="0">
                <a:hlinkClick r:id="rId2"/>
              </a:rPr>
              <a:t>www.yahoo.com</a:t>
            </a:r>
            <a:r>
              <a:rPr lang="en-US" dirty="0"/>
              <a:t>)</a:t>
            </a:r>
          </a:p>
          <a:p>
            <a:pPr>
              <a:buFont typeface="Wingdings" panose="05000000000000000000" pitchFamily="2" charset="2"/>
              <a:buChar char="v"/>
            </a:pPr>
            <a:r>
              <a:rPr lang="en-US" dirty="0"/>
              <a:t> Google (www.google.com)</a:t>
            </a:r>
            <a:endParaRPr lang="en-IN" dirty="0"/>
          </a:p>
        </p:txBody>
      </p:sp>
    </p:spTree>
    <p:extLst>
      <p:ext uri="{BB962C8B-B14F-4D97-AF65-F5344CB8AC3E}">
        <p14:creationId xmlns:p14="http://schemas.microsoft.com/office/powerpoint/2010/main" val="350106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5722D5-9689-4BFC-BFB9-E04F9E7A4325}"/>
              </a:ext>
            </a:extLst>
          </p:cNvPr>
          <p:cNvSpPr>
            <a:spLocks noGrp="1"/>
          </p:cNvSpPr>
          <p:nvPr>
            <p:ph type="title"/>
          </p:nvPr>
        </p:nvSpPr>
        <p:spPr/>
        <p:txBody>
          <a:bodyPr/>
          <a:lstStyle/>
          <a:p>
            <a:r>
              <a:rPr lang="en-IN" u="sng" dirty="0"/>
              <a:t>Meta Search Engines</a:t>
            </a:r>
          </a:p>
        </p:txBody>
      </p:sp>
      <p:sp>
        <p:nvSpPr>
          <p:cNvPr id="3" name="Content Placeholder 2">
            <a:extLst>
              <a:ext uri="{FF2B5EF4-FFF2-40B4-BE49-F238E27FC236}">
                <a16:creationId xmlns:a16="http://schemas.microsoft.com/office/drawing/2014/main" xmlns="" id="{47425B99-8475-4D47-91D4-3B09D1A46790}"/>
              </a:ext>
            </a:extLst>
          </p:cNvPr>
          <p:cNvSpPr>
            <a:spLocks noGrp="1"/>
          </p:cNvSpPr>
          <p:nvPr>
            <p:ph idx="1"/>
          </p:nvPr>
        </p:nvSpPr>
        <p:spPr/>
        <p:txBody>
          <a:bodyPr/>
          <a:lstStyle/>
          <a:p>
            <a:r>
              <a:rPr lang="en-US" dirty="0"/>
              <a:t>Also known as Multiple Search Engines or </a:t>
            </a:r>
            <a:r>
              <a:rPr lang="en-US" dirty="0" smtClean="0"/>
              <a:t>Meta crawlers</a:t>
            </a:r>
            <a:r>
              <a:rPr lang="en-US" dirty="0"/>
              <a:t>.</a:t>
            </a:r>
          </a:p>
          <a:p>
            <a:r>
              <a:rPr lang="en-US" dirty="0"/>
              <a:t>Meta search engines query several other Web search engine databases in parallel and then combine the results in one list.</a:t>
            </a:r>
          </a:p>
          <a:p>
            <a:r>
              <a:rPr lang="en-US" dirty="0"/>
              <a:t>Examples of Meta search engines include:</a:t>
            </a:r>
          </a:p>
          <a:p>
            <a:pPr>
              <a:buFont typeface="Wingdings" panose="05000000000000000000" pitchFamily="2" charset="2"/>
              <a:buChar char="v"/>
            </a:pPr>
            <a:r>
              <a:rPr lang="en-US" dirty="0"/>
              <a:t> </a:t>
            </a:r>
            <a:r>
              <a:rPr lang="en-US" dirty="0" smtClean="0"/>
              <a:t>Meta crawler </a:t>
            </a:r>
            <a:r>
              <a:rPr lang="en-US" dirty="0"/>
              <a:t>(</a:t>
            </a:r>
            <a:r>
              <a:rPr lang="en-US" dirty="0">
                <a:hlinkClick r:id="rId2"/>
              </a:rPr>
              <a:t>www.metacrawler.com</a:t>
            </a:r>
            <a:r>
              <a:rPr lang="en-US" dirty="0"/>
              <a:t>)</a:t>
            </a:r>
          </a:p>
          <a:p>
            <a:pPr>
              <a:buFont typeface="Wingdings" panose="05000000000000000000" pitchFamily="2" charset="2"/>
              <a:buChar char="v"/>
            </a:pPr>
            <a:r>
              <a:rPr lang="en-US" dirty="0"/>
              <a:t> Dogpile (www.dogpile.com)</a:t>
            </a:r>
            <a:endParaRPr lang="en-IN" dirty="0"/>
          </a:p>
        </p:txBody>
      </p:sp>
    </p:spTree>
    <p:extLst>
      <p:ext uri="{BB962C8B-B14F-4D97-AF65-F5344CB8AC3E}">
        <p14:creationId xmlns:p14="http://schemas.microsoft.com/office/powerpoint/2010/main" val="1730525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AC7EDE-8F79-4452-90BD-7A2FDB67EBDC}"/>
              </a:ext>
            </a:extLst>
          </p:cNvPr>
          <p:cNvSpPr>
            <a:spLocks noGrp="1"/>
          </p:cNvSpPr>
          <p:nvPr>
            <p:ph type="title"/>
          </p:nvPr>
        </p:nvSpPr>
        <p:spPr/>
        <p:txBody>
          <a:bodyPr/>
          <a:lstStyle/>
          <a:p>
            <a:r>
              <a:rPr lang="en-US" u="sng" dirty="0"/>
              <a:t>Web Annotations-</a:t>
            </a:r>
          </a:p>
        </p:txBody>
      </p:sp>
      <p:sp>
        <p:nvSpPr>
          <p:cNvPr id="3" name="Content Placeholder 2">
            <a:extLst>
              <a:ext uri="{FF2B5EF4-FFF2-40B4-BE49-F238E27FC236}">
                <a16:creationId xmlns:a16="http://schemas.microsoft.com/office/drawing/2014/main" xmlns="" id="{10C1DE2F-67BC-4360-A123-5F1D52C991E4}"/>
              </a:ext>
            </a:extLst>
          </p:cNvPr>
          <p:cNvSpPr>
            <a:spLocks noGrp="1"/>
          </p:cNvSpPr>
          <p:nvPr>
            <p:ph idx="1"/>
          </p:nvPr>
        </p:nvSpPr>
        <p:spPr/>
        <p:txBody>
          <a:bodyPr/>
          <a:lstStyle/>
          <a:p>
            <a:r>
              <a:rPr lang="en-US" dirty="0"/>
              <a:t>A </a:t>
            </a:r>
            <a:r>
              <a:rPr lang="en-US" b="1" dirty="0"/>
              <a:t>web annotation</a:t>
            </a:r>
            <a:r>
              <a:rPr lang="en-US" dirty="0"/>
              <a:t> is an online annotation associated with a web resource, typically a web page. With a Web annotation system, a user can add, modify or remove information from a Web resource without modifying the resource itself. The annotations can be thought of as a layer on top of the existing resource, and this annotation layer is usually visible to other users who share the same annotation system.</a:t>
            </a:r>
          </a:p>
        </p:txBody>
      </p:sp>
    </p:spTree>
    <p:extLst>
      <p:ext uri="{BB962C8B-B14F-4D97-AF65-F5344CB8AC3E}">
        <p14:creationId xmlns:p14="http://schemas.microsoft.com/office/powerpoint/2010/main" val="277757868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880</TotalTime>
  <Words>639</Words>
  <Application>Microsoft Office PowerPoint</Application>
  <PresentationFormat>Custom</PresentationFormat>
  <Paragraphs>56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Facet</vt:lpstr>
      <vt:lpstr>Search engine using web annotations</vt:lpstr>
      <vt:lpstr>Search Engine-</vt:lpstr>
      <vt:lpstr>Stages in information retrieval</vt:lpstr>
      <vt:lpstr>Types of Search Engine</vt:lpstr>
      <vt:lpstr>Crawler-Based Search Engines</vt:lpstr>
      <vt:lpstr>Data structure for crawler</vt:lpstr>
      <vt:lpstr>Hybrid Search Engines</vt:lpstr>
      <vt:lpstr>Meta Search Engines</vt:lpstr>
      <vt:lpstr>Web Annotations-</vt:lpstr>
      <vt:lpstr>Web annotations can be used for following purpose-</vt:lpstr>
      <vt:lpstr>Search engine using web annotations</vt:lpstr>
      <vt:lpstr>Application Programming Interface(API’s)</vt:lpstr>
      <vt:lpstr>Types of APIs</vt:lpstr>
      <vt:lpstr>Working Model-</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engine using web annotations</dc:title>
  <dc:creator>Shivam Tiwari</dc:creator>
  <cp:lastModifiedBy>Windows User</cp:lastModifiedBy>
  <cp:revision>44</cp:revision>
  <dcterms:created xsi:type="dcterms:W3CDTF">2019-10-06T22:29:23Z</dcterms:created>
  <dcterms:modified xsi:type="dcterms:W3CDTF">2020-05-18T05:26:17Z</dcterms:modified>
</cp:coreProperties>
</file>