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8" r:id="rId13"/>
    <p:sldId id="279" r:id="rId14"/>
    <p:sldId id="280" r:id="rId15"/>
    <p:sldId id="277" r:id="rId16"/>
    <p:sldId id="259" r:id="rId17"/>
    <p:sldId id="260" r:id="rId18"/>
    <p:sldId id="26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Tiwari" initials="ST" lastIdx="1" clrIdx="0">
    <p:extLst>
      <p:ext uri="{19B8F6BF-5375-455C-9EA6-DF929625EA0E}">
        <p15:presenceInfo xmlns:p15="http://schemas.microsoft.com/office/powerpoint/2012/main" userId="42cb6dac31d18c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etacrawl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5DF4-4E15-4454-865A-C2DA308CE138}"/>
              </a:ext>
            </a:extLst>
          </p:cNvPr>
          <p:cNvSpPr>
            <a:spLocks noGrp="1"/>
          </p:cNvSpPr>
          <p:nvPr>
            <p:ph type="ctrTitle"/>
          </p:nvPr>
        </p:nvSpPr>
        <p:spPr>
          <a:xfrm>
            <a:off x="1507067" y="1160865"/>
            <a:ext cx="7766936" cy="1646302"/>
          </a:xfrm>
        </p:spPr>
        <p:txBody>
          <a:bodyPr/>
          <a:lstStyle/>
          <a:p>
            <a:pPr algn="ctr"/>
            <a:r>
              <a:rPr lang="en-US" dirty="0"/>
              <a:t>Search engine using web annotations</a:t>
            </a:r>
          </a:p>
        </p:txBody>
      </p:sp>
      <p:sp>
        <p:nvSpPr>
          <p:cNvPr id="3" name="Subtitle 2">
            <a:extLst>
              <a:ext uri="{FF2B5EF4-FFF2-40B4-BE49-F238E27FC236}">
                <a16:creationId xmlns:a16="http://schemas.microsoft.com/office/drawing/2014/main" id="{F1B38417-9593-43EE-B4C2-48D0A9988CCE}"/>
              </a:ext>
            </a:extLst>
          </p:cNvPr>
          <p:cNvSpPr>
            <a:spLocks noGrp="1"/>
          </p:cNvSpPr>
          <p:nvPr>
            <p:ph type="subTitle" idx="1"/>
          </p:nvPr>
        </p:nvSpPr>
        <p:spPr/>
        <p:txBody>
          <a:bodyPr>
            <a:noAutofit/>
          </a:bodyPr>
          <a:lstStyle/>
          <a:p>
            <a:pPr algn="ctr"/>
            <a:r>
              <a:rPr lang="en-US" sz="2000" dirty="0"/>
              <a:t>Project part-I</a:t>
            </a:r>
          </a:p>
          <a:p>
            <a:pPr algn="ctr"/>
            <a:endParaRPr lang="en-US" sz="2000" dirty="0"/>
          </a:p>
          <a:p>
            <a:pPr algn="ctr"/>
            <a:r>
              <a:rPr lang="en-US" sz="2000" dirty="0"/>
              <a:t>Anubha Srivastava(161B)</a:t>
            </a:r>
          </a:p>
          <a:p>
            <a:pPr algn="ctr"/>
            <a:r>
              <a:rPr lang="en-US" sz="2000" dirty="0"/>
              <a:t>Kartikae Mishra(161B107)</a:t>
            </a:r>
          </a:p>
          <a:p>
            <a:pPr algn="ctr"/>
            <a:r>
              <a:rPr lang="en-US" sz="2000" dirty="0"/>
              <a:t>Ritik Vishwakarma(161B179)</a:t>
            </a:r>
          </a:p>
        </p:txBody>
      </p:sp>
    </p:spTree>
    <p:extLst>
      <p:ext uri="{BB962C8B-B14F-4D97-AF65-F5344CB8AC3E}">
        <p14:creationId xmlns:p14="http://schemas.microsoft.com/office/powerpoint/2010/main" val="118024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890F-5987-4D4C-ABB0-3B81D9577066}"/>
              </a:ext>
            </a:extLst>
          </p:cNvPr>
          <p:cNvSpPr>
            <a:spLocks noGrp="1"/>
          </p:cNvSpPr>
          <p:nvPr>
            <p:ph type="title"/>
          </p:nvPr>
        </p:nvSpPr>
        <p:spPr/>
        <p:txBody>
          <a:bodyPr/>
          <a:lstStyle/>
          <a:p>
            <a:r>
              <a:rPr lang="en-IN" u="sng" dirty="0"/>
              <a:t>Hash table : </a:t>
            </a:r>
          </a:p>
        </p:txBody>
      </p:sp>
      <p:sp>
        <p:nvSpPr>
          <p:cNvPr id="3" name="Content Placeholder 2">
            <a:extLst>
              <a:ext uri="{FF2B5EF4-FFF2-40B4-BE49-F238E27FC236}">
                <a16:creationId xmlns:a16="http://schemas.microsoft.com/office/drawing/2014/main" id="{F93575D6-FDF0-4B55-A85B-A667E32B2DE0}"/>
              </a:ext>
            </a:extLst>
          </p:cNvPr>
          <p:cNvSpPr>
            <a:spLocks noGrp="1"/>
          </p:cNvSpPr>
          <p:nvPr>
            <p:ph idx="1"/>
          </p:nvPr>
        </p:nvSpPr>
        <p:spPr/>
        <p:txBody>
          <a:bodyPr/>
          <a:lstStyle/>
          <a:p>
            <a:r>
              <a:rPr lang="en-US" dirty="0"/>
              <a:t>It is third data structure of size ‘n’ entries.</a:t>
            </a:r>
          </a:p>
          <a:p>
            <a:r>
              <a:rPr lang="en-US" dirty="0"/>
              <a:t>Any URL can be run through a hash function to produce a nonnegative integer less than ‘n’.</a:t>
            </a:r>
          </a:p>
          <a:p>
            <a:r>
              <a:rPr lang="en-US" dirty="0"/>
              <a:t>All URL that hash to the value ‘k’ are hooked together on a linked list starting at the entry ‘k’ of the hash table. </a:t>
            </a:r>
          </a:p>
          <a:p>
            <a:r>
              <a:rPr lang="en-US" dirty="0"/>
              <a:t>Every entry into </a:t>
            </a:r>
            <a:r>
              <a:rPr lang="en-US" dirty="0" err="1"/>
              <a:t>url_table</a:t>
            </a:r>
            <a:r>
              <a:rPr lang="en-US" dirty="0"/>
              <a:t> is also entered into hash table</a:t>
            </a:r>
          </a:p>
          <a:p>
            <a:r>
              <a:rPr lang="en-US" dirty="0"/>
              <a:t>The main use of hash table is to start with a URL and be able to quickly determine whether it is already present in </a:t>
            </a:r>
            <a:r>
              <a:rPr lang="en-US" dirty="0" err="1"/>
              <a:t>url_table</a:t>
            </a:r>
            <a:r>
              <a:rPr lang="en-US" dirty="0"/>
              <a:t>. </a:t>
            </a:r>
            <a:endParaRPr lang="en-IN" dirty="0"/>
          </a:p>
        </p:txBody>
      </p:sp>
    </p:spTree>
    <p:extLst>
      <p:ext uri="{BB962C8B-B14F-4D97-AF65-F5344CB8AC3E}">
        <p14:creationId xmlns:p14="http://schemas.microsoft.com/office/powerpoint/2010/main" val="132344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7B28-B9C1-44D7-9B1D-5D3FC969BCF2}"/>
              </a:ext>
            </a:extLst>
          </p:cNvPr>
          <p:cNvSpPr>
            <a:spLocks noGrp="1"/>
          </p:cNvSpPr>
          <p:nvPr>
            <p:ph type="title"/>
          </p:nvPr>
        </p:nvSpPr>
        <p:spPr/>
        <p:txBody>
          <a:bodyPr/>
          <a:lstStyle/>
          <a:p>
            <a:r>
              <a:rPr lang="en-IN" u="sng" dirty="0"/>
              <a:t>Data structure for crawler</a:t>
            </a:r>
          </a:p>
        </p:txBody>
      </p:sp>
      <p:pic>
        <p:nvPicPr>
          <p:cNvPr id="4" name="Content Placeholder 3">
            <a:extLst>
              <a:ext uri="{FF2B5EF4-FFF2-40B4-BE49-F238E27FC236}">
                <a16:creationId xmlns:a16="http://schemas.microsoft.com/office/drawing/2014/main" id="{ABD647C4-80B7-4CAC-8ED8-FDC07DBCC9BE}"/>
              </a:ext>
            </a:extLst>
          </p:cNvPr>
          <p:cNvPicPr>
            <a:picLocks noGrp="1" noChangeAspect="1"/>
          </p:cNvPicPr>
          <p:nvPr>
            <p:ph idx="1"/>
          </p:nvPr>
        </p:nvPicPr>
        <p:blipFill>
          <a:blip r:embed="rId2"/>
          <a:stretch>
            <a:fillRect/>
          </a:stretch>
        </p:blipFill>
        <p:spPr>
          <a:xfrm>
            <a:off x="677333" y="1544716"/>
            <a:ext cx="9523109" cy="4918228"/>
          </a:xfrm>
          <a:prstGeom prst="rect">
            <a:avLst/>
          </a:prstGeom>
        </p:spPr>
      </p:pic>
    </p:spTree>
    <p:extLst>
      <p:ext uri="{BB962C8B-B14F-4D97-AF65-F5344CB8AC3E}">
        <p14:creationId xmlns:p14="http://schemas.microsoft.com/office/powerpoint/2010/main" val="298594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A82-12FA-427A-9999-70A476A5527D}"/>
              </a:ext>
            </a:extLst>
          </p:cNvPr>
          <p:cNvSpPr>
            <a:spLocks noGrp="1"/>
          </p:cNvSpPr>
          <p:nvPr>
            <p:ph type="title"/>
          </p:nvPr>
        </p:nvSpPr>
        <p:spPr/>
        <p:txBody>
          <a:bodyPr/>
          <a:lstStyle/>
          <a:p>
            <a:r>
              <a:rPr lang="en-IN" u="sng" dirty="0"/>
              <a:t>Directories</a:t>
            </a:r>
          </a:p>
        </p:txBody>
      </p:sp>
      <p:sp>
        <p:nvSpPr>
          <p:cNvPr id="3" name="Content Placeholder 2">
            <a:extLst>
              <a:ext uri="{FF2B5EF4-FFF2-40B4-BE49-F238E27FC236}">
                <a16:creationId xmlns:a16="http://schemas.microsoft.com/office/drawing/2014/main" id="{0D940EA8-ADBA-4EA2-84A6-4DEACAAE660F}"/>
              </a:ext>
            </a:extLst>
          </p:cNvPr>
          <p:cNvSpPr>
            <a:spLocks noGrp="1"/>
          </p:cNvSpPr>
          <p:nvPr>
            <p:ph idx="1"/>
          </p:nvPr>
        </p:nvSpPr>
        <p:spPr/>
        <p:txBody>
          <a:bodyPr/>
          <a:lstStyle/>
          <a:p>
            <a:r>
              <a:rPr lang="en-US" dirty="0"/>
              <a:t>A ‘directory’ uses human editors who decide what category the site belongs to. </a:t>
            </a:r>
          </a:p>
          <a:p>
            <a:r>
              <a:rPr lang="en-US" dirty="0"/>
              <a:t>They place websites within specific categories or subcategories in the ‘directories’ database. </a:t>
            </a:r>
          </a:p>
          <a:p>
            <a:r>
              <a:rPr lang="en-US" dirty="0"/>
              <a:t>By focusing on particular categories and subcategories, user can narrow the search to those records that are most likely to be relevant to his/her interests. </a:t>
            </a:r>
          </a:p>
          <a:p>
            <a:r>
              <a:rPr lang="en-US" dirty="0"/>
              <a:t>The human editors comprehensively check the website and rank it, based on the information they find, using a pre-defined set of rules.</a:t>
            </a:r>
            <a:endParaRPr lang="en-IN" dirty="0"/>
          </a:p>
        </p:txBody>
      </p:sp>
    </p:spTree>
    <p:extLst>
      <p:ext uri="{BB962C8B-B14F-4D97-AF65-F5344CB8AC3E}">
        <p14:creationId xmlns:p14="http://schemas.microsoft.com/office/powerpoint/2010/main" val="41570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4467-031B-4B31-8742-C83721D13D99}"/>
              </a:ext>
            </a:extLst>
          </p:cNvPr>
          <p:cNvSpPr>
            <a:spLocks noGrp="1"/>
          </p:cNvSpPr>
          <p:nvPr>
            <p:ph type="title"/>
          </p:nvPr>
        </p:nvSpPr>
        <p:spPr/>
        <p:txBody>
          <a:bodyPr/>
          <a:lstStyle/>
          <a:p>
            <a:r>
              <a:rPr lang="en-IN" u="sng" dirty="0"/>
              <a:t>Hybrid Search Engines</a:t>
            </a:r>
          </a:p>
        </p:txBody>
      </p:sp>
      <p:sp>
        <p:nvSpPr>
          <p:cNvPr id="3" name="Content Placeholder 2">
            <a:extLst>
              <a:ext uri="{FF2B5EF4-FFF2-40B4-BE49-F238E27FC236}">
                <a16:creationId xmlns:a16="http://schemas.microsoft.com/office/drawing/2014/main" id="{D8FFEEDB-F059-4776-908E-2164DCDF41F1}"/>
              </a:ext>
            </a:extLst>
          </p:cNvPr>
          <p:cNvSpPr>
            <a:spLocks noGrp="1"/>
          </p:cNvSpPr>
          <p:nvPr>
            <p:ph idx="1"/>
          </p:nvPr>
        </p:nvSpPr>
        <p:spPr/>
        <p:txBody>
          <a:bodyPr/>
          <a:lstStyle/>
          <a:p>
            <a:r>
              <a:rPr lang="en-US" dirty="0"/>
              <a:t>Hybrid search engines use a combination of both crawler-based results and directory results. </a:t>
            </a:r>
          </a:p>
          <a:p>
            <a:r>
              <a:rPr lang="en-US" dirty="0"/>
              <a:t>Examples of hybrid search engines are:</a:t>
            </a:r>
          </a:p>
          <a:p>
            <a:pPr>
              <a:buFont typeface="Wingdings" panose="05000000000000000000" pitchFamily="2" charset="2"/>
              <a:buChar char="v"/>
            </a:pPr>
            <a:r>
              <a:rPr lang="en-US" dirty="0"/>
              <a:t> Yahoo (</a:t>
            </a:r>
            <a:r>
              <a:rPr lang="en-US" dirty="0">
                <a:hlinkClick r:id="rId2"/>
              </a:rPr>
              <a:t>www.yahoo.com</a:t>
            </a:r>
            <a:r>
              <a:rPr lang="en-US" dirty="0"/>
              <a:t>)</a:t>
            </a:r>
          </a:p>
          <a:p>
            <a:pPr>
              <a:buFont typeface="Wingdings" panose="05000000000000000000" pitchFamily="2" charset="2"/>
              <a:buChar char="v"/>
            </a:pPr>
            <a:r>
              <a:rPr lang="en-US" dirty="0"/>
              <a:t> Google (www.google.com)</a:t>
            </a:r>
            <a:endParaRPr lang="en-IN" dirty="0"/>
          </a:p>
        </p:txBody>
      </p:sp>
    </p:spTree>
    <p:extLst>
      <p:ext uri="{BB962C8B-B14F-4D97-AF65-F5344CB8AC3E}">
        <p14:creationId xmlns:p14="http://schemas.microsoft.com/office/powerpoint/2010/main" val="35010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22D5-9689-4BFC-BFB9-E04F9E7A4325}"/>
              </a:ext>
            </a:extLst>
          </p:cNvPr>
          <p:cNvSpPr>
            <a:spLocks noGrp="1"/>
          </p:cNvSpPr>
          <p:nvPr>
            <p:ph type="title"/>
          </p:nvPr>
        </p:nvSpPr>
        <p:spPr/>
        <p:txBody>
          <a:bodyPr/>
          <a:lstStyle/>
          <a:p>
            <a:r>
              <a:rPr lang="en-IN" u="sng" dirty="0"/>
              <a:t>Meta Search Engines</a:t>
            </a:r>
          </a:p>
        </p:txBody>
      </p:sp>
      <p:sp>
        <p:nvSpPr>
          <p:cNvPr id="3" name="Content Placeholder 2">
            <a:extLst>
              <a:ext uri="{FF2B5EF4-FFF2-40B4-BE49-F238E27FC236}">
                <a16:creationId xmlns:a16="http://schemas.microsoft.com/office/drawing/2014/main" id="{47425B99-8475-4D47-91D4-3B09D1A46790}"/>
              </a:ext>
            </a:extLst>
          </p:cNvPr>
          <p:cNvSpPr>
            <a:spLocks noGrp="1"/>
          </p:cNvSpPr>
          <p:nvPr>
            <p:ph idx="1"/>
          </p:nvPr>
        </p:nvSpPr>
        <p:spPr/>
        <p:txBody>
          <a:bodyPr/>
          <a:lstStyle/>
          <a:p>
            <a:r>
              <a:rPr lang="en-US" dirty="0"/>
              <a:t>Also known as Multiple Search Engines or </a:t>
            </a:r>
            <a:r>
              <a:rPr lang="en-US" dirty="0" err="1"/>
              <a:t>Metacrawlers</a:t>
            </a:r>
            <a:r>
              <a:rPr lang="en-US" dirty="0"/>
              <a:t>.</a:t>
            </a:r>
          </a:p>
          <a:p>
            <a:r>
              <a:rPr lang="en-US" dirty="0"/>
              <a:t>Meta search engines query several other Web search engine databases in parallel and then combine the results in one list.</a:t>
            </a:r>
          </a:p>
          <a:p>
            <a:r>
              <a:rPr lang="en-US" dirty="0"/>
              <a:t>Examples of Meta search engines include:</a:t>
            </a:r>
          </a:p>
          <a:p>
            <a:pPr>
              <a:buFont typeface="Wingdings" panose="05000000000000000000" pitchFamily="2" charset="2"/>
              <a:buChar char="v"/>
            </a:pPr>
            <a:r>
              <a:rPr lang="en-US" dirty="0"/>
              <a:t> </a:t>
            </a:r>
            <a:r>
              <a:rPr lang="en-US" dirty="0" err="1"/>
              <a:t>Metacrawler</a:t>
            </a:r>
            <a:r>
              <a:rPr lang="en-US" dirty="0"/>
              <a:t> (</a:t>
            </a:r>
            <a:r>
              <a:rPr lang="en-US" dirty="0">
                <a:hlinkClick r:id="rId2"/>
              </a:rPr>
              <a:t>www.metacrawler.com</a:t>
            </a:r>
            <a:r>
              <a:rPr lang="en-US" dirty="0"/>
              <a:t>)</a:t>
            </a:r>
          </a:p>
          <a:p>
            <a:pPr>
              <a:buFont typeface="Wingdings" panose="05000000000000000000" pitchFamily="2" charset="2"/>
              <a:buChar char="v"/>
            </a:pPr>
            <a:r>
              <a:rPr lang="en-US" dirty="0"/>
              <a:t> Dogpile (www.dogpile.com)</a:t>
            </a:r>
            <a:endParaRPr lang="en-IN" dirty="0"/>
          </a:p>
        </p:txBody>
      </p:sp>
    </p:spTree>
    <p:extLst>
      <p:ext uri="{BB962C8B-B14F-4D97-AF65-F5344CB8AC3E}">
        <p14:creationId xmlns:p14="http://schemas.microsoft.com/office/powerpoint/2010/main" val="1730525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48BC-6323-4031-8FAD-47D247739465}"/>
              </a:ext>
            </a:extLst>
          </p:cNvPr>
          <p:cNvSpPr>
            <a:spLocks noGrp="1"/>
          </p:cNvSpPr>
          <p:nvPr>
            <p:ph type="title"/>
          </p:nvPr>
        </p:nvSpPr>
        <p:spPr/>
        <p:txBody>
          <a:bodyPr/>
          <a:lstStyle/>
          <a:p>
            <a:r>
              <a:rPr lang="en-US" u="sng" dirty="0"/>
              <a:t>Searching is done by procedure, </a:t>
            </a:r>
            <a:r>
              <a:rPr lang="en-US" u="sng" dirty="0" err="1"/>
              <a:t>procees_url</a:t>
            </a:r>
            <a:r>
              <a:rPr lang="en-US" u="sng" dirty="0"/>
              <a:t> as follows :-</a:t>
            </a:r>
            <a:endParaRPr lang="en-IN" u="sng" dirty="0"/>
          </a:p>
        </p:txBody>
      </p:sp>
      <p:sp>
        <p:nvSpPr>
          <p:cNvPr id="3" name="Content Placeholder 2">
            <a:extLst>
              <a:ext uri="{FF2B5EF4-FFF2-40B4-BE49-F238E27FC236}">
                <a16:creationId xmlns:a16="http://schemas.microsoft.com/office/drawing/2014/main" id="{18529EFD-507E-407E-92CB-CECAD3B7BC15}"/>
              </a:ext>
            </a:extLst>
          </p:cNvPr>
          <p:cNvSpPr>
            <a:spLocks noGrp="1"/>
          </p:cNvSpPr>
          <p:nvPr>
            <p:ph idx="1"/>
          </p:nvPr>
        </p:nvSpPr>
        <p:spPr/>
        <p:txBody>
          <a:bodyPr/>
          <a:lstStyle/>
          <a:p>
            <a:r>
              <a:rPr lang="en-US" dirty="0"/>
              <a:t>It hashes the URL to see if it is already present in </a:t>
            </a:r>
            <a:r>
              <a:rPr lang="en-US" dirty="0" err="1"/>
              <a:t>url_table</a:t>
            </a:r>
            <a:r>
              <a:rPr lang="en-US" dirty="0"/>
              <a:t>. If so, it is done and returns immediately. </a:t>
            </a:r>
          </a:p>
          <a:p>
            <a:r>
              <a:rPr lang="en-US" dirty="0"/>
              <a:t>If the URL is not already known, its page is fetched. </a:t>
            </a:r>
          </a:p>
          <a:p>
            <a:r>
              <a:rPr lang="en-US" dirty="0"/>
              <a:t>The URL and title are then copied to the heap and pointers to these two strings are entered in </a:t>
            </a:r>
            <a:r>
              <a:rPr lang="en-US" dirty="0" err="1"/>
              <a:t>url_table</a:t>
            </a:r>
            <a:r>
              <a:rPr lang="en-US" dirty="0"/>
              <a:t>. </a:t>
            </a:r>
          </a:p>
          <a:p>
            <a:r>
              <a:rPr lang="en-US" dirty="0"/>
              <a:t>The URL is also entered into the hash table. </a:t>
            </a:r>
          </a:p>
          <a:p>
            <a:r>
              <a:rPr lang="en-US" dirty="0"/>
              <a:t>Finally, </a:t>
            </a:r>
            <a:r>
              <a:rPr lang="en-US" dirty="0" err="1"/>
              <a:t>process_url</a:t>
            </a:r>
            <a:r>
              <a:rPr lang="en-US" dirty="0"/>
              <a:t> extracts all the hyperlinks from the page and calls </a:t>
            </a:r>
            <a:r>
              <a:rPr lang="en-US" dirty="0" err="1"/>
              <a:t>process_url</a:t>
            </a:r>
            <a:r>
              <a:rPr lang="en-US" dirty="0"/>
              <a:t> once per hyperlink, passing the hyperlink’s URL as the input parameter</a:t>
            </a:r>
            <a:endParaRPr lang="en-IN" dirty="0"/>
          </a:p>
        </p:txBody>
      </p:sp>
    </p:spTree>
    <p:extLst>
      <p:ext uri="{BB962C8B-B14F-4D97-AF65-F5344CB8AC3E}">
        <p14:creationId xmlns:p14="http://schemas.microsoft.com/office/powerpoint/2010/main" val="2810788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7EDE-8F79-4452-90BD-7A2FDB67EBDC}"/>
              </a:ext>
            </a:extLst>
          </p:cNvPr>
          <p:cNvSpPr>
            <a:spLocks noGrp="1"/>
          </p:cNvSpPr>
          <p:nvPr>
            <p:ph type="title"/>
          </p:nvPr>
        </p:nvSpPr>
        <p:spPr/>
        <p:txBody>
          <a:bodyPr/>
          <a:lstStyle/>
          <a:p>
            <a:r>
              <a:rPr lang="en-US" u="sng" dirty="0"/>
              <a:t>Web Annotations-</a:t>
            </a:r>
          </a:p>
        </p:txBody>
      </p:sp>
      <p:sp>
        <p:nvSpPr>
          <p:cNvPr id="3" name="Content Placeholder 2">
            <a:extLst>
              <a:ext uri="{FF2B5EF4-FFF2-40B4-BE49-F238E27FC236}">
                <a16:creationId xmlns:a16="http://schemas.microsoft.com/office/drawing/2014/main" id="{10C1DE2F-67BC-4360-A123-5F1D52C991E4}"/>
              </a:ext>
            </a:extLst>
          </p:cNvPr>
          <p:cNvSpPr>
            <a:spLocks noGrp="1"/>
          </p:cNvSpPr>
          <p:nvPr>
            <p:ph idx="1"/>
          </p:nvPr>
        </p:nvSpPr>
        <p:spPr/>
        <p:txBody>
          <a:bodyPr/>
          <a:lstStyle/>
          <a:p>
            <a:r>
              <a:rPr lang="en-US" dirty="0"/>
              <a:t>A </a:t>
            </a:r>
            <a:r>
              <a:rPr lang="en-US" b="1" dirty="0"/>
              <a:t>web annotation</a:t>
            </a:r>
            <a:r>
              <a:rPr lang="en-US" dirty="0"/>
              <a:t> is an online annotation associated with a web resource, typically a web page. With a Web annotation system, a user can add, modify or remove information from a Web resource without modifying the resource itself. The annotations can be thought of as a layer on top of the existing resource, and this annotation layer is usually visible to other users who share the same annotation system.</a:t>
            </a:r>
          </a:p>
        </p:txBody>
      </p:sp>
    </p:spTree>
    <p:extLst>
      <p:ext uri="{BB962C8B-B14F-4D97-AF65-F5344CB8AC3E}">
        <p14:creationId xmlns:p14="http://schemas.microsoft.com/office/powerpoint/2010/main" val="277757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DFF2-2038-4EAB-B82A-7E6E6D7804A2}"/>
              </a:ext>
            </a:extLst>
          </p:cNvPr>
          <p:cNvSpPr>
            <a:spLocks noGrp="1"/>
          </p:cNvSpPr>
          <p:nvPr>
            <p:ph type="title"/>
          </p:nvPr>
        </p:nvSpPr>
        <p:spPr/>
        <p:txBody>
          <a:bodyPr/>
          <a:lstStyle/>
          <a:p>
            <a:r>
              <a:rPr lang="en-US" u="sng" dirty="0"/>
              <a:t>Web annotations can be used for following purpose-</a:t>
            </a:r>
          </a:p>
        </p:txBody>
      </p:sp>
      <p:sp>
        <p:nvSpPr>
          <p:cNvPr id="3" name="Content Placeholder 2">
            <a:extLst>
              <a:ext uri="{FF2B5EF4-FFF2-40B4-BE49-F238E27FC236}">
                <a16:creationId xmlns:a16="http://schemas.microsoft.com/office/drawing/2014/main" id="{7618E6B5-0D6C-491B-9DD2-E608C0AFC2B8}"/>
              </a:ext>
            </a:extLst>
          </p:cNvPr>
          <p:cNvSpPr>
            <a:spLocks noGrp="1"/>
          </p:cNvSpPr>
          <p:nvPr>
            <p:ph idx="1"/>
          </p:nvPr>
        </p:nvSpPr>
        <p:spPr/>
        <p:txBody>
          <a:bodyPr/>
          <a:lstStyle/>
          <a:p>
            <a:r>
              <a:rPr lang="en-US" dirty="0"/>
              <a:t>To rate a Web resource, such as by its usefulness, user-friendliness, suitability for viewing by minors.</a:t>
            </a:r>
          </a:p>
          <a:p>
            <a:r>
              <a:rPr lang="en-US" dirty="0"/>
              <a:t>To improve or adapt its contents by adding/removing material.</a:t>
            </a:r>
          </a:p>
          <a:p>
            <a:r>
              <a:rPr lang="en-US" dirty="0"/>
              <a:t>As a collaborative tool, e.g. to discuss the contents of a certain resource.</a:t>
            </a:r>
          </a:p>
          <a:p>
            <a:r>
              <a:rPr lang="en-US" dirty="0"/>
              <a:t>As a medium of artistic or social criticism, by allowing Web users to reinterpret, enrich or protest against institution or ideas that appear on the Web.</a:t>
            </a:r>
          </a:p>
          <a:p>
            <a:r>
              <a:rPr lang="en-US" dirty="0"/>
              <a:t>To quantify transient relationships between information fragments.</a:t>
            </a:r>
            <a:br>
              <a:rPr lang="en-US" dirty="0"/>
            </a:br>
            <a:endParaRPr lang="en-US" dirty="0"/>
          </a:p>
        </p:txBody>
      </p:sp>
    </p:spTree>
    <p:extLst>
      <p:ext uri="{BB962C8B-B14F-4D97-AF65-F5344CB8AC3E}">
        <p14:creationId xmlns:p14="http://schemas.microsoft.com/office/powerpoint/2010/main" val="216720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EDE3-69EE-4EB0-B96F-3A05A9AFDF54}"/>
              </a:ext>
            </a:extLst>
          </p:cNvPr>
          <p:cNvSpPr>
            <a:spLocks noGrp="1"/>
          </p:cNvSpPr>
          <p:nvPr>
            <p:ph type="title"/>
          </p:nvPr>
        </p:nvSpPr>
        <p:spPr/>
        <p:txBody>
          <a:bodyPr/>
          <a:lstStyle/>
          <a:p>
            <a:r>
              <a:rPr lang="en-US" u="sng" dirty="0"/>
              <a:t>Search engine using web annotations</a:t>
            </a:r>
          </a:p>
        </p:txBody>
      </p:sp>
      <p:sp>
        <p:nvSpPr>
          <p:cNvPr id="3" name="Content Placeholder 2">
            <a:extLst>
              <a:ext uri="{FF2B5EF4-FFF2-40B4-BE49-F238E27FC236}">
                <a16:creationId xmlns:a16="http://schemas.microsoft.com/office/drawing/2014/main" id="{6BDA435F-079D-482C-8803-A694D8EB6091}"/>
              </a:ext>
            </a:extLst>
          </p:cNvPr>
          <p:cNvSpPr>
            <a:spLocks noGrp="1"/>
          </p:cNvSpPr>
          <p:nvPr>
            <p:ph idx="1"/>
          </p:nvPr>
        </p:nvSpPr>
        <p:spPr>
          <a:xfrm>
            <a:off x="677334" y="1710015"/>
            <a:ext cx="8596668" cy="2716211"/>
          </a:xfrm>
        </p:spPr>
        <p:txBody>
          <a:bodyPr/>
          <a:lstStyle/>
          <a:p>
            <a:pPr>
              <a:buFont typeface="Wingdings" panose="05000000000000000000" pitchFamily="2" charset="2"/>
              <a:buChar char="Ø"/>
            </a:pPr>
            <a:r>
              <a:rPr lang="en-US" dirty="0"/>
              <a:t>When user enters some words in search engine, system fetches automatically those pages which contain those words this happens due to web annotation. Web annotation has become one of the ongoing research topics. </a:t>
            </a:r>
          </a:p>
          <a:p>
            <a:pPr>
              <a:buFont typeface="Wingdings" panose="05000000000000000000" pitchFamily="2" charset="2"/>
              <a:buChar char="Ø"/>
            </a:pPr>
            <a:r>
              <a:rPr lang="en-US" dirty="0"/>
              <a:t>We here proposed a system where user will enter search keywords of content or image. System will match the keyword with annotation if system finds matching content or image. System will display those content and image to user. We here used an effective algorithm to generate query result page or search result records based on a user’s query. User can search any details faster. System is user friendly, any user can use the system.</a:t>
            </a:r>
          </a:p>
        </p:txBody>
      </p:sp>
      <p:pic>
        <p:nvPicPr>
          <p:cNvPr id="5" name="Picture 4">
            <a:extLst>
              <a:ext uri="{FF2B5EF4-FFF2-40B4-BE49-F238E27FC236}">
                <a16:creationId xmlns:a16="http://schemas.microsoft.com/office/drawing/2014/main" id="{313CA821-170F-49E2-92F4-C9C2918D2FB1}"/>
              </a:ext>
            </a:extLst>
          </p:cNvPr>
          <p:cNvPicPr>
            <a:picLocks noChangeAspect="1"/>
          </p:cNvPicPr>
          <p:nvPr/>
        </p:nvPicPr>
        <p:blipFill>
          <a:blip r:embed="rId2"/>
          <a:stretch>
            <a:fillRect/>
          </a:stretch>
        </p:blipFill>
        <p:spPr>
          <a:xfrm>
            <a:off x="1245704" y="4426226"/>
            <a:ext cx="7328453" cy="2431774"/>
          </a:xfrm>
          <a:prstGeom prst="rect">
            <a:avLst/>
          </a:prstGeom>
        </p:spPr>
      </p:pic>
    </p:spTree>
    <p:extLst>
      <p:ext uri="{BB962C8B-B14F-4D97-AF65-F5344CB8AC3E}">
        <p14:creationId xmlns:p14="http://schemas.microsoft.com/office/powerpoint/2010/main" val="170203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1060-D136-4FD0-AE15-F2363119B710}"/>
              </a:ext>
            </a:extLst>
          </p:cNvPr>
          <p:cNvSpPr>
            <a:spLocks noGrp="1"/>
          </p:cNvSpPr>
          <p:nvPr>
            <p:ph type="title"/>
          </p:nvPr>
        </p:nvSpPr>
        <p:spPr/>
        <p:txBody>
          <a:bodyPr/>
          <a:lstStyle/>
          <a:p>
            <a:r>
              <a:rPr lang="en-US" u="sng" dirty="0"/>
              <a:t>Impact on Search Quality</a:t>
            </a:r>
          </a:p>
        </p:txBody>
      </p:sp>
      <p:sp>
        <p:nvSpPr>
          <p:cNvPr id="3" name="Content Placeholder 2">
            <a:extLst>
              <a:ext uri="{FF2B5EF4-FFF2-40B4-BE49-F238E27FC236}">
                <a16:creationId xmlns:a16="http://schemas.microsoft.com/office/drawing/2014/main" id="{59E54482-C966-4329-BA40-983A04203294}"/>
              </a:ext>
            </a:extLst>
          </p:cNvPr>
          <p:cNvSpPr>
            <a:spLocks noGrp="1"/>
          </p:cNvSpPr>
          <p:nvPr>
            <p:ph idx="1"/>
          </p:nvPr>
        </p:nvSpPr>
        <p:spPr/>
        <p:txBody>
          <a:bodyPr/>
          <a:lstStyle/>
          <a:p>
            <a:r>
              <a:rPr lang="en-US" dirty="0"/>
              <a:t>Adding explicit annotations to the index results in statistically significant at 95% level improvement over the baseline.</a:t>
            </a:r>
          </a:p>
          <a:p>
            <a:r>
              <a:rPr lang="en-US" dirty="0"/>
              <a:t>Implicit annotations, on the other hand, did not show any significant improvement over the baseline. There was also little difference among the different implicit annotation strategies.</a:t>
            </a:r>
          </a:p>
        </p:txBody>
      </p:sp>
      <p:pic>
        <p:nvPicPr>
          <p:cNvPr id="4" name="Picture 3">
            <a:extLst>
              <a:ext uri="{FF2B5EF4-FFF2-40B4-BE49-F238E27FC236}">
                <a16:creationId xmlns:a16="http://schemas.microsoft.com/office/drawing/2014/main" id="{F78311B7-F427-4B03-982A-3AB77A1E11C4}"/>
              </a:ext>
            </a:extLst>
          </p:cNvPr>
          <p:cNvPicPr>
            <a:picLocks noChangeAspect="1"/>
          </p:cNvPicPr>
          <p:nvPr/>
        </p:nvPicPr>
        <p:blipFill rotWithShape="1">
          <a:blip r:embed="rId2"/>
          <a:srcRect l="50978" t="29749" r="27066" b="63485"/>
          <a:stretch/>
        </p:blipFill>
        <p:spPr>
          <a:xfrm>
            <a:off x="1789043" y="3889756"/>
            <a:ext cx="5618921" cy="1320800"/>
          </a:xfrm>
          <a:prstGeom prst="rect">
            <a:avLst/>
          </a:prstGeom>
        </p:spPr>
      </p:pic>
      <p:sp>
        <p:nvSpPr>
          <p:cNvPr id="5" name="TextBox 4">
            <a:extLst>
              <a:ext uri="{FF2B5EF4-FFF2-40B4-BE49-F238E27FC236}">
                <a16:creationId xmlns:a16="http://schemas.microsoft.com/office/drawing/2014/main" id="{EFF4CCAE-20C8-47A5-BB69-F0E65BF5EFEE}"/>
              </a:ext>
            </a:extLst>
          </p:cNvPr>
          <p:cNvSpPr txBox="1"/>
          <p:nvPr/>
        </p:nvSpPr>
        <p:spPr>
          <a:xfrm>
            <a:off x="1417983" y="5579165"/>
            <a:ext cx="6904382" cy="646331"/>
          </a:xfrm>
          <a:prstGeom prst="rect">
            <a:avLst/>
          </a:prstGeom>
          <a:noFill/>
        </p:spPr>
        <p:txBody>
          <a:bodyPr wrap="square" rtlCol="0">
            <a:spAutoFit/>
          </a:bodyPr>
          <a:lstStyle/>
          <a:p>
            <a:r>
              <a:rPr lang="en-US" dirty="0"/>
              <a:t>Baseline-Performance of the search engine without annotations as a baseline </a:t>
            </a:r>
          </a:p>
        </p:txBody>
      </p:sp>
      <p:sp>
        <p:nvSpPr>
          <p:cNvPr id="6" name="TextBox 5">
            <a:extLst>
              <a:ext uri="{FF2B5EF4-FFF2-40B4-BE49-F238E27FC236}">
                <a16:creationId xmlns:a16="http://schemas.microsoft.com/office/drawing/2014/main" id="{A6084A1E-2928-48C4-9A01-E07C10ADEB86}"/>
              </a:ext>
            </a:extLst>
          </p:cNvPr>
          <p:cNvSpPr txBox="1"/>
          <p:nvPr/>
        </p:nvSpPr>
        <p:spPr>
          <a:xfrm>
            <a:off x="3286539" y="4969565"/>
            <a:ext cx="3048000" cy="369332"/>
          </a:xfrm>
          <a:prstGeom prst="rect">
            <a:avLst/>
          </a:prstGeom>
          <a:noFill/>
        </p:spPr>
        <p:txBody>
          <a:bodyPr wrap="square" rtlCol="0">
            <a:spAutoFit/>
          </a:bodyPr>
          <a:lstStyle/>
          <a:p>
            <a:pPr algn="ctr"/>
            <a:r>
              <a:rPr lang="en-US" dirty="0"/>
              <a:t>Table 2</a:t>
            </a:r>
          </a:p>
        </p:txBody>
      </p:sp>
    </p:spTree>
    <p:extLst>
      <p:ext uri="{BB962C8B-B14F-4D97-AF65-F5344CB8AC3E}">
        <p14:creationId xmlns:p14="http://schemas.microsoft.com/office/powerpoint/2010/main" val="317832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BDC0-15F2-4FB6-9EE0-E8D12A390CEB}"/>
              </a:ext>
            </a:extLst>
          </p:cNvPr>
          <p:cNvSpPr>
            <a:spLocks noGrp="1"/>
          </p:cNvSpPr>
          <p:nvPr>
            <p:ph type="title"/>
          </p:nvPr>
        </p:nvSpPr>
        <p:spPr/>
        <p:txBody>
          <a:bodyPr/>
          <a:lstStyle/>
          <a:p>
            <a:r>
              <a:rPr lang="en-US" u="sng" dirty="0"/>
              <a:t>Search Engine-</a:t>
            </a:r>
          </a:p>
        </p:txBody>
      </p:sp>
      <p:sp>
        <p:nvSpPr>
          <p:cNvPr id="3" name="Content Placeholder 2">
            <a:extLst>
              <a:ext uri="{FF2B5EF4-FFF2-40B4-BE49-F238E27FC236}">
                <a16:creationId xmlns:a16="http://schemas.microsoft.com/office/drawing/2014/main" id="{7DD981C9-AC6D-40F2-B528-014C0A8D6ED5}"/>
              </a:ext>
            </a:extLst>
          </p:cNvPr>
          <p:cNvSpPr>
            <a:spLocks noGrp="1"/>
          </p:cNvSpPr>
          <p:nvPr>
            <p:ph idx="1"/>
          </p:nvPr>
        </p:nvSpPr>
        <p:spPr>
          <a:xfrm>
            <a:off x="412291" y="1802781"/>
            <a:ext cx="8596668" cy="3880773"/>
          </a:xfrm>
        </p:spPr>
        <p:txBody>
          <a:bodyPr/>
          <a:lstStyle/>
          <a:p>
            <a:r>
              <a:rPr lang="en-US" dirty="0"/>
              <a:t>Search engine is a service that allows Internet users to search for content via the World Wide Web (WWW). A user enters keywords or key phrases into a search engine and receives a list of Web content results in the form of websites, images, videos or other online data.</a:t>
            </a:r>
          </a:p>
          <a:p>
            <a:r>
              <a:rPr lang="en-US" dirty="0"/>
              <a:t>The list of content returned via a search engine to a user is known as a search engine results page (SERP).</a:t>
            </a:r>
          </a:p>
          <a:p>
            <a:pPr marL="0" indent="0">
              <a:buNone/>
            </a:pPr>
            <a:br>
              <a:rPr lang="en-US" dirty="0"/>
            </a:br>
            <a:endParaRPr lang="en-US" dirty="0"/>
          </a:p>
        </p:txBody>
      </p:sp>
      <p:pic>
        <p:nvPicPr>
          <p:cNvPr id="1028" name="Picture 4" descr="Image result for search engine">
            <a:extLst>
              <a:ext uri="{FF2B5EF4-FFF2-40B4-BE49-F238E27FC236}">
                <a16:creationId xmlns:a16="http://schemas.microsoft.com/office/drawing/2014/main" id="{6FF9F15F-27C9-4283-AD74-1E5245C1E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226" y="4203700"/>
            <a:ext cx="7103165" cy="204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16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8163-098E-4265-BF71-7C80DF6AF973}"/>
              </a:ext>
            </a:extLst>
          </p:cNvPr>
          <p:cNvSpPr>
            <a:spLocks noGrp="1"/>
          </p:cNvSpPr>
          <p:nvPr>
            <p:ph type="title"/>
          </p:nvPr>
        </p:nvSpPr>
        <p:spPr/>
        <p:txBody>
          <a:bodyPr/>
          <a:lstStyle/>
          <a:p>
            <a:r>
              <a:rPr lang="en-IN" u="sng" dirty="0"/>
              <a:t>Stages in information retrieval</a:t>
            </a:r>
          </a:p>
        </p:txBody>
      </p:sp>
      <p:sp>
        <p:nvSpPr>
          <p:cNvPr id="3" name="Content Placeholder 2">
            <a:extLst>
              <a:ext uri="{FF2B5EF4-FFF2-40B4-BE49-F238E27FC236}">
                <a16:creationId xmlns:a16="http://schemas.microsoft.com/office/drawing/2014/main" id="{39657A4E-4F2F-4FF7-ACB6-4774E527F972}"/>
              </a:ext>
            </a:extLst>
          </p:cNvPr>
          <p:cNvSpPr>
            <a:spLocks noGrp="1"/>
          </p:cNvSpPr>
          <p:nvPr>
            <p:ph idx="1"/>
          </p:nvPr>
        </p:nvSpPr>
        <p:spPr/>
        <p:txBody>
          <a:bodyPr/>
          <a:lstStyle/>
          <a:p>
            <a:r>
              <a:rPr lang="en-US" dirty="0"/>
              <a:t>Finding documents: It is potentially needed to find interesting documents on the Web consists of millions of documents, distributed over tens of thousands of servers. </a:t>
            </a:r>
          </a:p>
          <a:p>
            <a:r>
              <a:rPr lang="en-US" dirty="0"/>
              <a:t>Formulating queries: It needed to express exactly what kind of information is to retrieve. </a:t>
            </a:r>
          </a:p>
          <a:p>
            <a:r>
              <a:rPr lang="en-US" dirty="0"/>
              <a:t>Determining relevance: The system must determine whether a document contains the required information or not. </a:t>
            </a:r>
            <a:endParaRPr lang="en-IN" dirty="0"/>
          </a:p>
        </p:txBody>
      </p:sp>
    </p:spTree>
    <p:extLst>
      <p:ext uri="{BB962C8B-B14F-4D97-AF65-F5344CB8AC3E}">
        <p14:creationId xmlns:p14="http://schemas.microsoft.com/office/powerpoint/2010/main" val="300799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143A-ADC2-40A4-8478-2C7607C58E6B}"/>
              </a:ext>
            </a:extLst>
          </p:cNvPr>
          <p:cNvSpPr>
            <a:spLocks noGrp="1"/>
          </p:cNvSpPr>
          <p:nvPr>
            <p:ph type="title"/>
          </p:nvPr>
        </p:nvSpPr>
        <p:spPr/>
        <p:txBody>
          <a:bodyPr/>
          <a:lstStyle/>
          <a:p>
            <a:r>
              <a:rPr lang="en-IN" u="sng" dirty="0"/>
              <a:t>Types of Search Engine</a:t>
            </a:r>
          </a:p>
        </p:txBody>
      </p:sp>
      <p:sp>
        <p:nvSpPr>
          <p:cNvPr id="3" name="Content Placeholder 2">
            <a:extLst>
              <a:ext uri="{FF2B5EF4-FFF2-40B4-BE49-F238E27FC236}">
                <a16:creationId xmlns:a16="http://schemas.microsoft.com/office/drawing/2014/main" id="{E6978DB5-6210-45C3-A9EB-67FD2D1D970C}"/>
              </a:ext>
            </a:extLst>
          </p:cNvPr>
          <p:cNvSpPr>
            <a:spLocks noGrp="1"/>
          </p:cNvSpPr>
          <p:nvPr>
            <p:ph idx="1"/>
          </p:nvPr>
        </p:nvSpPr>
        <p:spPr/>
        <p:txBody>
          <a:bodyPr/>
          <a:lstStyle/>
          <a:p>
            <a:pPr marL="0" indent="0">
              <a:buNone/>
            </a:pPr>
            <a:r>
              <a:rPr lang="en-US" dirty="0"/>
              <a:t>On the basis of working, Search engine is categories in following group :-</a:t>
            </a:r>
          </a:p>
          <a:p>
            <a:r>
              <a:rPr lang="en-IN" dirty="0"/>
              <a:t>Crawler-Based Search Engines</a:t>
            </a:r>
          </a:p>
          <a:p>
            <a:r>
              <a:rPr lang="en-IN" dirty="0"/>
              <a:t>Directories</a:t>
            </a:r>
          </a:p>
          <a:p>
            <a:r>
              <a:rPr lang="en-IN" dirty="0"/>
              <a:t>Hybrid Search Engines</a:t>
            </a:r>
          </a:p>
          <a:p>
            <a:r>
              <a:rPr lang="en-IN" dirty="0"/>
              <a:t>Meta Search Engines</a:t>
            </a:r>
          </a:p>
        </p:txBody>
      </p:sp>
    </p:spTree>
    <p:extLst>
      <p:ext uri="{BB962C8B-B14F-4D97-AF65-F5344CB8AC3E}">
        <p14:creationId xmlns:p14="http://schemas.microsoft.com/office/powerpoint/2010/main" val="139499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E256-07BA-4624-9224-639E239D1154}"/>
              </a:ext>
            </a:extLst>
          </p:cNvPr>
          <p:cNvSpPr>
            <a:spLocks noGrp="1"/>
          </p:cNvSpPr>
          <p:nvPr>
            <p:ph type="title"/>
          </p:nvPr>
        </p:nvSpPr>
        <p:spPr/>
        <p:txBody>
          <a:bodyPr/>
          <a:lstStyle/>
          <a:p>
            <a:r>
              <a:rPr lang="en-IN" u="sng" dirty="0"/>
              <a:t>Crawler-Based Search Engines</a:t>
            </a:r>
          </a:p>
        </p:txBody>
      </p:sp>
      <p:sp>
        <p:nvSpPr>
          <p:cNvPr id="3" name="Content Placeholder 2">
            <a:extLst>
              <a:ext uri="{FF2B5EF4-FFF2-40B4-BE49-F238E27FC236}">
                <a16:creationId xmlns:a16="http://schemas.microsoft.com/office/drawing/2014/main" id="{33BD6BFA-C5EF-4EC5-A561-EB7298B69E25}"/>
              </a:ext>
            </a:extLst>
          </p:cNvPr>
          <p:cNvSpPr>
            <a:spLocks noGrp="1"/>
          </p:cNvSpPr>
          <p:nvPr>
            <p:ph idx="1"/>
          </p:nvPr>
        </p:nvSpPr>
        <p:spPr/>
        <p:txBody>
          <a:bodyPr/>
          <a:lstStyle/>
          <a:p>
            <a:r>
              <a:rPr lang="en-US" dirty="0"/>
              <a:t>It uses automated software programs to survey and categories web pages , which is known as ‘spiders’, ‘crawlers’, ‘robots’ or ‘bots’.</a:t>
            </a:r>
          </a:p>
          <a:p>
            <a:r>
              <a:rPr lang="en-US" dirty="0"/>
              <a:t>A spider will find a web page, download it and analyses the information presented on the web page. The web page will then be added to the search engine’s database. </a:t>
            </a:r>
          </a:p>
          <a:p>
            <a:r>
              <a:rPr lang="en-US" dirty="0"/>
              <a:t>When a user performs a search, the search engine will check its database of web pages for the key words the user searched.</a:t>
            </a:r>
          </a:p>
          <a:p>
            <a:r>
              <a:rPr lang="en-US" dirty="0"/>
              <a:t>The results (list of suggested links to go to), are listed on pages by order of which is ‘closest’ (as defined by the ‘bots).</a:t>
            </a:r>
            <a:endParaRPr lang="en-IN" dirty="0"/>
          </a:p>
        </p:txBody>
      </p:sp>
    </p:spTree>
    <p:extLst>
      <p:ext uri="{BB962C8B-B14F-4D97-AF65-F5344CB8AC3E}">
        <p14:creationId xmlns:p14="http://schemas.microsoft.com/office/powerpoint/2010/main" val="350058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CD85-1B58-40AE-90A3-0DBDFFF8713D}"/>
              </a:ext>
            </a:extLst>
          </p:cNvPr>
          <p:cNvSpPr>
            <a:spLocks noGrp="1"/>
          </p:cNvSpPr>
          <p:nvPr>
            <p:ph type="title"/>
          </p:nvPr>
        </p:nvSpPr>
        <p:spPr/>
        <p:txBody>
          <a:bodyPr/>
          <a:lstStyle/>
          <a:p>
            <a:r>
              <a:rPr lang="en-IN" u="sng" dirty="0"/>
              <a:t>Robot Algorithm</a:t>
            </a:r>
          </a:p>
        </p:txBody>
      </p:sp>
      <p:sp>
        <p:nvSpPr>
          <p:cNvPr id="3" name="Content Placeholder 2">
            <a:extLst>
              <a:ext uri="{FF2B5EF4-FFF2-40B4-BE49-F238E27FC236}">
                <a16:creationId xmlns:a16="http://schemas.microsoft.com/office/drawing/2014/main" id="{D72A3B04-1820-415D-9C60-9E7621DE5EB7}"/>
              </a:ext>
            </a:extLst>
          </p:cNvPr>
          <p:cNvSpPr>
            <a:spLocks noGrp="1"/>
          </p:cNvSpPr>
          <p:nvPr>
            <p:ph idx="1"/>
          </p:nvPr>
        </p:nvSpPr>
        <p:spPr/>
        <p:txBody>
          <a:bodyPr>
            <a:normAutofit lnSpcReduction="10000"/>
          </a:bodyPr>
          <a:lstStyle/>
          <a:p>
            <a:pPr marL="0" indent="0">
              <a:buNone/>
            </a:pPr>
            <a:r>
              <a:rPr lang="en-US" dirty="0"/>
              <a:t>All robots use the following algorithm for retrieving documents from the Web: </a:t>
            </a:r>
          </a:p>
          <a:p>
            <a:pPr>
              <a:buFont typeface="+mj-lt"/>
              <a:buAutoNum type="arabicPeriod"/>
            </a:pPr>
            <a:r>
              <a:rPr lang="en-US" dirty="0"/>
              <a:t>The algorithm uses a list of known URLs. This list contains at least one URL to start with.</a:t>
            </a:r>
          </a:p>
          <a:p>
            <a:pPr>
              <a:buFont typeface="+mj-lt"/>
              <a:buAutoNum type="arabicPeriod"/>
            </a:pPr>
            <a:r>
              <a:rPr lang="en-US" dirty="0"/>
              <a:t>A URL is taken from the list, and the corresponding document is retrieved from the Web. </a:t>
            </a:r>
          </a:p>
          <a:p>
            <a:pPr>
              <a:buFont typeface="+mj-lt"/>
              <a:buAutoNum type="arabicPeriod"/>
            </a:pPr>
            <a:r>
              <a:rPr lang="en-US" dirty="0"/>
              <a:t>The document is parsed to retrieve information for the index database and to extract the embedded links to other documents. </a:t>
            </a:r>
          </a:p>
          <a:p>
            <a:pPr>
              <a:buFont typeface="+mj-lt"/>
              <a:buAutoNum type="arabicPeriod"/>
            </a:pPr>
            <a:r>
              <a:rPr lang="en-US" dirty="0"/>
              <a:t>The URLs of the links found in the document are added to the list of known URLs.</a:t>
            </a:r>
          </a:p>
          <a:p>
            <a:pPr>
              <a:buFont typeface="+mj-lt"/>
              <a:buAutoNum type="arabicPeriod"/>
            </a:pPr>
            <a:r>
              <a:rPr lang="en-US" dirty="0"/>
              <a:t>If the list is empty or some limit is exceeded (number of documents retrieved, size of the index database, time elapsed since startup, etc.) the algorithm stops. otherwise the algorithm continues at step 2.</a:t>
            </a:r>
            <a:endParaRPr lang="en-IN" dirty="0"/>
          </a:p>
        </p:txBody>
      </p:sp>
    </p:spTree>
    <p:extLst>
      <p:ext uri="{BB962C8B-B14F-4D97-AF65-F5344CB8AC3E}">
        <p14:creationId xmlns:p14="http://schemas.microsoft.com/office/powerpoint/2010/main" val="403330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B096-F3B7-4E9D-AFE9-A8D343F2B006}"/>
              </a:ext>
            </a:extLst>
          </p:cNvPr>
          <p:cNvSpPr>
            <a:spLocks noGrp="1"/>
          </p:cNvSpPr>
          <p:nvPr>
            <p:ph type="title"/>
          </p:nvPr>
        </p:nvSpPr>
        <p:spPr/>
        <p:txBody>
          <a:bodyPr/>
          <a:lstStyle/>
          <a:p>
            <a:r>
              <a:rPr lang="en-US" u="sng" dirty="0"/>
              <a:t>Three data structure is needed for crawler or robot algorithm</a:t>
            </a:r>
            <a:endParaRPr lang="en-IN" u="sng" dirty="0"/>
          </a:p>
        </p:txBody>
      </p:sp>
      <p:sp>
        <p:nvSpPr>
          <p:cNvPr id="3" name="Content Placeholder 2">
            <a:extLst>
              <a:ext uri="{FF2B5EF4-FFF2-40B4-BE49-F238E27FC236}">
                <a16:creationId xmlns:a16="http://schemas.microsoft.com/office/drawing/2014/main" id="{E7DDCC1F-D8A2-4034-B3B6-68B12AF35871}"/>
              </a:ext>
            </a:extLst>
          </p:cNvPr>
          <p:cNvSpPr>
            <a:spLocks noGrp="1"/>
          </p:cNvSpPr>
          <p:nvPr>
            <p:ph idx="1"/>
          </p:nvPr>
        </p:nvSpPr>
        <p:spPr/>
        <p:txBody>
          <a:bodyPr/>
          <a:lstStyle/>
          <a:p>
            <a:r>
              <a:rPr lang="en-US" dirty="0"/>
              <a:t>A large linear array , </a:t>
            </a:r>
            <a:r>
              <a:rPr lang="en-US" dirty="0" err="1"/>
              <a:t>url_table</a:t>
            </a:r>
            <a:endParaRPr lang="en-US" dirty="0"/>
          </a:p>
          <a:p>
            <a:r>
              <a:rPr lang="en-US" dirty="0"/>
              <a:t>Heap</a:t>
            </a:r>
          </a:p>
          <a:p>
            <a:r>
              <a:rPr lang="en-US" dirty="0"/>
              <a:t>Hash table</a:t>
            </a:r>
            <a:endParaRPr lang="en-IN" dirty="0"/>
          </a:p>
        </p:txBody>
      </p:sp>
    </p:spTree>
    <p:extLst>
      <p:ext uri="{BB962C8B-B14F-4D97-AF65-F5344CB8AC3E}">
        <p14:creationId xmlns:p14="http://schemas.microsoft.com/office/powerpoint/2010/main" val="210299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402C-C4BC-469D-83D2-C88CCEA8C548}"/>
              </a:ext>
            </a:extLst>
          </p:cNvPr>
          <p:cNvSpPr>
            <a:spLocks noGrp="1"/>
          </p:cNvSpPr>
          <p:nvPr>
            <p:ph type="title"/>
          </p:nvPr>
        </p:nvSpPr>
        <p:spPr/>
        <p:txBody>
          <a:bodyPr/>
          <a:lstStyle/>
          <a:p>
            <a:r>
              <a:rPr lang="en-IN" dirty="0" err="1"/>
              <a:t>Url_table</a:t>
            </a:r>
            <a:r>
              <a:rPr lang="en-IN" dirty="0"/>
              <a:t> </a:t>
            </a:r>
          </a:p>
        </p:txBody>
      </p:sp>
      <p:sp>
        <p:nvSpPr>
          <p:cNvPr id="3" name="Content Placeholder 2">
            <a:extLst>
              <a:ext uri="{FF2B5EF4-FFF2-40B4-BE49-F238E27FC236}">
                <a16:creationId xmlns:a16="http://schemas.microsoft.com/office/drawing/2014/main" id="{DBDCF67D-B2F1-4400-BA81-8D9F7E3D1984}"/>
              </a:ext>
            </a:extLst>
          </p:cNvPr>
          <p:cNvSpPr>
            <a:spLocks noGrp="1"/>
          </p:cNvSpPr>
          <p:nvPr>
            <p:ph idx="1"/>
          </p:nvPr>
        </p:nvSpPr>
        <p:spPr/>
        <p:txBody>
          <a:bodyPr/>
          <a:lstStyle/>
          <a:p>
            <a:r>
              <a:rPr lang="en-US" dirty="0"/>
              <a:t>It is a large linear array that contains millions of entries</a:t>
            </a:r>
          </a:p>
          <a:p>
            <a:r>
              <a:rPr lang="en-US" dirty="0"/>
              <a:t>Each entry contains two pointers – </a:t>
            </a:r>
          </a:p>
          <a:p>
            <a:pPr>
              <a:buFont typeface="Wingdings" panose="05000000000000000000" pitchFamily="2" charset="2"/>
              <a:buChar char="v"/>
            </a:pPr>
            <a:r>
              <a:rPr lang="en-IN" dirty="0"/>
              <a:t>Pointer to URL</a:t>
            </a:r>
          </a:p>
          <a:p>
            <a:pPr>
              <a:buFont typeface="Wingdings" panose="05000000000000000000" pitchFamily="2" charset="2"/>
              <a:buChar char="v"/>
            </a:pPr>
            <a:r>
              <a:rPr lang="en-IN" dirty="0"/>
              <a:t>Pointer to title</a:t>
            </a:r>
          </a:p>
          <a:p>
            <a:pPr marL="0" indent="0">
              <a:buNone/>
            </a:pPr>
            <a:r>
              <a:rPr lang="en-US" dirty="0"/>
              <a:t>These are variable length strings and kept on heap   </a:t>
            </a:r>
            <a:endParaRPr lang="en-IN" dirty="0"/>
          </a:p>
        </p:txBody>
      </p:sp>
    </p:spTree>
    <p:extLst>
      <p:ext uri="{BB962C8B-B14F-4D97-AF65-F5344CB8AC3E}">
        <p14:creationId xmlns:p14="http://schemas.microsoft.com/office/powerpoint/2010/main" val="401113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4BF8-E697-4F3D-8B63-FAD3D3E99FD4}"/>
              </a:ext>
            </a:extLst>
          </p:cNvPr>
          <p:cNvSpPr>
            <a:spLocks noGrp="1"/>
          </p:cNvSpPr>
          <p:nvPr>
            <p:ph type="title"/>
          </p:nvPr>
        </p:nvSpPr>
        <p:spPr/>
        <p:txBody>
          <a:bodyPr/>
          <a:lstStyle/>
          <a:p>
            <a:r>
              <a:rPr lang="en-IN" u="sng" dirty="0"/>
              <a:t>Heap</a:t>
            </a:r>
          </a:p>
        </p:txBody>
      </p:sp>
      <p:sp>
        <p:nvSpPr>
          <p:cNvPr id="3" name="Content Placeholder 2">
            <a:extLst>
              <a:ext uri="{FF2B5EF4-FFF2-40B4-BE49-F238E27FC236}">
                <a16:creationId xmlns:a16="http://schemas.microsoft.com/office/drawing/2014/main" id="{2E6A76AB-0A07-46BB-A35E-CE0DFFA9DE0C}"/>
              </a:ext>
            </a:extLst>
          </p:cNvPr>
          <p:cNvSpPr>
            <a:spLocks noGrp="1"/>
          </p:cNvSpPr>
          <p:nvPr>
            <p:ph idx="1"/>
          </p:nvPr>
        </p:nvSpPr>
        <p:spPr/>
        <p:txBody>
          <a:bodyPr/>
          <a:lstStyle/>
          <a:p>
            <a:r>
              <a:rPr lang="en-US" dirty="0"/>
              <a:t>It is a large unstructured chunk of virtual memory to which strings can be appended.</a:t>
            </a:r>
            <a:endParaRPr lang="en-IN" dirty="0"/>
          </a:p>
        </p:txBody>
      </p:sp>
    </p:spTree>
    <p:extLst>
      <p:ext uri="{BB962C8B-B14F-4D97-AF65-F5344CB8AC3E}">
        <p14:creationId xmlns:p14="http://schemas.microsoft.com/office/powerpoint/2010/main" val="14247527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593</TotalTime>
  <Words>1289</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Search engine using web annotations</vt:lpstr>
      <vt:lpstr>Search Engine-</vt:lpstr>
      <vt:lpstr>Stages in information retrieval</vt:lpstr>
      <vt:lpstr>Types of Search Engine</vt:lpstr>
      <vt:lpstr>Crawler-Based Search Engines</vt:lpstr>
      <vt:lpstr>Robot Algorithm</vt:lpstr>
      <vt:lpstr>Three data structure is needed for crawler or robot algorithm</vt:lpstr>
      <vt:lpstr>Url_table </vt:lpstr>
      <vt:lpstr>Heap</vt:lpstr>
      <vt:lpstr>Hash table : </vt:lpstr>
      <vt:lpstr>Data structure for crawler</vt:lpstr>
      <vt:lpstr>Directories</vt:lpstr>
      <vt:lpstr>Hybrid Search Engines</vt:lpstr>
      <vt:lpstr>Meta Search Engines</vt:lpstr>
      <vt:lpstr>Searching is done by procedure, procees_url as follows :-</vt:lpstr>
      <vt:lpstr>Web Annotations-</vt:lpstr>
      <vt:lpstr>Web annotations can be used for following purpose-</vt:lpstr>
      <vt:lpstr>Search engine using web annotations</vt:lpstr>
      <vt:lpstr>Impact on Search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using web annotations</dc:title>
  <dc:creator>Shivam Tiwari</dc:creator>
  <cp:lastModifiedBy>Ritik vishwakarma</cp:lastModifiedBy>
  <cp:revision>25</cp:revision>
  <dcterms:created xsi:type="dcterms:W3CDTF">2019-10-06T22:29:23Z</dcterms:created>
  <dcterms:modified xsi:type="dcterms:W3CDTF">2019-11-20T09:23:39Z</dcterms:modified>
</cp:coreProperties>
</file>