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3" r:id="rId3"/>
    <p:sldId id="284" r:id="rId4"/>
    <p:sldId id="287" r:id="rId5"/>
    <p:sldId id="288" r:id="rId6"/>
    <p:sldId id="291" r:id="rId7"/>
    <p:sldId id="289" r:id="rId8"/>
    <p:sldId id="290" r:id="rId9"/>
    <p:sldId id="292" r:id="rId10"/>
    <p:sldId id="293" r:id="rId11"/>
    <p:sldId id="294" r:id="rId12"/>
    <p:sldId id="295" r:id="rId13"/>
    <p:sldId id="296" r:id="rId14"/>
    <p:sldId id="297" r:id="rId15"/>
    <p:sldId id="28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7" autoAdjust="0"/>
    <p:restoredTop sz="99780" autoAdjust="0"/>
  </p:normalViewPr>
  <p:slideViewPr>
    <p:cSldViewPr snapToGrid="0">
      <p:cViewPr varScale="1">
        <p:scale>
          <a:sx n="74" d="100"/>
          <a:sy n="74" d="100"/>
        </p:scale>
        <p:origin x="-4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26/07/2017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11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26/07/2017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5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26/07/2017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2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7542" y="365125"/>
            <a:ext cx="11332783" cy="1325563"/>
          </a:xfrm>
        </p:spPr>
        <p:txBody>
          <a:bodyPr>
            <a:normAutofit/>
          </a:bodyPr>
          <a:lstStyle>
            <a:lvl1pPr>
              <a:defRPr sz="5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37543" y="1772460"/>
            <a:ext cx="11332783" cy="4867622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‐"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1"/>
            <a:r>
              <a:rPr lang="pt-BR" dirty="0"/>
              <a:t>Segundo nível</a:t>
            </a:r>
          </a:p>
          <a:p>
            <a:pPr lvl="1"/>
            <a:r>
              <a:rPr lang="pt-BR" dirty="0"/>
              <a:t>Segundo nível</a:t>
            </a:r>
          </a:p>
          <a:p>
            <a:pPr lvl="0"/>
            <a:r>
              <a:rPr lang="pt-BR" dirty="0"/>
              <a:t>Clique para editar o texto mestre</a:t>
            </a:r>
          </a:p>
          <a:p>
            <a:pPr lvl="0"/>
            <a:r>
              <a:rPr lang="pt-BR" dirty="0"/>
              <a:t>Clique para editar o texto mestre</a:t>
            </a:r>
          </a:p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74965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26/07/2017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26/07/2017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5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26/07/2017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55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26/07/2017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0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26/07/2017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8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26/07/2017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24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26/07/2017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74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 defTabSz="914377"/>
              <a:t>26/07/2017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 defTabSz="914377"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41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0" y="1229417"/>
            <a:ext cx="12192000" cy="173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377"/>
            <a:r>
              <a:rPr lang="en-US" sz="5333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AULA Nº 1</a:t>
            </a:r>
          </a:p>
          <a:p>
            <a:pPr algn="ctr" defTabSz="914377"/>
            <a:r>
              <a:rPr lang="pt-BR" altLang="pt-BR" sz="5333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ENGENHARIA DE SOFTWARE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-1" y="4259317"/>
            <a:ext cx="1214251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377"/>
            <a:r>
              <a:rPr lang="pt-BR" sz="46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processo de software e atividades de software</a:t>
            </a:r>
            <a:endParaRPr lang="pt-BR" sz="42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0" y="3953569"/>
            <a:ext cx="12192000" cy="5926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pt-BR" sz="1867" baseline="-25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5D3D5699-4284-40BF-A067-205533877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44" y="748146"/>
            <a:ext cx="11184938" cy="536764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BD5BAC82-9D8E-4E2D-9006-C95FD4FF0968}"/>
              </a:ext>
            </a:extLst>
          </p:cNvPr>
          <p:cNvSpPr txBox="1"/>
          <p:nvPr/>
        </p:nvSpPr>
        <p:spPr>
          <a:xfrm>
            <a:off x="8882743" y="6051553"/>
            <a:ext cx="20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Sommerville (2011)</a:t>
            </a:r>
          </a:p>
        </p:txBody>
      </p:sp>
    </p:spTree>
    <p:extLst>
      <p:ext uri="{BB962C8B-B14F-4D97-AF65-F5344CB8AC3E}">
        <p14:creationId xmlns:p14="http://schemas.microsoft.com/office/powerpoint/2010/main" val="134339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="" xmlns:a16="http://schemas.microsoft.com/office/drawing/2014/main" id="{4E454CA3-358C-4554-B9C2-2A43D2351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68" y="110769"/>
            <a:ext cx="9960970" cy="64126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DEE056E5-F8B6-422F-B20D-15F961ACD41B}"/>
              </a:ext>
            </a:extLst>
          </p:cNvPr>
          <p:cNvSpPr txBox="1"/>
          <p:nvPr/>
        </p:nvSpPr>
        <p:spPr>
          <a:xfrm>
            <a:off x="8790464" y="6488668"/>
            <a:ext cx="20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Sommerville (2011)</a:t>
            </a:r>
          </a:p>
        </p:txBody>
      </p:sp>
    </p:spTree>
    <p:extLst>
      <p:ext uri="{BB962C8B-B14F-4D97-AF65-F5344CB8AC3E}">
        <p14:creationId xmlns:p14="http://schemas.microsoft.com/office/powerpoint/2010/main" val="127611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="" xmlns:a16="http://schemas.microsoft.com/office/drawing/2014/main" id="{7D28B035-3490-4DDC-8433-5A579D5DF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65" y="2171699"/>
            <a:ext cx="11543320" cy="273137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9A120226-1D84-4399-AC31-0178D08810F3}"/>
              </a:ext>
            </a:extLst>
          </p:cNvPr>
          <p:cNvSpPr txBox="1"/>
          <p:nvPr/>
        </p:nvSpPr>
        <p:spPr>
          <a:xfrm>
            <a:off x="8958244" y="4903076"/>
            <a:ext cx="20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Sommerville (2011)</a:t>
            </a:r>
          </a:p>
        </p:txBody>
      </p:sp>
    </p:spTree>
    <p:extLst>
      <p:ext uri="{BB962C8B-B14F-4D97-AF65-F5344CB8AC3E}">
        <p14:creationId xmlns:p14="http://schemas.microsoft.com/office/powerpoint/2010/main" val="4198659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="" xmlns:a16="http://schemas.microsoft.com/office/drawing/2014/main" id="{CF6B2CCC-EF7E-4BE4-BF38-E8C2C09EB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347787"/>
            <a:ext cx="11639550" cy="41624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0232A574-BA42-40D0-BCCD-51B5CE5096D0}"/>
              </a:ext>
            </a:extLst>
          </p:cNvPr>
          <p:cNvSpPr txBox="1"/>
          <p:nvPr/>
        </p:nvSpPr>
        <p:spPr>
          <a:xfrm>
            <a:off x="8840798" y="5510212"/>
            <a:ext cx="20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Sommerville (2011)</a:t>
            </a:r>
          </a:p>
        </p:txBody>
      </p:sp>
    </p:spTree>
    <p:extLst>
      <p:ext uri="{BB962C8B-B14F-4D97-AF65-F5344CB8AC3E}">
        <p14:creationId xmlns:p14="http://schemas.microsoft.com/office/powerpoint/2010/main" val="1468418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817FB60E-4D06-4086-A677-ADD8E18BE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4" y="1813033"/>
            <a:ext cx="11444610" cy="329499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30022EE6-68EF-44AC-88C6-4085BB306865}"/>
              </a:ext>
            </a:extLst>
          </p:cNvPr>
          <p:cNvSpPr txBox="1"/>
          <p:nvPr/>
        </p:nvSpPr>
        <p:spPr>
          <a:xfrm>
            <a:off x="8840798" y="5108026"/>
            <a:ext cx="20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Sommerville (2011)</a:t>
            </a:r>
          </a:p>
        </p:txBody>
      </p:sp>
    </p:spTree>
    <p:extLst>
      <p:ext uri="{BB962C8B-B14F-4D97-AF65-F5344CB8AC3E}">
        <p14:creationId xmlns:p14="http://schemas.microsoft.com/office/powerpoint/2010/main" val="3558445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Bibliografia base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7543" y="1772460"/>
            <a:ext cx="11292386" cy="486762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600" b="1" dirty="0">
                <a:latin typeface="Arial"/>
                <a:cs typeface="Arial"/>
              </a:rPr>
              <a:t>I. Sommerville, Engenharia de software, 9a ed., Pearson, 2011.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600" b="1" dirty="0">
                <a:latin typeface="Arial"/>
                <a:cs typeface="Arial"/>
              </a:rPr>
              <a:t>S. L. </a:t>
            </a:r>
            <a:r>
              <a:rPr lang="pt-BR" sz="3600" b="1" dirty="0" err="1">
                <a:latin typeface="Arial"/>
                <a:cs typeface="Arial"/>
              </a:rPr>
              <a:t>Pfleeger</a:t>
            </a:r>
            <a:r>
              <a:rPr lang="pt-BR" sz="3600" b="1" dirty="0">
                <a:latin typeface="Arial"/>
                <a:cs typeface="Arial"/>
              </a:rPr>
              <a:t>, Engenharia de software: teoria e prática, 2a ed., Pearson, 2004.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600" b="1" dirty="0">
                <a:latin typeface="Arial"/>
                <a:cs typeface="Arial"/>
              </a:rPr>
              <a:t>E. Medeiros, Desenvolvendo software com UML 2.0: definitivo, Pearson, 2004.</a:t>
            </a:r>
          </a:p>
          <a:p>
            <a:pPr marL="0" indent="0">
              <a:buNone/>
            </a:pPr>
            <a:endParaRPr lang="pt-BR" sz="3600" b="1" dirty="0">
              <a:latin typeface="Arial"/>
              <a:cs typeface="Arial"/>
            </a:endParaRPr>
          </a:p>
          <a:p>
            <a:pPr mar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25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="" xmlns:a16="http://schemas.microsoft.com/office/drawing/2014/main" id="{FF3E3458-7325-47B8-A03A-563D2485F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3" y="912457"/>
            <a:ext cx="11721682" cy="505520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7099ACEF-8C7F-484B-AE63-A28BE903619D}"/>
              </a:ext>
            </a:extLst>
          </p:cNvPr>
          <p:cNvSpPr txBox="1"/>
          <p:nvPr/>
        </p:nvSpPr>
        <p:spPr>
          <a:xfrm>
            <a:off x="8882743" y="5967663"/>
            <a:ext cx="20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Sommerville (2011)</a:t>
            </a:r>
          </a:p>
        </p:txBody>
      </p:sp>
    </p:spTree>
    <p:extLst>
      <p:ext uri="{BB962C8B-B14F-4D97-AF65-F5344CB8AC3E}">
        <p14:creationId xmlns:p14="http://schemas.microsoft.com/office/powerpoint/2010/main" val="8801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="" xmlns:a16="http://schemas.microsoft.com/office/drawing/2014/main" id="{9633B18C-826F-467A-94A8-BEDE3D3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32" y="1149240"/>
            <a:ext cx="11679173" cy="481842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149CC157-D25C-4352-9399-7A5470C631E6}"/>
              </a:ext>
            </a:extLst>
          </p:cNvPr>
          <p:cNvSpPr txBox="1"/>
          <p:nvPr/>
        </p:nvSpPr>
        <p:spPr>
          <a:xfrm>
            <a:off x="8882743" y="5967663"/>
            <a:ext cx="20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Sommerville (2011)</a:t>
            </a:r>
          </a:p>
        </p:txBody>
      </p:sp>
    </p:spTree>
    <p:extLst>
      <p:ext uri="{BB962C8B-B14F-4D97-AF65-F5344CB8AC3E}">
        <p14:creationId xmlns:p14="http://schemas.microsoft.com/office/powerpoint/2010/main" val="3287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Processo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7543" y="1772460"/>
            <a:ext cx="11292386" cy="48676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b="1" dirty="0">
                <a:latin typeface="Arial"/>
                <a:cs typeface="Arial"/>
              </a:rPr>
              <a:t>Conjunto de atividades relacionadas que levam à produção de um produto de software.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‐"/>
            </a:pPr>
            <a:r>
              <a:rPr lang="pt-BR" sz="2800" b="1" dirty="0">
                <a:latin typeface="Arial"/>
                <a:cs typeface="Arial"/>
              </a:rPr>
              <a:t>Software podem ser desenvolvidos do zero ou estendidos a partir de software já existente.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‐"/>
            </a:pPr>
            <a:r>
              <a:rPr lang="pt-BR" sz="2800" b="1" dirty="0">
                <a:latin typeface="Arial"/>
                <a:cs typeface="Arial"/>
              </a:rPr>
              <a:t>Uso de componentes pré-existentes é uma prática comum.</a:t>
            </a:r>
          </a:p>
          <a:p>
            <a:pPr>
              <a:lnSpc>
                <a:spcPct val="100000"/>
              </a:lnSpc>
            </a:pPr>
            <a:r>
              <a:rPr lang="pt-BR" sz="3200" b="1" dirty="0">
                <a:latin typeface="Arial"/>
                <a:cs typeface="Arial"/>
              </a:rPr>
              <a:t>Atividades fundamentais:</a:t>
            </a:r>
          </a:p>
          <a:p>
            <a:pPr lvl="1"/>
            <a:r>
              <a:rPr lang="pt-BR" dirty="0">
                <a:latin typeface="Arial"/>
                <a:cs typeface="Arial"/>
              </a:rPr>
              <a:t>Especificação, p</a:t>
            </a:r>
            <a:r>
              <a:rPr lang="pt-BR" b="1" dirty="0">
                <a:latin typeface="Arial"/>
                <a:cs typeface="Arial"/>
              </a:rPr>
              <a:t>rojeto, implementação, v</a:t>
            </a:r>
            <a:r>
              <a:rPr lang="pt-BR" dirty="0">
                <a:latin typeface="Arial"/>
                <a:cs typeface="Arial"/>
              </a:rPr>
              <a:t>alidação, </a:t>
            </a:r>
            <a:r>
              <a:rPr lang="pt-BR" dirty="0" smtClean="0">
                <a:latin typeface="Arial"/>
                <a:cs typeface="Arial"/>
              </a:rPr>
              <a:t>evolução.</a:t>
            </a:r>
            <a:endParaRPr lang="pt-BR" dirty="0">
              <a:latin typeface="Arial"/>
              <a:cs typeface="Arial"/>
            </a:endParaRPr>
          </a:p>
        </p:txBody>
      </p:sp>
      <p:sp>
        <p:nvSpPr>
          <p:cNvPr id="7" name="SMARTInkShape-5"/>
          <p:cNvSpPr/>
          <p:nvPr>
            <p:custDataLst>
              <p:tags r:id="rId1"/>
            </p:custDataLst>
          </p:nvPr>
        </p:nvSpPr>
        <p:spPr>
          <a:xfrm>
            <a:off x="8469411" y="5285692"/>
            <a:ext cx="68970" cy="32862"/>
          </a:xfrm>
          <a:custGeom>
            <a:avLst/>
            <a:gdLst/>
            <a:ahLst/>
            <a:cxnLst/>
            <a:rect l="0" t="0" r="0" b="0"/>
            <a:pathLst>
              <a:path w="68970" h="32862">
                <a:moveTo>
                  <a:pt x="0" y="32861"/>
                </a:moveTo>
                <a:lnTo>
                  <a:pt x="0" y="32861"/>
                </a:lnTo>
                <a:lnTo>
                  <a:pt x="11166" y="27884"/>
                </a:lnTo>
                <a:lnTo>
                  <a:pt x="50274" y="9293"/>
                </a:lnTo>
                <a:lnTo>
                  <a:pt x="68969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3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 fontScale="90000"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Modelos de processo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7543" y="1772460"/>
            <a:ext cx="11292386" cy="48676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b="1" dirty="0">
                <a:latin typeface="Arial"/>
                <a:cs typeface="Arial"/>
              </a:rPr>
              <a:t>Representação simplificada (abstrações) de um processo de software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dirty="0">
                <a:latin typeface="Arial"/>
                <a:cs typeface="Arial"/>
              </a:rPr>
              <a:t>Representam </a:t>
            </a:r>
            <a:r>
              <a:rPr lang="pt-BR" i="1" dirty="0">
                <a:latin typeface="Arial"/>
                <a:cs typeface="Arial"/>
              </a:rPr>
              <a:t>frameworks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dirty="0">
                <a:latin typeface="Arial"/>
                <a:cs typeface="Arial"/>
              </a:rPr>
              <a:t>Modelos mais comuns:</a:t>
            </a:r>
          </a:p>
          <a:p>
            <a:pPr lvl="1">
              <a:spcBef>
                <a:spcPts val="1800"/>
              </a:spcBef>
            </a:pPr>
            <a:r>
              <a:rPr lang="pt-BR" dirty="0">
                <a:latin typeface="Arial"/>
                <a:cs typeface="Arial"/>
              </a:rPr>
              <a:t>Cascata</a:t>
            </a:r>
          </a:p>
          <a:p>
            <a:pPr lvl="1">
              <a:spcBef>
                <a:spcPts val="1800"/>
              </a:spcBef>
            </a:pPr>
            <a:r>
              <a:rPr lang="pt-BR" dirty="0">
                <a:latin typeface="Arial"/>
                <a:cs typeface="Arial"/>
              </a:rPr>
              <a:t>Incremental</a:t>
            </a:r>
          </a:p>
          <a:p>
            <a:pPr lvl="1">
              <a:spcBef>
                <a:spcPts val="1800"/>
              </a:spcBef>
            </a:pPr>
            <a:r>
              <a:rPr lang="pt-BR" dirty="0">
                <a:latin typeface="Arial"/>
                <a:cs typeface="Arial"/>
              </a:rPr>
              <a:t>Orientado a </a:t>
            </a:r>
            <a:r>
              <a:rPr lang="pt-BR" dirty="0" smtClean="0">
                <a:latin typeface="Arial"/>
                <a:cs typeface="Arial"/>
              </a:rPr>
              <a:t>reuso</a:t>
            </a:r>
            <a:endParaRPr lang="pt-BR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981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="" xmlns:a16="http://schemas.microsoft.com/office/drawing/2014/main" id="{2C3601F6-4DF1-4476-82DB-7949AEF84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70" y="712515"/>
            <a:ext cx="10756617" cy="545180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9A2C2B42-EAEF-4A22-B6C7-296E775A0A87}"/>
              </a:ext>
            </a:extLst>
          </p:cNvPr>
          <p:cNvSpPr txBox="1"/>
          <p:nvPr/>
        </p:nvSpPr>
        <p:spPr>
          <a:xfrm>
            <a:off x="9013372" y="6164316"/>
            <a:ext cx="20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Sommerville (2011)</a:t>
            </a:r>
          </a:p>
        </p:txBody>
      </p:sp>
    </p:spTree>
    <p:extLst>
      <p:ext uri="{BB962C8B-B14F-4D97-AF65-F5344CB8AC3E}">
        <p14:creationId xmlns:p14="http://schemas.microsoft.com/office/powerpoint/2010/main" val="198495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BA55998F-D9FF-40BF-AD9E-DE99BB5AE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80" y="1174838"/>
            <a:ext cx="11105156" cy="480029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149731E4-B7B7-4B44-93B9-5F6CE9FAAF87}"/>
              </a:ext>
            </a:extLst>
          </p:cNvPr>
          <p:cNvSpPr txBox="1"/>
          <p:nvPr/>
        </p:nvSpPr>
        <p:spPr>
          <a:xfrm>
            <a:off x="8882743" y="5967663"/>
            <a:ext cx="20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Sommerville (2011)</a:t>
            </a:r>
          </a:p>
        </p:txBody>
      </p:sp>
    </p:spTree>
    <p:extLst>
      <p:ext uri="{BB962C8B-B14F-4D97-AF65-F5344CB8AC3E}">
        <p14:creationId xmlns:p14="http://schemas.microsoft.com/office/powerpoint/2010/main" val="18935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="" xmlns:a16="http://schemas.microsoft.com/office/drawing/2014/main" id="{92CF2542-C441-45C1-838F-455EB5DF1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25" y="2207173"/>
            <a:ext cx="11227182" cy="279049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70B14C00-938B-4FA5-881A-F4803C40E6C4}"/>
              </a:ext>
            </a:extLst>
          </p:cNvPr>
          <p:cNvSpPr txBox="1"/>
          <p:nvPr/>
        </p:nvSpPr>
        <p:spPr>
          <a:xfrm>
            <a:off x="9001497" y="4997669"/>
            <a:ext cx="20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Sommerville (2011)</a:t>
            </a:r>
          </a:p>
        </p:txBody>
      </p:sp>
    </p:spTree>
    <p:extLst>
      <p:ext uri="{BB962C8B-B14F-4D97-AF65-F5344CB8AC3E}">
        <p14:creationId xmlns:p14="http://schemas.microsoft.com/office/powerpoint/2010/main" val="283717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Atividades do processo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7543" y="1772460"/>
            <a:ext cx="11292386" cy="48676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dirty="0">
                <a:latin typeface="Arial"/>
                <a:cs typeface="Arial"/>
              </a:rPr>
              <a:t>Atividades técnicas, de colaboração e de gestão.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dirty="0">
                <a:latin typeface="Arial"/>
                <a:cs typeface="Arial"/>
              </a:rPr>
              <a:t>Objetivo: especificar, projeto e testar o software.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dirty="0">
                <a:latin typeface="Arial"/>
                <a:cs typeface="Arial"/>
              </a:rPr>
              <a:t>Diferentes ferramentas são usadas como apoio.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dirty="0">
                <a:latin typeface="Arial"/>
                <a:cs typeface="Arial"/>
              </a:rPr>
              <a:t>Atividades básicas:</a:t>
            </a:r>
          </a:p>
          <a:p>
            <a:pPr lvl="1"/>
            <a:r>
              <a:rPr lang="pt-BR" dirty="0">
                <a:latin typeface="Arial"/>
                <a:cs typeface="Arial"/>
              </a:rPr>
              <a:t>Especificação</a:t>
            </a:r>
          </a:p>
          <a:p>
            <a:pPr lvl="1"/>
            <a:r>
              <a:rPr lang="pt-BR" dirty="0">
                <a:latin typeface="Arial"/>
                <a:cs typeface="Arial"/>
              </a:rPr>
              <a:t>Desenvolvimento</a:t>
            </a:r>
          </a:p>
          <a:p>
            <a:pPr lvl="1"/>
            <a:r>
              <a:rPr lang="pt-BR" dirty="0">
                <a:latin typeface="Arial"/>
                <a:cs typeface="Arial"/>
              </a:rPr>
              <a:t>Validação</a:t>
            </a:r>
          </a:p>
          <a:p>
            <a:pPr lvl="1"/>
            <a:r>
              <a:rPr lang="pt-BR" dirty="0">
                <a:latin typeface="Arial"/>
                <a:cs typeface="Arial"/>
              </a:rPr>
              <a:t>Evolução</a:t>
            </a:r>
          </a:p>
        </p:txBody>
      </p:sp>
    </p:spTree>
    <p:extLst>
      <p:ext uri="{BB962C8B-B14F-4D97-AF65-F5344CB8AC3E}">
        <p14:creationId xmlns:p14="http://schemas.microsoft.com/office/powerpoint/2010/main" val="30973756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225</Words>
  <Application>Microsoft Office PowerPoint</Application>
  <PresentationFormat>Personalizar</PresentationFormat>
  <Paragraphs>39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1_Tema do Office</vt:lpstr>
      <vt:lpstr>Apresentação do PowerPoint</vt:lpstr>
      <vt:lpstr>Apresentação do PowerPoint</vt:lpstr>
      <vt:lpstr>Apresentação do PowerPoint</vt:lpstr>
      <vt:lpstr>Processo de software</vt:lpstr>
      <vt:lpstr>Modelos de processo de software</vt:lpstr>
      <vt:lpstr>Apresentação do PowerPoint</vt:lpstr>
      <vt:lpstr>Apresentação do PowerPoint</vt:lpstr>
      <vt:lpstr>Apresentação do PowerPoint</vt:lpstr>
      <vt:lpstr>Atividades do processo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Bibliografia base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Henrique Proença Soares</dc:creator>
  <cp:lastModifiedBy>ingest</cp:lastModifiedBy>
  <cp:revision>126</cp:revision>
  <dcterms:created xsi:type="dcterms:W3CDTF">2015-02-10T17:45:35Z</dcterms:created>
  <dcterms:modified xsi:type="dcterms:W3CDTF">2017-07-26T17:07:25Z</dcterms:modified>
</cp:coreProperties>
</file>