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4" r:id="rId3"/>
    <p:sldId id="295" r:id="rId4"/>
    <p:sldId id="292" r:id="rId5"/>
    <p:sldId id="293" r:id="rId6"/>
    <p:sldId id="296" r:id="rId7"/>
    <p:sldId id="297" r:id="rId8"/>
    <p:sldId id="298" r:id="rId9"/>
    <p:sldId id="299" r:id="rId10"/>
    <p:sldId id="28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7" autoAdjust="0"/>
    <p:restoredTop sz="99780" autoAdjust="0"/>
  </p:normalViewPr>
  <p:slideViewPr>
    <p:cSldViewPr snapToGrid="0">
      <p:cViewPr>
        <p:scale>
          <a:sx n="54" d="100"/>
          <a:sy n="54" d="100"/>
        </p:scale>
        <p:origin x="-118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2" y="365125"/>
            <a:ext cx="1133278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37543" y="1772460"/>
            <a:ext cx="11332783" cy="486762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‐"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1"/>
            <a:r>
              <a:rPr lang="pt-BR" dirty="0"/>
              <a:t>Segundo nível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07/08/2017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Nº 9</a:t>
            </a:r>
          </a:p>
          <a:p>
            <a:pPr algn="ctr" defTabSz="914377"/>
            <a:r>
              <a:rPr lang="pt-BR" altLang="pt-BR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ENGENHARIA DE SOFTWARE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contexto e </a:t>
            </a:r>
          </a:p>
          <a:p>
            <a:pPr algn="ctr" defTabSz="914377"/>
            <a:r>
              <a:rPr lang="pt-BR" sz="4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interação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Bibliografia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I. Sommerville, Engenharia de software, 9a ed., Pearson, 2011.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S. L. </a:t>
            </a:r>
            <a:r>
              <a:rPr lang="pt-BR" sz="3600" b="1" dirty="0" err="1">
                <a:latin typeface="Arial"/>
                <a:cs typeface="Arial"/>
              </a:rPr>
              <a:t>Pfleeger</a:t>
            </a:r>
            <a:r>
              <a:rPr lang="pt-BR" sz="3600" b="1" dirty="0">
                <a:latin typeface="Arial"/>
                <a:cs typeface="Arial"/>
              </a:rPr>
              <a:t>, Engenharia de software: teoria e prática, 2a ed., Pearson, 2004.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600" b="1" dirty="0">
                <a:latin typeface="Arial"/>
                <a:cs typeface="Arial"/>
              </a:rPr>
              <a:t>E. Medeiros, Desenvolvendo software com UML 2.0: definitivo, Pearson, 2004.</a:t>
            </a:r>
          </a:p>
          <a:p>
            <a:pPr marL="0" indent="0">
              <a:buNone/>
            </a:pPr>
            <a:endParaRPr lang="pt-BR" sz="36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Modelagem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543" y="1772460"/>
            <a:ext cx="11292386" cy="48676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dirty="0">
                <a:latin typeface="Arial"/>
                <a:cs typeface="Arial"/>
              </a:rPr>
              <a:t>Modelos de software – são produzidos em:</a:t>
            </a:r>
          </a:p>
          <a:p>
            <a:pPr lvl="1"/>
            <a:r>
              <a:rPr lang="pt-BR" dirty="0">
                <a:latin typeface="Arial"/>
                <a:cs typeface="Arial"/>
              </a:rPr>
              <a:t>Engenharia de requisitos</a:t>
            </a:r>
          </a:p>
          <a:p>
            <a:pPr lvl="2"/>
            <a:r>
              <a:rPr lang="pt-BR" dirty="0">
                <a:latin typeface="Arial"/>
                <a:cs typeface="Arial"/>
              </a:rPr>
              <a:t>Ajudam a extrair os requisitos</a:t>
            </a:r>
          </a:p>
          <a:p>
            <a:pPr lvl="1"/>
            <a:r>
              <a:rPr lang="pt-BR" dirty="0">
                <a:latin typeface="Arial"/>
                <a:cs typeface="Arial"/>
              </a:rPr>
              <a:t>Projeto de software</a:t>
            </a:r>
          </a:p>
          <a:p>
            <a:pPr lvl="2"/>
            <a:r>
              <a:rPr lang="pt-BR" dirty="0">
                <a:latin typeface="Arial"/>
                <a:cs typeface="Arial"/>
              </a:rPr>
              <a:t>Ajudam a descrever/documentar o sistema</a:t>
            </a:r>
          </a:p>
          <a:p>
            <a:r>
              <a:rPr lang="pt-BR" dirty="0">
                <a:latin typeface="Arial"/>
                <a:cs typeface="Arial"/>
              </a:rPr>
              <a:t>Desenvolvimento de modelos abstratos de um sistema</a:t>
            </a:r>
          </a:p>
          <a:p>
            <a:pPr lvl="1"/>
            <a:r>
              <a:rPr lang="pt-BR" dirty="0">
                <a:latin typeface="Arial"/>
                <a:cs typeface="Arial"/>
              </a:rPr>
              <a:t>Cada modelo com uma visão/perspectiva diferente</a:t>
            </a:r>
          </a:p>
          <a:p>
            <a:pPr lvl="1"/>
            <a:r>
              <a:rPr lang="pt-BR" dirty="0">
                <a:latin typeface="Arial"/>
                <a:cs typeface="Arial"/>
              </a:rPr>
              <a:t>Deixa de fora detalhes</a:t>
            </a:r>
          </a:p>
          <a:p>
            <a:pPr lvl="1"/>
            <a:r>
              <a:rPr lang="pt-BR" dirty="0">
                <a:latin typeface="Arial"/>
                <a:cs typeface="Arial"/>
              </a:rPr>
              <a:t>Normalmente usando uma notação gráfica (ex.: UML)</a:t>
            </a:r>
          </a:p>
          <a:p>
            <a:pPr lvl="1"/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4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1"/>
            <a:ext cx="11314109" cy="737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Linguagem de Modelagem Unificada (UML)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83C3604-AD8D-4064-B52C-58F4C799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40" y="1125693"/>
            <a:ext cx="10001608" cy="54025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62F1F23B-343B-4AC3-B1D9-0146E8EF932B}"/>
              </a:ext>
            </a:extLst>
          </p:cNvPr>
          <p:cNvSpPr txBox="1"/>
          <p:nvPr/>
        </p:nvSpPr>
        <p:spPr>
          <a:xfrm>
            <a:off x="8293679" y="6488668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http://www.omg.org (traduzido)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057769D4-92B7-4F7C-A7E6-5E6718AADE28}"/>
              </a:ext>
            </a:extLst>
          </p:cNvPr>
          <p:cNvGrpSpPr/>
          <p:nvPr/>
        </p:nvGrpSpPr>
        <p:grpSpPr>
          <a:xfrm>
            <a:off x="2160202" y="3565833"/>
            <a:ext cx="9294407" cy="2962438"/>
            <a:chOff x="188092" y="3161731"/>
            <a:chExt cx="9294407" cy="296243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DF4E3C03-16A8-4C1F-A69C-5EC1C4955EFC}"/>
                </a:ext>
              </a:extLst>
            </p:cNvPr>
            <p:cNvSpPr/>
            <p:nvPr/>
          </p:nvSpPr>
          <p:spPr>
            <a:xfrm>
              <a:off x="5718484" y="3161732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xmlns="" id="{7F75556F-98C5-4F96-B7F0-4FDFCA349EDE}"/>
                </a:ext>
              </a:extLst>
            </p:cNvPr>
            <p:cNvSpPr/>
            <p:nvPr/>
          </p:nvSpPr>
          <p:spPr>
            <a:xfrm>
              <a:off x="7257105" y="3161731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xmlns="" id="{258D7649-DEDA-43BE-92FF-0ED6B34C372C}"/>
                </a:ext>
              </a:extLst>
            </p:cNvPr>
            <p:cNvSpPr/>
            <p:nvPr/>
          </p:nvSpPr>
          <p:spPr>
            <a:xfrm>
              <a:off x="3504756" y="5315966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xmlns="" id="{428AB314-954E-45A1-A739-34811D359DCB}"/>
                </a:ext>
              </a:extLst>
            </p:cNvPr>
            <p:cNvSpPr/>
            <p:nvPr/>
          </p:nvSpPr>
          <p:spPr>
            <a:xfrm>
              <a:off x="188092" y="3161731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35811B62-9676-4053-84A2-7C6980456B4F}"/>
                </a:ext>
              </a:extLst>
            </p:cNvPr>
            <p:cNvSpPr/>
            <p:nvPr/>
          </p:nvSpPr>
          <p:spPr>
            <a:xfrm>
              <a:off x="7998903" y="4096556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D655230C-B5AA-408E-8CDB-B9A75936C350}"/>
              </a:ext>
            </a:extLst>
          </p:cNvPr>
          <p:cNvGrpSpPr/>
          <p:nvPr/>
        </p:nvGrpSpPr>
        <p:grpSpPr>
          <a:xfrm>
            <a:off x="3678061" y="3565833"/>
            <a:ext cx="3785307" cy="1728247"/>
            <a:chOff x="3678061" y="3565833"/>
            <a:chExt cx="3785307" cy="1728247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1DBB554D-DD2F-43F0-9F78-414CBF5177D4}"/>
                </a:ext>
              </a:extLst>
            </p:cNvPr>
            <p:cNvSpPr/>
            <p:nvPr/>
          </p:nvSpPr>
          <p:spPr>
            <a:xfrm>
              <a:off x="3678061" y="3565833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3B2A42C-B4ED-4627-8011-BB0D36E44DA2}"/>
                </a:ext>
              </a:extLst>
            </p:cNvPr>
            <p:cNvSpPr/>
            <p:nvPr/>
          </p:nvSpPr>
          <p:spPr>
            <a:xfrm>
              <a:off x="4419859" y="4485877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87F1855D-2D8F-46DC-9816-1BE44A88205A}"/>
                </a:ext>
              </a:extLst>
            </p:cNvPr>
            <p:cNvSpPr/>
            <p:nvPr/>
          </p:nvSpPr>
          <p:spPr>
            <a:xfrm>
              <a:off x="5979772" y="4485877"/>
              <a:ext cx="1483596" cy="8082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1"/>
            <a:ext cx="11314109" cy="737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Modelos de contexto (Diagrama de classes)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2FB91F6F-CD47-4A05-9E46-34E2235A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" y="1081549"/>
            <a:ext cx="10263816" cy="546345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5746F298-EB9E-4CD6-95A7-057728D2751A}"/>
              </a:ext>
            </a:extLst>
          </p:cNvPr>
          <p:cNvSpPr txBox="1"/>
          <p:nvPr/>
        </p:nvSpPr>
        <p:spPr>
          <a:xfrm>
            <a:off x="9178998" y="6488668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</p:spTree>
    <p:extLst>
      <p:ext uri="{BB962C8B-B14F-4D97-AF65-F5344CB8AC3E}">
        <p14:creationId xmlns:p14="http://schemas.microsoft.com/office/powerpoint/2010/main" val="309737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3BE2170-65E7-49BD-805E-568E1A0BD897}"/>
              </a:ext>
            </a:extLst>
          </p:cNvPr>
          <p:cNvSpPr txBox="1"/>
          <p:nvPr/>
        </p:nvSpPr>
        <p:spPr>
          <a:xfrm>
            <a:off x="8943954" y="6488668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00D267C-F470-4C61-A5B2-6EC962D8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2" y="1075869"/>
            <a:ext cx="9783096" cy="549506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CFF3DA8-2FEC-43CE-A60F-092AEE8A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43861"/>
            <a:ext cx="11384502" cy="737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Modelos de contexto (Diagrama de atividades)</a:t>
            </a:r>
          </a:p>
        </p:txBody>
      </p:sp>
    </p:spTree>
    <p:extLst>
      <p:ext uri="{BB962C8B-B14F-4D97-AF65-F5344CB8AC3E}">
        <p14:creationId xmlns:p14="http://schemas.microsoft.com/office/powerpoint/2010/main" val="18360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1"/>
            <a:ext cx="11314109" cy="737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Modelos de interação </a:t>
            </a:r>
            <a:br>
              <a:rPr lang="pt-BR" sz="4000" dirty="0">
                <a:latin typeface="Arial"/>
                <a:cs typeface="Arial"/>
              </a:rPr>
            </a:br>
            <a:r>
              <a:rPr lang="pt-BR" sz="4000" dirty="0">
                <a:latin typeface="Arial"/>
                <a:cs typeface="Arial"/>
              </a:rPr>
              <a:t>(Diagrama de casos de uso)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5746F298-EB9E-4CD6-95A7-057728D2751A}"/>
              </a:ext>
            </a:extLst>
          </p:cNvPr>
          <p:cNvSpPr txBox="1"/>
          <p:nvPr/>
        </p:nvSpPr>
        <p:spPr>
          <a:xfrm>
            <a:off x="9556070" y="4452937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67F6D95-F219-4881-99A7-E91F3705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405062"/>
            <a:ext cx="10801350" cy="204787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AB689F8C-9419-4790-89DD-2A58AD998232}"/>
              </a:ext>
            </a:extLst>
          </p:cNvPr>
          <p:cNvGrpSpPr/>
          <p:nvPr/>
        </p:nvGrpSpPr>
        <p:grpSpPr>
          <a:xfrm>
            <a:off x="6273538" y="3412503"/>
            <a:ext cx="3357513" cy="292231"/>
            <a:chOff x="6273538" y="3412503"/>
            <a:chExt cx="3357513" cy="292231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xmlns="" id="{600266F4-8100-4957-9172-4D1930314CCE}"/>
                </a:ext>
              </a:extLst>
            </p:cNvPr>
            <p:cNvGrpSpPr/>
            <p:nvPr/>
          </p:nvGrpSpPr>
          <p:grpSpPr>
            <a:xfrm>
              <a:off x="6273538" y="3412503"/>
              <a:ext cx="311084" cy="292231"/>
              <a:chOff x="6273538" y="3412503"/>
              <a:chExt cx="311084" cy="292231"/>
            </a:xfrm>
          </p:grpSpPr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xmlns="" id="{42405637-7A91-4864-860F-BAA129A9F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7105" y="3412503"/>
                <a:ext cx="263950" cy="29223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xmlns="" id="{36B57791-7C71-4379-B333-DFDC3BEA7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3538" y="3439213"/>
                <a:ext cx="311084" cy="2655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xmlns="" id="{16325D8A-3C7A-4B35-80FD-DF8ECA5D3724}"/>
                </a:ext>
              </a:extLst>
            </p:cNvPr>
            <p:cNvGrpSpPr/>
            <p:nvPr/>
          </p:nvGrpSpPr>
          <p:grpSpPr>
            <a:xfrm>
              <a:off x="9319967" y="3412503"/>
              <a:ext cx="311084" cy="292231"/>
              <a:chOff x="6273538" y="3412503"/>
              <a:chExt cx="311084" cy="292231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xmlns="" id="{1BC78ECD-0290-4CC2-8BA1-C70A26BE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7105" y="3412503"/>
                <a:ext cx="263950" cy="29223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xmlns="" id="{CFF8B8A5-8758-48DB-983E-533C18926E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3538" y="3439213"/>
                <a:ext cx="311084" cy="2655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7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1"/>
            <a:ext cx="11314109" cy="737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Modelos de interação </a:t>
            </a:r>
            <a:br>
              <a:rPr lang="pt-BR" sz="4000" dirty="0">
                <a:latin typeface="Arial"/>
                <a:cs typeface="Arial"/>
              </a:rPr>
            </a:br>
            <a:r>
              <a:rPr lang="pt-BR" sz="4000" dirty="0">
                <a:latin typeface="Arial"/>
                <a:cs typeface="Arial"/>
              </a:rPr>
              <a:t>(Diagrama de casos de uso)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5746F298-EB9E-4CD6-95A7-057728D2751A}"/>
              </a:ext>
            </a:extLst>
          </p:cNvPr>
          <p:cNvSpPr txBox="1"/>
          <p:nvPr/>
        </p:nvSpPr>
        <p:spPr>
          <a:xfrm>
            <a:off x="7453892" y="6499837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08778F1-E098-4497-A2A1-BC35CF49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1" y="1361578"/>
            <a:ext cx="8161742" cy="5227562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xmlns="" id="{22F8D8A6-FB3F-443B-9953-65D95D8BAE9B}"/>
              </a:ext>
            </a:extLst>
          </p:cNvPr>
          <p:cNvSpPr/>
          <p:nvPr/>
        </p:nvSpPr>
        <p:spPr>
          <a:xfrm>
            <a:off x="7721601" y="3867491"/>
            <a:ext cx="1827752" cy="8836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4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1"/>
            <a:ext cx="11576180" cy="627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Modelos de interação (Diagrama de sequência)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5746F298-EB9E-4CD6-95A7-057728D2751A}"/>
              </a:ext>
            </a:extLst>
          </p:cNvPr>
          <p:cNvSpPr txBox="1"/>
          <p:nvPr/>
        </p:nvSpPr>
        <p:spPr>
          <a:xfrm>
            <a:off x="10780282" y="6066203"/>
            <a:ext cx="1411718" cy="65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Sommerville (2011)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EBDCC4C-2F53-48E3-B4BA-7543FC1E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32" y="1069485"/>
            <a:ext cx="9512677" cy="57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1"/>
            <a:ext cx="3447133" cy="33043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4000" dirty="0">
                <a:latin typeface="Arial"/>
                <a:cs typeface="Arial"/>
              </a:rPr>
              <a:t>Modelos de interação (Diagrama de sequência)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5746F298-EB9E-4CD6-95A7-057728D2751A}"/>
              </a:ext>
            </a:extLst>
          </p:cNvPr>
          <p:cNvSpPr txBox="1"/>
          <p:nvPr/>
        </p:nvSpPr>
        <p:spPr>
          <a:xfrm>
            <a:off x="3102844" y="5990788"/>
            <a:ext cx="1411718" cy="65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Sommerville (2011)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7B0D671-FCD3-48DC-932B-E24C95A0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62" y="0"/>
            <a:ext cx="736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318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196</Words>
  <Application>Microsoft Office PowerPoint</Application>
  <PresentationFormat>Personalizar</PresentationFormat>
  <Paragraphs>32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Modelagem de software</vt:lpstr>
      <vt:lpstr>Linguagem de Modelagem Unificada (UML)</vt:lpstr>
      <vt:lpstr>Modelos de contexto (Diagrama de classes)</vt:lpstr>
      <vt:lpstr>Modelos de contexto (Diagrama de atividades)</vt:lpstr>
      <vt:lpstr>Modelos de interação  (Diagrama de casos de uso)</vt:lpstr>
      <vt:lpstr>Modelos de interação  (Diagrama de casos de uso)</vt:lpstr>
      <vt:lpstr>Modelos de interação (Diagrama de sequência)</vt:lpstr>
      <vt:lpstr>Modelos de interação (Diagrama de sequência)</vt:lpstr>
      <vt:lpstr>Bibliografia base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Marta Angelica Madalon Pinto</cp:lastModifiedBy>
  <cp:revision>161</cp:revision>
  <dcterms:created xsi:type="dcterms:W3CDTF">2015-02-10T17:45:35Z</dcterms:created>
  <dcterms:modified xsi:type="dcterms:W3CDTF">2017-08-07T12:58:54Z</dcterms:modified>
</cp:coreProperties>
</file>