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</p:sldMasterIdLst>
  <p:notesMasterIdLst>
    <p:notesMasterId r:id="rId27"/>
  </p:notesMasterIdLst>
  <p:sldIdLst>
    <p:sldId id="256" r:id="rId3"/>
    <p:sldId id="313" r:id="rId4"/>
    <p:sldId id="295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24" r:id="rId16"/>
    <p:sldId id="314" r:id="rId17"/>
    <p:sldId id="323" r:id="rId18"/>
    <p:sldId id="322" r:id="rId19"/>
    <p:sldId id="321" r:id="rId20"/>
    <p:sldId id="320" r:id="rId21"/>
    <p:sldId id="319" r:id="rId22"/>
    <p:sldId id="318" r:id="rId23"/>
    <p:sldId id="317" r:id="rId24"/>
    <p:sldId id="316" r:id="rId25"/>
    <p:sldId id="31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9" roundtripDataSignature="AMtx7mjaqlGfCIiG/kcgvvde/UzfF1C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>
            <a:spLocks noGrp="1"/>
          </p:cNvSpPr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 b="1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6" name="Google Shape;66;p77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7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2" name="Google Shape;72;p78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9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80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8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8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8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85" name="Google Shape;85;p81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82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82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8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83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83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83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83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8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8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8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8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4" name="Google Shape;104;p84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84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106" name="Google Shape;106;p84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4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4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4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4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4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4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4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4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4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4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4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4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4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4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4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4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4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4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4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4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4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4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4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4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4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4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4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4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4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4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4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84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84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4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4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84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4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84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84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84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150" name="Google Shape;150;p84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151" name="Google Shape;151;p84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84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8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8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84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84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84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84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84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84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84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84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84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84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9" name="Google Shape;169;p84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84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171" name="Google Shape;171;p84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84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84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84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84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84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4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4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4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4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4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4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4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4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4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4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4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4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4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4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4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4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4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4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4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4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4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4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4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4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4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4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4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4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4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4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4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4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4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4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4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4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4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4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4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4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4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4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4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4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4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4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4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4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4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4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4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4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4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4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4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4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4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4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84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8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4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84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84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84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84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84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84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4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4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4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4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4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4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4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4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4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4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4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4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4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4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4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4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4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4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4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4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4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4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4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4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4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4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4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4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4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4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4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4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84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4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4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4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4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84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4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84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84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4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84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84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título">
  <p:cSld name="MAIN_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/>
          <p:nvPr/>
        </p:nvSpPr>
        <p:spPr>
          <a:xfrm>
            <a:off x="-21925" y="-10975"/>
            <a:ext cx="9212100" cy="519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58" descr="C:\Users\alu\Desktop\Freelance\2016\Digital House\B2B\img\log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57550" y="4549948"/>
            <a:ext cx="1208087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Simples">
  <p:cSld name="MAIN_POINT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4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7" name="Google Shape;57;p75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" name="Google Shape;9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55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55" descr="C:\Users\alu\Desktop\Freelance\2016\Digital House\B2B\img\logo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57550" y="4643593"/>
            <a:ext cx="1087278" cy="3171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dirty="0"/>
              <a:t>Introdução a Engenharia de Software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Quais os objetivos da engenharia de software?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r>
              <a:rPr lang="pt-BR" sz="2800" dirty="0"/>
              <a:t>- Permitir que profissionais tenham controle sobre o desenvolvimento de software dentro de custos, prazos e níveis de qualidade desejados.</a:t>
            </a:r>
            <a:br>
              <a:rPr lang="pt-BR" sz="2500" dirty="0"/>
            </a:b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86208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Importância da Engenharia de Software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r>
              <a:rPr lang="pt-BR" sz="2800" dirty="0"/>
              <a:t>A qualidade do software e produtividade garantem:</a:t>
            </a:r>
            <a:br>
              <a:rPr lang="pt-BR" sz="2800" dirty="0"/>
            </a:br>
            <a:r>
              <a:rPr lang="pt-BR" sz="2800" dirty="0"/>
              <a:t>-Disponibilidade de serviço;</a:t>
            </a:r>
            <a:br>
              <a:rPr lang="pt-BR" sz="2800" dirty="0"/>
            </a:br>
            <a:r>
              <a:rPr lang="pt-BR" sz="2800" dirty="0"/>
              <a:t>-Segurança das pessoas;</a:t>
            </a:r>
            <a:br>
              <a:rPr lang="pt-BR" sz="2800" dirty="0"/>
            </a:br>
            <a:r>
              <a:rPr lang="pt-BR" sz="2800" dirty="0"/>
              <a:t>- Competitividade entre empresas.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86409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Como medir a qualidade do software?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endParaRPr lang="pt-BR" sz="2000" i="1" dirty="0"/>
          </a:p>
        </p:txBody>
      </p:sp>
      <p:pic>
        <p:nvPicPr>
          <p:cNvPr id="2052" name="Picture 4" descr="Cinco parâmetros para medir corretamente a qualidade do software ...">
            <a:extLst>
              <a:ext uri="{FF2B5EF4-FFF2-40B4-BE49-F238E27FC236}">
                <a16:creationId xmlns:a16="http://schemas.microsoft.com/office/drawing/2014/main" id="{4A6BDC1A-1E13-42E4-91F1-CB5F893A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19" y="2465052"/>
            <a:ext cx="3225362" cy="207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2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br>
              <a:rPr lang="pt-BR" dirty="0"/>
            </a:br>
            <a:r>
              <a:rPr lang="pt-BR" sz="2000" dirty="0"/>
              <a:t> </a:t>
            </a:r>
            <a:r>
              <a:rPr lang="pt-BR" sz="2500" dirty="0"/>
              <a:t>“Qualidade é o conjunto das propriedades e características de um produto, processo ou serviço, que lhe oferece a capacidade de satisfazer as necessidades </a:t>
            </a:r>
            <a:r>
              <a:rPr lang="pt-BR" sz="2500" i="1" u="sng" dirty="0"/>
              <a:t>implícitas</a:t>
            </a:r>
            <a:r>
              <a:rPr lang="pt-BR" sz="2500" dirty="0"/>
              <a:t> e </a:t>
            </a:r>
            <a:r>
              <a:rPr lang="pt-BR" sz="2500" i="1" u="sng" dirty="0"/>
              <a:t>explicitas”</a:t>
            </a:r>
            <a:r>
              <a:rPr lang="pt-BR" sz="2500" dirty="0"/>
              <a:t> (ISO)</a:t>
            </a:r>
            <a:br>
              <a:rPr lang="pt-BR" sz="2000" i="1" u="sng" dirty="0"/>
            </a:br>
            <a:endParaRPr lang="pt-BR" sz="2000" i="1" u="sng" dirty="0"/>
          </a:p>
        </p:txBody>
      </p:sp>
    </p:spTree>
    <p:extLst>
      <p:ext uri="{BB962C8B-B14F-4D97-AF65-F5344CB8AC3E}">
        <p14:creationId xmlns:p14="http://schemas.microsoft.com/office/powerpoint/2010/main" val="380215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F20A5-381B-49E8-B44B-E95D56F8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14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12BB9-209F-46CA-BB78-82D717D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EE14E151-A1A8-4033-8399-5F7A0570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09" y="450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11" descr="■ Artefatos&#10;◆ Plano de Negócios;&#10;◆ Plano de Projeto;&#10;◆ Plano de Riscos;&#10;◆ Documento de Requisitos;&#10;◆ Mapeamentos A&amp;P;&#10;◆ Do...">
            <a:extLst>
              <a:ext uri="{FF2B5EF4-FFF2-40B4-BE49-F238E27FC236}">
                <a16:creationId xmlns:a16="http://schemas.microsoft.com/office/drawing/2014/main" id="{BBAEE4FB-D759-4B99-8FC0-BB5570683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525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■ Uma representação abstrata e simplificada&#10;do processo de desenvolvimento software,&#10;tipicamente mostrando as principais&#10;a...">
            <a:extLst>
              <a:ext uri="{FF2B5EF4-FFF2-40B4-BE49-F238E27FC236}">
                <a16:creationId xmlns:a16="http://schemas.microsoft.com/office/drawing/2014/main" id="{70E75101-3A18-425A-AC5D-9996CD94A3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8484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3" descr="Linguagem&#10;■ Notação com sintaxe e semântica bem&#10;definidas:&#10;◆ com representação gráfica ou textual.&#10;■ Usada para descrever ...">
            <a:extLst>
              <a:ext uri="{FF2B5EF4-FFF2-40B4-BE49-F238E27FC236}">
                <a16:creationId xmlns:a16="http://schemas.microsoft.com/office/drawing/2014/main" id="{1C85B5B2-CB8B-4998-A3D8-9EC08179C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170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4" descr="Método&#10;■ Descrição sistemática de como deve-se&#10;realizar uma determinada atividade ou tarefa;&#10;■ A descrição é normalmente f...">
            <a:extLst>
              <a:ext uri="{FF2B5EF4-FFF2-40B4-BE49-F238E27FC236}">
                <a16:creationId xmlns:a16="http://schemas.microsoft.com/office/drawing/2014/main" id="{4495BDA7-50B7-4ED3-A76B-FE36E32A6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4934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5" descr="Ferramenta CASE&#10;– ( Computer-Aided Software Engineering )&#10;Engenharia de Software Auxiliada por Computador&#10;■ Provê suporte ...">
            <a:extLst>
              <a:ext uri="{FF2B5EF4-FFF2-40B4-BE49-F238E27FC236}">
                <a16:creationId xmlns:a16="http://schemas.microsoft.com/office/drawing/2014/main" id="{ED99D7AB-4037-4AA0-A659-F7041B3E1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815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6" descr="Processo&#10;■ Conjunto de atividades:&#10;◆ bem definidas;&#10;◆ com responsáveis;&#10;◆ com artefatos de entrada e saída;&#10;◆ com dependên...">
            <a:extLst>
              <a:ext uri="{FF2B5EF4-FFF2-40B4-BE49-F238E27FC236}">
                <a16:creationId xmlns:a16="http://schemas.microsoft.com/office/drawing/2014/main" id="{9A86614A-8FB8-4DA9-BE0C-6EA7117B54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1384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7" descr="Processo de software&#10;■ Um conjunto de atividades cujo objetivo é o&#10;desenvolvimento ou a evolução do software;&#10;■ Conjunto c...">
            <a:extLst>
              <a:ext uri="{FF2B5EF4-FFF2-40B4-BE49-F238E27FC236}">
                <a16:creationId xmlns:a16="http://schemas.microsoft.com/office/drawing/2014/main" id="{3AEA7079-6C48-4C67-A651-AAF656908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460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8" descr="Metodologia&#10;■ Conjunto de métodos + processo&#10; ">
            <a:extLst>
              <a:ext uri="{FF2B5EF4-FFF2-40B4-BE49-F238E27FC236}">
                <a16:creationId xmlns:a16="http://schemas.microsoft.com/office/drawing/2014/main" id="{FB10410D-0C33-49E4-9F35-97C7254693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67834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19" descr="Pontos principais&#10;■ Engenharia de software é uma disciplina de engenharia&#10;que está envolvida com todos os aspectos da prod...">
            <a:extLst>
              <a:ext uri="{FF2B5EF4-FFF2-40B4-BE49-F238E27FC236}">
                <a16:creationId xmlns:a16="http://schemas.microsoft.com/office/drawing/2014/main" id="{FC5DBC01-4538-472A-A064-619C60D56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05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AutoShape 20" descr="Pontos principais&#10;■ Métodos são formas organizadas de produzir software.&#10;Eles incluem sugestões para o processo a ser segu...">
            <a:extLst>
              <a:ext uri="{FF2B5EF4-FFF2-40B4-BE49-F238E27FC236}">
                <a16:creationId xmlns:a16="http://schemas.microsoft.com/office/drawing/2014/main" id="{6D17BA38-5546-435A-9B45-CA030439FD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4284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21" descr="Tarefa #01:&#10;• Planejamento inicial;&#10;• TIMES?&#10; ">
            <a:extLst>
              <a:ext uri="{FF2B5EF4-FFF2-40B4-BE49-F238E27FC236}">
                <a16:creationId xmlns:a16="http://schemas.microsoft.com/office/drawing/2014/main" id="{B26AD28B-D460-47A8-B598-C0EF10F4B5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7750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EA79A99F-8EA2-419E-B7D3-63B45543E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0734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23" descr="Aula - Introdução a Engenharia de Software">
            <a:extLst>
              <a:ext uri="{FF2B5EF4-FFF2-40B4-BE49-F238E27FC236}">
                <a16:creationId xmlns:a16="http://schemas.microsoft.com/office/drawing/2014/main" id="{17B029F3-16D6-4700-B96A-5D208AFA2F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3959" y="16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0" name="Picture 26" descr="■ Estudo ou aplicação de abordagens sistemáticas,&#10;econômicas e quantificáveis para o desenvolvimento,&#10;operação e manutençã...">
            <a:extLst>
              <a:ext uri="{FF2B5EF4-FFF2-40B4-BE49-F238E27FC236}">
                <a16:creationId xmlns:a16="http://schemas.microsoft.com/office/drawing/2014/main" id="{388854CB-7D67-42FA-B2E8-DB2F4818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9051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E7AAF-B448-4398-A18B-62528EF9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1" descr="Qualidade de Software&#10;(um exemplo para o Varejo)&#10;■ Correto&#10;◆ A loja não pode deixar de cobrar por produtos&#10;comprados pelo ...">
            <a:extLst>
              <a:ext uri="{FF2B5EF4-FFF2-40B4-BE49-F238E27FC236}">
                <a16:creationId xmlns:a16="http://schemas.microsoft.com/office/drawing/2014/main" id="{1E969DDE-9EF3-417F-AF3C-57BF937D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3" y="29051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1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83CC4-D2C0-4942-8E8D-D53F75D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■ Amigável e fácil de usar&#10;◆ A empresa quer investir pouco em treinamento.&#10;■ Altamente extensível e adaptável&#10;◆ A empresa ...">
            <a:extLst>
              <a:ext uri="{FF2B5EF4-FFF2-40B4-BE49-F238E27FC236}">
                <a16:creationId xmlns:a16="http://schemas.microsoft.com/office/drawing/2014/main" id="{EFBC4C60-0C1E-41A5-B72F-4D2453A3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3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6C95-F7FF-40D4-B2A3-F634ADC7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 descr="■ Aberto, compatível, de fácil integração com outros&#10;sistemas:&#10;◆ A empresa já tem controle de estoque, fidelização, etc.&#10;■...">
            <a:extLst>
              <a:ext uri="{FF2B5EF4-FFF2-40B4-BE49-F238E27FC236}">
                <a16:creationId xmlns:a16="http://schemas.microsoft.com/office/drawing/2014/main" id="{17440B92-7371-40D3-8604-638799AF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6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E200A-BBC4-4396-95BC-3DEE43B6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Produtividade&#10;■ Custo de desenvolvimento reduzido:&#10;◆ A empresa consumidora quer investir pouco em&#10;software.&#10;◆ A empresa pr...">
            <a:extLst>
              <a:ext uri="{FF2B5EF4-FFF2-40B4-BE49-F238E27FC236}">
                <a16:creationId xmlns:a16="http://schemas.microsoft.com/office/drawing/2014/main" id="{5DDCAA9A-2FA8-454D-B9E0-81CF3D25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607EE-56DA-4A34-8119-A90E7620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■ Depois desta aula você terá uma visão sobre o&#10;que é a engenharia de software, os seus&#10;objetivos e conceitos básicos.&#10; ">
            <a:extLst>
              <a:ext uri="{FF2B5EF4-FFF2-40B4-BE49-F238E27FC236}">
                <a16:creationId xmlns:a16="http://schemas.microsoft.com/office/drawing/2014/main" id="{96357A8F-D8EC-4256-AD0B-6E2539F2D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6" t="10122" r="1566" b="12419"/>
          <a:stretch/>
        </p:blipFill>
        <p:spPr bwMode="auto">
          <a:xfrm>
            <a:off x="665019" y="117483"/>
            <a:ext cx="7512626" cy="49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3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149F-571B-4E3B-B4AB-F57B65F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5" descr="“Software Barato”&#10;Nem tanto resultado de baixos custos de&#10;desenvolvimento, mas principalmente da&#10;distribuição dos custos e...">
            <a:extLst>
              <a:ext uri="{FF2B5EF4-FFF2-40B4-BE49-F238E27FC236}">
                <a16:creationId xmlns:a16="http://schemas.microsoft.com/office/drawing/2014/main" id="{2A14BB06-DA65-46B9-8BD4-D7A46901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44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7880-746B-4C71-95CB-58D1561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6" descr="Importância da Engenharia&#10;de Software&#10;■ Qualidade de software e produtividade&#10;garantem:&#10;◆ Disponibilidade de serviços esse...">
            <a:extLst>
              <a:ext uri="{FF2B5EF4-FFF2-40B4-BE49-F238E27FC236}">
                <a16:creationId xmlns:a16="http://schemas.microsoft.com/office/drawing/2014/main" id="{8EB59C09-A4CF-4B86-9814-A625466E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84" y="29051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50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CBF6-59F3-447D-B515-12704D0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7" descr="Mas, na realidade, temos a&#10;Crise de Software...&#10;■ 25% dos projetos são cancelados;&#10;■ o tempo de desenvolvimento é bem maio...">
            <a:extLst>
              <a:ext uri="{FF2B5EF4-FFF2-40B4-BE49-F238E27FC236}">
                <a16:creationId xmlns:a16="http://schemas.microsoft.com/office/drawing/2014/main" id="{1E5CBD31-7E0E-4831-B204-1AFBE11CA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55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1F51C-A49B-4365-A224-4450CB92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9BD6BFC-EBB1-47DC-97A2-5EE8B820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49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8EC8B-B87F-4F9F-A837-FEB37A2E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9" descr="■ Elementos&#10;◆ Modelos do ciclo de&#10;vida do software;&#10;◆ Linguagens;&#10;◆ Métodos;&#10;◆ Ferramentas;&#10;◆ Processos.&#10;■ Atividades&#10;◆ Mo...">
            <a:extLst>
              <a:ext uri="{FF2B5EF4-FFF2-40B4-BE49-F238E27FC236}">
                <a16:creationId xmlns:a16="http://schemas.microsoft.com/office/drawing/2014/main" id="{8C8DA175-A902-4222-9DC8-535325E0D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9" y="45015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3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F5A20-2736-40C2-A5BC-5194EBD2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902095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O que é engenharia de software?</a:t>
            </a:r>
            <a:br>
              <a:rPr lang="pt-BR" dirty="0"/>
            </a:br>
            <a:br>
              <a:rPr lang="pt-BR" dirty="0"/>
            </a:br>
            <a:r>
              <a:rPr lang="pt-BR" sz="2500" dirty="0"/>
              <a:t>É a abordagem sistemática, econômica e quantificáveis para o desenvolvimento, manutenção e operação do software.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03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F5A20-2736-40C2-A5BC-5194EBD2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1008993"/>
            <a:ext cx="8094600" cy="2963917"/>
          </a:xfrm>
        </p:spPr>
        <p:txBody>
          <a:bodyPr/>
          <a:lstStyle/>
          <a:p>
            <a:pPr algn="ctr"/>
            <a:r>
              <a:rPr lang="pt-BR" dirty="0"/>
              <a:t>Como assim?</a:t>
            </a:r>
            <a:br>
              <a:rPr lang="pt-BR" dirty="0"/>
            </a:br>
            <a:br>
              <a:rPr lang="pt-BR" dirty="0"/>
            </a:br>
            <a:r>
              <a:rPr lang="pt-BR" sz="2500" dirty="0"/>
              <a:t>Engenheiros de software utilizam de ferramentas e métodos para solucionar problemas de acordo com as restrições e recursos disponíveis.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87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Mas afinal o que é software?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  <a:r>
              <a:rPr lang="pt-BR" sz="2500" dirty="0"/>
              <a:t>Conjunto de componentes lógicos de um computador ou sistema de processamento de dados; programa, rotina ou conjunto de instruções que controlam o funcionamento de um computador; </a:t>
            </a:r>
          </a:p>
        </p:txBody>
      </p:sp>
    </p:spTree>
    <p:extLst>
      <p:ext uri="{BB962C8B-B14F-4D97-AF65-F5344CB8AC3E}">
        <p14:creationId xmlns:p14="http://schemas.microsoft.com/office/powerpoint/2010/main" val="183683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Quais os objetivos da engenharia de software?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r>
              <a:rPr lang="pt-BR" sz="2500" dirty="0"/>
              <a:t>-Controle sobre o desenvolvimento do software dentro de </a:t>
            </a:r>
            <a:r>
              <a:rPr lang="pt-BR" sz="2500" i="1" dirty="0"/>
              <a:t>custos, prazo </a:t>
            </a:r>
            <a:r>
              <a:rPr lang="pt-BR" sz="2500" dirty="0"/>
              <a:t>e níveis de </a:t>
            </a:r>
            <a:r>
              <a:rPr lang="pt-BR" sz="2500" i="1" dirty="0"/>
              <a:t>qualidade </a:t>
            </a:r>
            <a:r>
              <a:rPr lang="pt-BR" sz="2500" dirty="0"/>
              <a:t>desejados.</a:t>
            </a:r>
            <a:br>
              <a:rPr lang="pt-BR" sz="2500" dirty="0"/>
            </a:b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420081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Quais os objetivos da engenharia de software?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r>
              <a:rPr lang="pt-BR" sz="2800" dirty="0"/>
              <a:t>- Produtividade no desenvolvimento, operação e manutenção de software.</a:t>
            </a:r>
            <a:br>
              <a:rPr lang="pt-BR" sz="2500" dirty="0"/>
            </a:b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42554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Quais os objetivos da engenharia de software?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r>
              <a:rPr lang="pt-BR" sz="2800" dirty="0"/>
              <a:t>- Qualidade versus Produtividade</a:t>
            </a:r>
            <a:br>
              <a:rPr lang="pt-BR" sz="2500" dirty="0"/>
            </a:b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406929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E8B54-2D90-453A-8E77-CA0F0265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00" y="208412"/>
            <a:ext cx="8094600" cy="4090800"/>
          </a:xfrm>
        </p:spPr>
        <p:txBody>
          <a:bodyPr/>
          <a:lstStyle/>
          <a:p>
            <a:pPr algn="ctr"/>
            <a:r>
              <a:rPr lang="pt-BR" dirty="0"/>
              <a:t>Quais os objetivos da engenharia de software?</a:t>
            </a:r>
            <a:br>
              <a:rPr lang="pt-BR" dirty="0"/>
            </a:br>
            <a:br>
              <a:rPr lang="pt-BR" dirty="0"/>
            </a:br>
            <a:r>
              <a:rPr lang="pt-BR" sz="2000" dirty="0"/>
              <a:t> </a:t>
            </a:r>
            <a:r>
              <a:rPr lang="pt-BR" sz="2800" dirty="0"/>
              <a:t>- Permitir que profissionais tenham controle sobre o desenvolvimento de software dentro de custos, prazos e níveis de qualidade desejados.</a:t>
            </a:r>
            <a:br>
              <a:rPr lang="pt-BR" sz="2500" dirty="0"/>
            </a:b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171888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319</Words>
  <Application>Microsoft Office PowerPoint</Application>
  <PresentationFormat>Apresentação na tela (16:9)</PresentationFormat>
  <Paragraphs>13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Raleway</vt:lpstr>
      <vt:lpstr>Arial</vt:lpstr>
      <vt:lpstr>Calibri</vt:lpstr>
      <vt:lpstr>Simple Light</vt:lpstr>
      <vt:lpstr>Office Theme</vt:lpstr>
      <vt:lpstr>Introdução a Engenharia de Software</vt:lpstr>
      <vt:lpstr>Apresentação do PowerPoint</vt:lpstr>
      <vt:lpstr>O que é engenharia de software?  É a abordagem sistemática, econômica e quantificáveis para o desenvolvimento, manutenção e operação do software.   </vt:lpstr>
      <vt:lpstr>Como assim?  Engenheiros de software utilizam de ferramentas e métodos para solucionar problemas de acordo com as restrições e recursos disponíveis.  </vt:lpstr>
      <vt:lpstr>Mas afinal o que é software?   Conjunto de componentes lógicos de um computador ou sistema de processamento de dados; programa, rotina ou conjunto de instruções que controlam o funcionamento de um computador; </vt:lpstr>
      <vt:lpstr>Quais os objetivos da engenharia de software?   -Controle sobre o desenvolvimento do software dentro de custos, prazo e níveis de qualidade desejados. </vt:lpstr>
      <vt:lpstr>Quais os objetivos da engenharia de software?   - Produtividade no desenvolvimento, operação e manutenção de software. </vt:lpstr>
      <vt:lpstr>Quais os objetivos da engenharia de software?   - Qualidade versus Produtividade </vt:lpstr>
      <vt:lpstr>Quais os objetivos da engenharia de software?   - Permitir que profissionais tenham controle sobre o desenvolvimento de software dentro de custos, prazos e níveis de qualidade desejados. </vt:lpstr>
      <vt:lpstr>Quais os objetivos da engenharia de software?   - Permitir que profissionais tenham controle sobre o desenvolvimento de software dentro de custos, prazos e níveis de qualidade desejados. </vt:lpstr>
      <vt:lpstr>Importância da Engenharia de Software   A qualidade do software e produtividade garantem: -Disponibilidade de serviço; -Segurança das pessoas; - Competitividade entre empresas.</vt:lpstr>
      <vt:lpstr>Como medir a qualidade do software?     </vt:lpstr>
      <vt:lpstr>  “Qualidade é o conjunto das propriedades e características de um produto, processo ou serviço, que lhe oferece a capacidade de satisfazer as necessidades implícitas e explicitas” (ISO)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Engenharia de Software</dc:title>
  <cp:lastModifiedBy>Beatriz Martins</cp:lastModifiedBy>
  <cp:revision>39</cp:revision>
  <dcterms:modified xsi:type="dcterms:W3CDTF">2020-08-26T14:23:24Z</dcterms:modified>
</cp:coreProperties>
</file>