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6"/>
  </p:notesMasterIdLst>
  <p:sldIdLst>
    <p:sldId id="293" r:id="rId2"/>
    <p:sldId id="307" r:id="rId3"/>
    <p:sldId id="309" r:id="rId4"/>
    <p:sldId id="298" r:id="rId5"/>
    <p:sldId id="296" r:id="rId6"/>
    <p:sldId id="301" r:id="rId7"/>
    <p:sldId id="297" r:id="rId8"/>
    <p:sldId id="299" r:id="rId9"/>
    <p:sldId id="300" r:id="rId10"/>
    <p:sldId id="302" r:id="rId11"/>
    <p:sldId id="303" r:id="rId12"/>
    <p:sldId id="304" r:id="rId13"/>
    <p:sldId id="305"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3" r:id="rId27"/>
    <p:sldId id="322" r:id="rId28"/>
    <p:sldId id="324" r:id="rId29"/>
    <p:sldId id="325" r:id="rId30"/>
    <p:sldId id="326" r:id="rId31"/>
    <p:sldId id="327" r:id="rId32"/>
    <p:sldId id="328" r:id="rId33"/>
    <p:sldId id="329" r:id="rId34"/>
    <p:sldId id="330" r:id="rId35"/>
  </p:sldIdLst>
  <p:sldSz cx="9144000" cy="5143500" type="screen16x9"/>
  <p:notesSz cx="6858000" cy="9144000"/>
  <p:embeddedFontLst>
    <p:embeddedFont>
      <p:font typeface="Yu Mincho Light" panose="02020300000000000000" pitchFamily="18" charset="-128"/>
      <p:regular r:id="rId37"/>
    </p:embeddedFont>
    <p:embeddedFont>
      <p:font typeface="Fredoka One" panose="02000000000000000000" pitchFamily="2" charset="0"/>
      <p:regular r:id="rId38"/>
    </p:embeddedFont>
    <p:embeddedFont>
      <p:font typeface="Palanquin Dark" panose="020B0604020202020204" charset="0"/>
      <p:regular r:id="rId39"/>
      <p:bold r:id="rId40"/>
    </p:embeddedFont>
    <p:embeddedFont>
      <p:font typeface="Poppins" panose="000005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3DB27B-B2AE-4E0C-8501-2808D19EA1FA}">
  <a:tblStyle styleId="{5A3DB27B-B2AE-4E0C-8501-2808D19EA1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76762" autoAdjust="0"/>
  </p:normalViewPr>
  <p:slideViewPr>
    <p:cSldViewPr snapToGrid="0">
      <p:cViewPr varScale="1">
        <p:scale>
          <a:sx n="80" d="100"/>
          <a:sy n="80" d="100"/>
        </p:scale>
        <p:origin x="84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sub</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48F-4D0E-909D-A851F4080D1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48F-4D0E-909D-A851F4080D10}"/>
              </c:ext>
            </c:extLst>
          </c:dPt>
          <c:cat>
            <c:strRef>
              <c:f>Sheet1!$A$2:$A$3</c:f>
              <c:strCache>
                <c:ptCount val="2"/>
                <c:pt idx="0">
                  <c:v>mat</c:v>
                </c:pt>
                <c:pt idx="1">
                  <c:v>por</c:v>
                </c:pt>
              </c:strCache>
            </c:strRef>
          </c:cat>
          <c:val>
            <c:numRef>
              <c:f>Sheet1!$B$2:$B$3</c:f>
              <c:numCache>
                <c:formatCode>General</c:formatCode>
                <c:ptCount val="2"/>
                <c:pt idx="0">
                  <c:v>37.799999999999997</c:v>
                </c:pt>
                <c:pt idx="1">
                  <c:v>62.2</c:v>
                </c:pt>
              </c:numCache>
            </c:numRef>
          </c:val>
          <c:extLst>
            <c:ext xmlns:c16="http://schemas.microsoft.com/office/drawing/2014/chart" uri="{C3380CC4-5D6E-409C-BE32-E72D297353CC}">
              <c16:uniqueId val="{00000000-A286-48A6-BD90-2AFFF89AC12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sub</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DED-46D3-8C4D-A9D0621CC10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DED-46D3-8C4D-A9D0621CC10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mat</c:v>
                </c:pt>
                <c:pt idx="1">
                  <c:v>por</c:v>
                </c:pt>
              </c:strCache>
            </c:strRef>
          </c:cat>
          <c:val>
            <c:numRef>
              <c:f>Sheet1!$B$2:$B$3</c:f>
              <c:numCache>
                <c:formatCode>General</c:formatCode>
                <c:ptCount val="2"/>
                <c:pt idx="0">
                  <c:v>37.799999999999997</c:v>
                </c:pt>
                <c:pt idx="1">
                  <c:v>62.2</c:v>
                </c:pt>
              </c:numCache>
            </c:numRef>
          </c:val>
          <c:extLst>
            <c:ext xmlns:c16="http://schemas.microsoft.com/office/drawing/2014/chart" uri="{C3380CC4-5D6E-409C-BE32-E72D297353CC}">
              <c16:uniqueId val="{00000000-A286-48A6-BD90-2AFFF89AC12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sub</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DED-46D3-8C4D-A9D0621CC10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DED-46D3-8C4D-A9D0621CC10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mat</c:v>
                </c:pt>
                <c:pt idx="1">
                  <c:v>por</c:v>
                </c:pt>
              </c:strCache>
            </c:strRef>
          </c:cat>
          <c:val>
            <c:numRef>
              <c:f>Sheet1!$B$2:$B$3</c:f>
              <c:numCache>
                <c:formatCode>General</c:formatCode>
                <c:ptCount val="2"/>
                <c:pt idx="0">
                  <c:v>37.799999999999997</c:v>
                </c:pt>
                <c:pt idx="1">
                  <c:v>62.2</c:v>
                </c:pt>
              </c:numCache>
            </c:numRef>
          </c:val>
          <c:extLst>
            <c:ext xmlns:c16="http://schemas.microsoft.com/office/drawing/2014/chart" uri="{C3380CC4-5D6E-409C-BE32-E72D297353CC}">
              <c16:uniqueId val="{00000000-A286-48A6-BD90-2AFFF89AC12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Study Time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B93-4A2F-84AC-B1E28E19C14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B93-4A2F-84AC-B1E28E19C140}"/>
              </c:ext>
            </c:extLst>
          </c:dPt>
          <c:dPt>
            <c:idx val="2"/>
            <c:bubble3D val="0"/>
            <c:spPr>
              <a:solidFill>
                <a:srgbClr val="00B050"/>
              </a:solidFill>
              <a:ln w="19050">
                <a:solidFill>
                  <a:schemeClr val="lt1"/>
                </a:solidFill>
              </a:ln>
              <a:effectLst/>
            </c:spPr>
            <c:extLst>
              <c:ext xmlns:c16="http://schemas.microsoft.com/office/drawing/2014/chart" uri="{C3380CC4-5D6E-409C-BE32-E72D297353CC}">
                <c16:uniqueId val="{00000003-10D3-4CAB-AE07-C6A0BB51390E}"/>
              </c:ext>
            </c:extLst>
          </c:dPt>
          <c:dPt>
            <c:idx val="3"/>
            <c:bubble3D val="0"/>
            <c:spPr>
              <a:solidFill>
                <a:schemeClr val="bg2"/>
              </a:solidFill>
              <a:ln w="19050">
                <a:solidFill>
                  <a:schemeClr val="lt1"/>
                </a:solidFill>
              </a:ln>
              <a:effectLst/>
            </c:spPr>
            <c:extLst>
              <c:ext xmlns:c16="http://schemas.microsoft.com/office/drawing/2014/chart" uri="{C3380CC4-5D6E-409C-BE32-E72D297353CC}">
                <c16:uniqueId val="{00000002-10D3-4CAB-AE07-C6A0BB51390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&lt; 2 Hours</c:v>
                </c:pt>
                <c:pt idx="1">
                  <c:v>2 to 5 Hours</c:v>
                </c:pt>
                <c:pt idx="2">
                  <c:v>5 to 10 Hours</c:v>
                </c:pt>
                <c:pt idx="3">
                  <c:v>&gt; 10 Hours</c:v>
                </c:pt>
              </c:strCache>
            </c:strRef>
          </c:cat>
          <c:val>
            <c:numRef>
              <c:f>Sheet1!$B$2:$B$5</c:f>
              <c:numCache>
                <c:formatCode>0.00%</c:formatCode>
                <c:ptCount val="4"/>
                <c:pt idx="0">
                  <c:v>0.32700000000000001</c:v>
                </c:pt>
                <c:pt idx="1">
                  <c:v>0.47</c:v>
                </c:pt>
                <c:pt idx="2">
                  <c:v>0.14899999999999999</c:v>
                </c:pt>
                <c:pt idx="3">
                  <c:v>5.3999999999999999E-2</c:v>
                </c:pt>
              </c:numCache>
            </c:numRef>
          </c:val>
          <c:extLst>
            <c:ext xmlns:c16="http://schemas.microsoft.com/office/drawing/2014/chart" uri="{C3380CC4-5D6E-409C-BE32-E72D297353CC}">
              <c16:uniqueId val="{00000000-10D3-4CAB-AE07-C6A0BB51390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Study Time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4BB-41D5-B988-C45C0FBA051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4BB-41D5-B988-C45C0FBA051D}"/>
              </c:ext>
            </c:extLst>
          </c:dPt>
          <c:dPt>
            <c:idx val="2"/>
            <c:bubble3D val="0"/>
            <c:spPr>
              <a:solidFill>
                <a:srgbClr val="00B050"/>
              </a:solidFill>
              <a:ln w="19050">
                <a:solidFill>
                  <a:schemeClr val="lt1"/>
                </a:solidFill>
              </a:ln>
              <a:effectLst/>
            </c:spPr>
            <c:extLst>
              <c:ext xmlns:c16="http://schemas.microsoft.com/office/drawing/2014/chart" uri="{C3380CC4-5D6E-409C-BE32-E72D297353CC}">
                <c16:uniqueId val="{00000003-10D3-4CAB-AE07-C6A0BB51390E}"/>
              </c:ext>
            </c:extLst>
          </c:dPt>
          <c:dPt>
            <c:idx val="3"/>
            <c:bubble3D val="0"/>
            <c:spPr>
              <a:solidFill>
                <a:schemeClr val="bg2"/>
              </a:solidFill>
              <a:ln w="19050">
                <a:solidFill>
                  <a:schemeClr val="lt1"/>
                </a:solidFill>
              </a:ln>
              <a:effectLst/>
            </c:spPr>
            <c:extLst>
              <c:ext xmlns:c16="http://schemas.microsoft.com/office/drawing/2014/chart" uri="{C3380CC4-5D6E-409C-BE32-E72D297353CC}">
                <c16:uniqueId val="{00000002-10D3-4CAB-AE07-C6A0BB51390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&lt; 2 Hours</c:v>
                </c:pt>
                <c:pt idx="1">
                  <c:v>2 to 5 Hours</c:v>
                </c:pt>
                <c:pt idx="2">
                  <c:v>5 to 10 Hours</c:v>
                </c:pt>
                <c:pt idx="3">
                  <c:v>&gt; 10 Hours</c:v>
                </c:pt>
              </c:strCache>
            </c:strRef>
          </c:cat>
          <c:val>
            <c:numRef>
              <c:f>Sheet1!$B$2:$B$5</c:f>
              <c:numCache>
                <c:formatCode>0.00%</c:formatCode>
                <c:ptCount val="4"/>
                <c:pt idx="0">
                  <c:v>0.32700000000000001</c:v>
                </c:pt>
                <c:pt idx="1">
                  <c:v>0.47</c:v>
                </c:pt>
                <c:pt idx="2">
                  <c:v>0.14899999999999999</c:v>
                </c:pt>
                <c:pt idx="3">
                  <c:v>5.3999999999999999E-2</c:v>
                </c:pt>
              </c:numCache>
            </c:numRef>
          </c:val>
          <c:extLst>
            <c:ext xmlns:c16="http://schemas.microsoft.com/office/drawing/2014/chart" uri="{C3380CC4-5D6E-409C-BE32-E72D297353CC}">
              <c16:uniqueId val="{00000000-10D3-4CAB-AE07-C6A0BB51390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b="0" i="0" u="none" strike="noStrike" dirty="0">
                <a:solidFill>
                  <a:srgbClr val="000000"/>
                </a:solidFill>
                <a:effectLst/>
                <a:latin typeface="Arial" panose="020B0604020202020204" pitchFamily="34" charset="0"/>
              </a:rPr>
              <a:t>We found that the data set consists of a total of 1044 entries with 34 unique numerical and categorical variables.</a:t>
            </a:r>
            <a:endParaRPr lang="en-SG" dirty="0"/>
          </a:p>
        </p:txBody>
      </p:sp>
    </p:spTree>
    <p:extLst>
      <p:ext uri="{BB962C8B-B14F-4D97-AF65-F5344CB8AC3E}">
        <p14:creationId xmlns:p14="http://schemas.microsoft.com/office/powerpoint/2010/main" val="882628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For past failures, students with lesser past failures tend to have higher average grades. This shows that these students may have a better foundation, which leads to easier learning</a:t>
            </a:r>
            <a:endParaRPr lang="en-SG" dirty="0"/>
          </a:p>
        </p:txBody>
      </p:sp>
    </p:spTree>
    <p:extLst>
      <p:ext uri="{BB962C8B-B14F-4D97-AF65-F5344CB8AC3E}">
        <p14:creationId xmlns:p14="http://schemas.microsoft.com/office/powerpoint/2010/main" val="1221197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For Age, we found that as a student gets older, their median average grade tends to be lower.</a:t>
            </a:r>
            <a:endParaRPr lang="en-US" b="0" dirty="0">
              <a:effectLst/>
            </a:endParaRPr>
          </a:p>
          <a:p>
            <a:pPr marL="158750" indent="0">
              <a:buNone/>
            </a:pPr>
            <a:br>
              <a:rPr lang="en-US" dirty="0"/>
            </a:br>
            <a:endParaRPr lang="en-SG" dirty="0"/>
          </a:p>
        </p:txBody>
      </p:sp>
    </p:spTree>
    <p:extLst>
      <p:ext uri="{BB962C8B-B14F-4D97-AF65-F5344CB8AC3E}">
        <p14:creationId xmlns:p14="http://schemas.microsoft.com/office/powerpoint/2010/main" val="265512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For Absences, the student’s median average grades get lower as the absences increase.</a:t>
            </a:r>
            <a:endParaRPr lang="en-SG" dirty="0"/>
          </a:p>
        </p:txBody>
      </p:sp>
    </p:spTree>
    <p:extLst>
      <p:ext uri="{BB962C8B-B14F-4D97-AF65-F5344CB8AC3E}">
        <p14:creationId xmlns:p14="http://schemas.microsoft.com/office/powerpoint/2010/main" val="3509488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For the student’s alcohol consumption on both weekdays and weekends, the higher the level of alcohol intake, the lower the average total grade. </a:t>
            </a:r>
            <a:endParaRPr lang="en-SG" dirty="0"/>
          </a:p>
        </p:txBody>
      </p:sp>
    </p:spTree>
    <p:extLst>
      <p:ext uri="{BB962C8B-B14F-4D97-AF65-F5344CB8AC3E}">
        <p14:creationId xmlns:p14="http://schemas.microsoft.com/office/powerpoint/2010/main" val="1229538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As mentioned previously, there are categorical variables in the dataset as well. These include the strength of their family relationship, how often they go out, the students’ health, and their parent’s jobs.</a:t>
            </a:r>
            <a:endParaRPr lang="en-SG" dirty="0"/>
          </a:p>
        </p:txBody>
      </p:sp>
    </p:spTree>
    <p:extLst>
      <p:ext uri="{BB962C8B-B14F-4D97-AF65-F5344CB8AC3E}">
        <p14:creationId xmlns:p14="http://schemas.microsoft.com/office/powerpoint/2010/main" val="507800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We will be using a new thing we learned, which is one-hot encoding, to encode the categorical features. This brings all the features to the same scale so we can assess the importance by coefficients of the linear regression model. </a:t>
            </a:r>
            <a:endParaRPr lang="en-SG" dirty="0"/>
          </a:p>
        </p:txBody>
      </p:sp>
    </p:spTree>
    <p:extLst>
      <p:ext uri="{BB962C8B-B14F-4D97-AF65-F5344CB8AC3E}">
        <p14:creationId xmlns:p14="http://schemas.microsoft.com/office/powerpoint/2010/main" val="1855643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As seen in the bar plot, </a:t>
            </a:r>
            <a:endParaRPr lang="en-SG" dirty="0"/>
          </a:p>
        </p:txBody>
      </p:sp>
    </p:spTree>
    <p:extLst>
      <p:ext uri="{BB962C8B-B14F-4D97-AF65-F5344CB8AC3E}">
        <p14:creationId xmlns:p14="http://schemas.microsoft.com/office/powerpoint/2010/main" val="1351779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We also used Random Forest to see the most important features that would affect grades.</a:t>
            </a:r>
            <a:endParaRPr lang="en-SG" dirty="0"/>
          </a:p>
        </p:txBody>
      </p:sp>
    </p:spTree>
    <p:extLst>
      <p:ext uri="{BB962C8B-B14F-4D97-AF65-F5344CB8AC3E}">
        <p14:creationId xmlns:p14="http://schemas.microsoft.com/office/powerpoint/2010/main" val="1349486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Moving on to machine learning, we will be using a decision tree and two different regression models to aid us. </a:t>
            </a:r>
            <a:endParaRPr lang="en-SG" dirty="0"/>
          </a:p>
        </p:txBody>
      </p:sp>
    </p:spTree>
    <p:extLst>
      <p:ext uri="{BB962C8B-B14F-4D97-AF65-F5344CB8AC3E}">
        <p14:creationId xmlns:p14="http://schemas.microsoft.com/office/powerpoint/2010/main" val="3343864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To build a predictive model for student performance, we used a decision tree classifier with 4 depths, splitting the dataset into training and test sets at a 4:1 ratio. </a:t>
            </a:r>
          </a:p>
          <a:p>
            <a:r>
              <a:rPr lang="en-US" sz="1800" b="0" i="0" u="none" strike="noStrike" dirty="0">
                <a:solidFill>
                  <a:srgbClr val="000000"/>
                </a:solidFill>
                <a:effectLst/>
                <a:latin typeface="Arial" panose="020B0604020202020204" pitchFamily="34" charset="0"/>
              </a:rPr>
              <a:t>Based on the tree, we can also tell that thee most important variables for predicting G3 are </a:t>
            </a:r>
            <a:r>
              <a:rPr lang="en-US" sz="1100" dirty="0">
                <a:latin typeface="Poppins" panose="00000500000000000000" pitchFamily="2" charset="0"/>
                <a:cs typeface="Poppins" panose="00000500000000000000" pitchFamily="2" charset="0"/>
              </a:rPr>
              <a:t>Number of previous failures, Number of hours spent studying and the Number of absences</a:t>
            </a:r>
            <a:endParaRPr lang="en-SG" sz="1100" dirty="0">
              <a:latin typeface="Poppins" panose="00000500000000000000" pitchFamily="2" charset="0"/>
              <a:cs typeface="Poppins" panose="00000500000000000000" pitchFamily="2" charset="0"/>
            </a:endParaRPr>
          </a:p>
          <a:p>
            <a:endParaRPr lang="en-SG" dirty="0"/>
          </a:p>
        </p:txBody>
      </p:sp>
    </p:spTree>
    <p:extLst>
      <p:ext uri="{BB962C8B-B14F-4D97-AF65-F5344CB8AC3E}">
        <p14:creationId xmlns:p14="http://schemas.microsoft.com/office/powerpoint/2010/main" val="3066916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b="0" i="0" u="none" strike="noStrike" dirty="0">
                <a:solidFill>
                  <a:srgbClr val="000000"/>
                </a:solidFill>
                <a:effectLst/>
                <a:latin typeface="Arial" panose="020B0604020202020204" pitchFamily="34" charset="0"/>
              </a:rPr>
              <a:t>We also found out that the data contained entries of students’ </a:t>
            </a:r>
            <a:r>
              <a:rPr lang="en-US" sz="1800" b="0" i="0" u="none" strike="noStrike" dirty="0" err="1">
                <a:solidFill>
                  <a:srgbClr val="000000"/>
                </a:solidFill>
                <a:effectLst/>
                <a:latin typeface="Arial" panose="020B0604020202020204" pitchFamily="34" charset="0"/>
              </a:rPr>
              <a:t>maths</a:t>
            </a:r>
            <a:r>
              <a:rPr lang="en-US" sz="1800" b="0" i="0" u="none" strike="noStrike" dirty="0">
                <a:solidFill>
                  <a:srgbClr val="000000"/>
                </a:solidFill>
                <a:effectLst/>
                <a:latin typeface="Arial" panose="020B0604020202020204" pitchFamily="34" charset="0"/>
              </a:rPr>
              <a:t> results, hence we decided to clean the data as we only require data regarding the students’ language results. </a:t>
            </a:r>
            <a:endParaRPr lang="en-SG" dirty="0"/>
          </a:p>
        </p:txBody>
      </p:sp>
    </p:spTree>
    <p:extLst>
      <p:ext uri="{BB962C8B-B14F-4D97-AF65-F5344CB8AC3E}">
        <p14:creationId xmlns:p14="http://schemas.microsoft.com/office/powerpoint/2010/main" val="3806739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800" dirty="0">
                <a:effectLst/>
                <a:latin typeface="Arial" panose="020B0604020202020204" pitchFamily="34" charset="0"/>
                <a:ea typeface="Arial" panose="020B0604020202020204" pitchFamily="34" charset="0"/>
              </a:rPr>
              <a:t>Based on the tree, if a student studies more than 1.5 hours per week, has fewer than or equal to 1 previous failure, and fewer than or equal to 4.5 absences, they are likely to pass the final exam</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sz="1800" dirty="0">
                <a:effectLst/>
                <a:latin typeface="Arial" panose="020B0604020202020204" pitchFamily="34" charset="0"/>
                <a:ea typeface="Arial" panose="020B0604020202020204" pitchFamily="34" charset="0"/>
              </a:rPr>
              <a:t>On the contrary, even if they study more than 1.5 hours per week, but have more than 1 previous failure and more than 4.5 absences, they are likely to fail</a:t>
            </a:r>
          </a:p>
          <a:p>
            <a:endParaRPr lang="en-SG" dirty="0"/>
          </a:p>
        </p:txBody>
      </p:sp>
    </p:spTree>
    <p:extLst>
      <p:ext uri="{BB962C8B-B14F-4D97-AF65-F5344CB8AC3E}">
        <p14:creationId xmlns:p14="http://schemas.microsoft.com/office/powerpoint/2010/main" val="2298723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800" dirty="0">
                <a:effectLst/>
                <a:latin typeface="Arial" panose="020B0604020202020204" pitchFamily="34" charset="0"/>
                <a:ea typeface="Arial" panose="020B0604020202020204" pitchFamily="34" charset="0"/>
              </a:rPr>
              <a:t>On the training data set, the model has an accuracy of 91.33%, with a TPR of 97.42% and a FPR of 61.11%, indicating good performance in identifying positive examples but room for improvement in identifying negative ones. </a:t>
            </a:r>
          </a:p>
          <a:p>
            <a:r>
              <a:rPr lang="en-SG" sz="1800" dirty="0">
                <a:effectLst/>
                <a:latin typeface="Arial" panose="020B0604020202020204" pitchFamily="34" charset="0"/>
                <a:ea typeface="Arial" panose="020B0604020202020204" pitchFamily="34" charset="0"/>
              </a:rPr>
              <a:t>This decision tree provides an interpretable way to understand the relationships between variables and student performance, with G1 being the most important factor in predicting G3. </a:t>
            </a:r>
          </a:p>
          <a:p>
            <a:r>
              <a:rPr lang="en-SG" sz="1800" dirty="0">
                <a:effectLst/>
                <a:latin typeface="Arial" panose="020B0604020202020204" pitchFamily="34" charset="0"/>
                <a:ea typeface="Arial" panose="020B0604020202020204" pitchFamily="34" charset="0"/>
              </a:rPr>
              <a:t>However, the model's limited set of features means it may not be generalizable to all students.</a:t>
            </a:r>
            <a:endParaRPr lang="en-SG" dirty="0"/>
          </a:p>
        </p:txBody>
      </p:sp>
    </p:spTree>
    <p:extLst>
      <p:ext uri="{BB962C8B-B14F-4D97-AF65-F5344CB8AC3E}">
        <p14:creationId xmlns:p14="http://schemas.microsoft.com/office/powerpoint/2010/main" val="1807202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Hence, we used a different tree classifier with a maximum depth of 6. </a:t>
            </a:r>
          </a:p>
          <a:p>
            <a:r>
              <a:rPr lang="en-US" dirty="0"/>
              <a:t>For this tree, the most important factors are G1, number of hours spent studying and the number of absences</a:t>
            </a:r>
            <a:endParaRPr lang="en-SG" dirty="0"/>
          </a:p>
        </p:txBody>
      </p:sp>
    </p:spTree>
    <p:extLst>
      <p:ext uri="{BB962C8B-B14F-4D97-AF65-F5344CB8AC3E}">
        <p14:creationId xmlns:p14="http://schemas.microsoft.com/office/powerpoint/2010/main" val="628139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Based on the tree, students with a grade of 7.5 or lower for their first test, and study less than 1.5 hours with more than 3 absences have a lower average G3.</a:t>
            </a:r>
            <a:endParaRPr lang="en-SG" dirty="0"/>
          </a:p>
        </p:txBody>
      </p:sp>
    </p:spTree>
    <p:extLst>
      <p:ext uri="{BB962C8B-B14F-4D97-AF65-F5344CB8AC3E}">
        <p14:creationId xmlns:p14="http://schemas.microsoft.com/office/powerpoint/2010/main" val="2724230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800" dirty="0">
                <a:effectLst/>
                <a:latin typeface="Arial" panose="020B0604020202020204" pitchFamily="34" charset="0"/>
                <a:ea typeface="Arial" panose="020B0604020202020204" pitchFamily="34" charset="0"/>
              </a:rPr>
              <a:t>In terms of model performance, the accuracy on the train data is 93.64%, indicating that the model correctly predicts the class labels for almost 94% of the observations </a:t>
            </a:r>
          </a:p>
          <a:p>
            <a:r>
              <a:rPr lang="en-SG" sz="1800" dirty="0">
                <a:effectLst/>
                <a:latin typeface="Arial" panose="020B0604020202020204" pitchFamily="34" charset="0"/>
                <a:ea typeface="Arial" panose="020B0604020202020204" pitchFamily="34" charset="0"/>
              </a:rPr>
              <a:t>The TPR or sensitivity of the model is 0.9724 or 97.24%, which means that the model correctly predicts almost all of the positive cases </a:t>
            </a:r>
          </a:p>
          <a:p>
            <a:r>
              <a:rPr lang="en-SG" sz="1800" dirty="0">
                <a:effectLst/>
                <a:latin typeface="Arial" panose="020B0604020202020204" pitchFamily="34" charset="0"/>
                <a:ea typeface="Arial" panose="020B0604020202020204" pitchFamily="34" charset="0"/>
              </a:rPr>
              <a:t>The </a:t>
            </a:r>
            <a:r>
              <a:rPr lang="en-SG" sz="1800" dirty="0">
                <a:effectLst/>
                <a:highlight>
                  <a:srgbClr val="FFFF00"/>
                </a:highlight>
                <a:latin typeface="Arial" panose="020B0604020202020204" pitchFamily="34" charset="0"/>
                <a:ea typeface="Arial" panose="020B0604020202020204" pitchFamily="34" charset="0"/>
              </a:rPr>
              <a:t>TNR or specificity of the model is 58.33%,</a:t>
            </a:r>
            <a:r>
              <a:rPr lang="en-SG" sz="1800" dirty="0">
                <a:effectLst/>
                <a:latin typeface="Arial" panose="020B0604020202020204" pitchFamily="34" charset="0"/>
                <a:ea typeface="Arial" panose="020B0604020202020204" pitchFamily="34" charset="0"/>
              </a:rPr>
              <a:t> , which means that the model correctly predicts only 58.33% of the negative cases </a:t>
            </a:r>
          </a:p>
          <a:p>
            <a:r>
              <a:rPr lang="en-SG" sz="1800" dirty="0">
                <a:effectLst/>
                <a:latin typeface="Arial" panose="020B0604020202020204" pitchFamily="34" charset="0"/>
                <a:ea typeface="Arial" panose="020B0604020202020204" pitchFamily="34" charset="0"/>
              </a:rPr>
              <a:t>The FPR of the model is 41.67%, indicating that the model incorrectly predicts 41.67% of the negative cases as positive. </a:t>
            </a:r>
          </a:p>
          <a:p>
            <a:r>
              <a:rPr lang="en-SG" sz="1800" dirty="0">
                <a:effectLst/>
                <a:latin typeface="Arial" panose="020B0604020202020204" pitchFamily="34" charset="0"/>
                <a:ea typeface="Arial" panose="020B0604020202020204" pitchFamily="34" charset="0"/>
              </a:rPr>
              <a:t>Finally, the FNR of the model is 2.76%, which means that the model incorrectly predicts only 2.76% of the positive cases as negative. </a:t>
            </a:r>
          </a:p>
          <a:p>
            <a:r>
              <a:rPr lang="en-SG" sz="1800" dirty="0">
                <a:effectLst/>
                <a:latin typeface="Arial" panose="020B0604020202020204" pitchFamily="34" charset="0"/>
                <a:ea typeface="Arial" panose="020B0604020202020204" pitchFamily="34" charset="0"/>
              </a:rPr>
              <a:t>These results suggest that the model is performing relatively well in terms of accuracy and TPR, but there is room for improvement in terms of the rest.</a:t>
            </a:r>
            <a:endParaRPr lang="en-SG" dirty="0"/>
          </a:p>
        </p:txBody>
      </p:sp>
    </p:spTree>
    <p:extLst>
      <p:ext uri="{BB962C8B-B14F-4D97-AF65-F5344CB8AC3E}">
        <p14:creationId xmlns:p14="http://schemas.microsoft.com/office/powerpoint/2010/main" val="2475187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800" dirty="0">
                <a:effectLst/>
                <a:latin typeface="Arial" panose="020B0604020202020204" pitchFamily="34" charset="0"/>
                <a:ea typeface="Arial" panose="020B0604020202020204" pitchFamily="34" charset="0"/>
              </a:rPr>
              <a:t>Upon comparing the two sets of outcomes, it is evident that the second has a superior TNR and lower FPR, indicating that the model is more proficient at accurately recognizing negative cases in the training data. </a:t>
            </a:r>
          </a:p>
          <a:p>
            <a:r>
              <a:rPr lang="en-SG" sz="1800" dirty="0">
                <a:effectLst/>
                <a:latin typeface="Arial" panose="020B0604020202020204" pitchFamily="34" charset="0"/>
                <a:ea typeface="Arial" panose="020B0604020202020204" pitchFamily="34" charset="0"/>
              </a:rPr>
              <a:t>Nevertheless, the TPR and FNR are marginally inferior to the first set of results, suggesting that the model is slightly less capable of correctly identifying positive cases.</a:t>
            </a:r>
            <a:endParaRPr lang="en-SG" dirty="0"/>
          </a:p>
        </p:txBody>
      </p:sp>
    </p:spTree>
    <p:extLst>
      <p:ext uri="{BB962C8B-B14F-4D97-AF65-F5344CB8AC3E}">
        <p14:creationId xmlns:p14="http://schemas.microsoft.com/office/powerpoint/2010/main" val="1530536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the results when we ran the model for the test set.</a:t>
            </a:r>
            <a:endParaRPr lang="en-SG" dirty="0"/>
          </a:p>
        </p:txBody>
      </p:sp>
    </p:spTree>
    <p:extLst>
      <p:ext uri="{BB962C8B-B14F-4D97-AF65-F5344CB8AC3E}">
        <p14:creationId xmlns:p14="http://schemas.microsoft.com/office/powerpoint/2010/main" val="3871699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wanted to improve the accuracy of our model and hence we decided to try something new.</a:t>
            </a:r>
          </a:p>
          <a:p>
            <a:r>
              <a:rPr lang="en-US" dirty="0"/>
              <a:t>Which is using the support vector regression model as it was proven to have higher accuracy than the random regression model.</a:t>
            </a:r>
          </a:p>
          <a:p>
            <a:r>
              <a:rPr lang="en-US" dirty="0"/>
              <a:t>It finds the hyperplane that best fits the data by minimizing the margin error between the predicted and actual outputs.</a:t>
            </a:r>
            <a:endParaRPr lang="en-SG" dirty="0"/>
          </a:p>
        </p:txBody>
      </p:sp>
    </p:spTree>
    <p:extLst>
      <p:ext uri="{BB962C8B-B14F-4D97-AF65-F5344CB8AC3E}">
        <p14:creationId xmlns:p14="http://schemas.microsoft.com/office/powerpoint/2010/main" val="1680681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800" dirty="0">
                <a:effectLst/>
                <a:latin typeface="Arial" panose="020B0604020202020204" pitchFamily="34" charset="0"/>
                <a:ea typeface="Arial" panose="020B0604020202020204" pitchFamily="34" charset="0"/>
              </a:rPr>
              <a:t>To improve the model we filtered out and removed the false positives of the data for all the input variables and used SVR on it.</a:t>
            </a:r>
          </a:p>
          <a:p>
            <a:r>
              <a:rPr lang="en-SG" sz="1800" dirty="0">
                <a:effectLst/>
                <a:latin typeface="Arial" panose="020B0604020202020204" pitchFamily="34" charset="0"/>
              </a:rPr>
              <a:t>The R squared value we got was 0.6585 which indicates </a:t>
            </a:r>
            <a:r>
              <a:rPr lang="en-SG" sz="1800" dirty="0">
                <a:effectLst/>
                <a:latin typeface="Arial" panose="020B0604020202020204" pitchFamily="34" charset="0"/>
                <a:ea typeface="Arial" panose="020B0604020202020204" pitchFamily="34" charset="0"/>
              </a:rPr>
              <a:t>that the SVR model explains 65.85% of the variance in the dependent variable, which is moderate.</a:t>
            </a:r>
          </a:p>
          <a:p>
            <a:r>
              <a:rPr lang="en-SG" sz="1800" dirty="0">
                <a:effectLst/>
                <a:latin typeface="Arial" panose="020B0604020202020204" pitchFamily="34" charset="0"/>
                <a:ea typeface="Arial" panose="020B0604020202020204" pitchFamily="34" charset="0"/>
              </a:rPr>
              <a:t>The root mean squared error of 1.674 indicates that the average difference between the predicted and actual values of the dependent variable is 1.67 units, which may be considered acceptable depending on our context.</a:t>
            </a:r>
            <a:endParaRPr lang="en-SG" dirty="0"/>
          </a:p>
        </p:txBody>
      </p:sp>
    </p:spTree>
    <p:extLst>
      <p:ext uri="{BB962C8B-B14F-4D97-AF65-F5344CB8AC3E}">
        <p14:creationId xmlns:p14="http://schemas.microsoft.com/office/powerpoint/2010/main" val="4221509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800" dirty="0">
                <a:effectLst/>
                <a:latin typeface="Arial" panose="020B0604020202020204" pitchFamily="34" charset="0"/>
                <a:ea typeface="Arial" panose="020B0604020202020204" pitchFamily="34" charset="0"/>
              </a:rPr>
              <a:t>To further reduce the difference between the predicted and actual values of the grades, we looked into overestimated and underestimated grades. </a:t>
            </a:r>
          </a:p>
          <a:p>
            <a:r>
              <a:rPr lang="en-SG" sz="1800" dirty="0">
                <a:effectLst/>
                <a:latin typeface="Arial" panose="020B0604020202020204" pitchFamily="34" charset="0"/>
              </a:rPr>
              <a:t>We found that they are similar in both the train and test set.</a:t>
            </a:r>
          </a:p>
          <a:p>
            <a:r>
              <a:rPr lang="en-SG" sz="1800" dirty="0">
                <a:effectLst/>
                <a:latin typeface="Arial" panose="020B0604020202020204" pitchFamily="34" charset="0"/>
              </a:rPr>
              <a:t>However the mean in the test data was in a 3:1 ratio.</a:t>
            </a:r>
          </a:p>
          <a:p>
            <a:r>
              <a:rPr lang="en-SG" sz="1800" dirty="0">
                <a:effectLst/>
                <a:latin typeface="Arial" panose="020B0604020202020204" pitchFamily="34" charset="0"/>
              </a:rPr>
              <a:t>This indicates that the model is not predicting well as there is a significant bias towards overestimating or underestimating the students grades.</a:t>
            </a:r>
            <a:endParaRPr lang="en-SG" dirty="0"/>
          </a:p>
        </p:txBody>
      </p:sp>
    </p:spTree>
    <p:extLst>
      <p:ext uri="{BB962C8B-B14F-4D97-AF65-F5344CB8AC3E}">
        <p14:creationId xmlns:p14="http://schemas.microsoft.com/office/powerpoint/2010/main" val="1206741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As the data only contained information on each student’s grades for 3 different tests, we wanted an easier way to </a:t>
            </a:r>
            <a:r>
              <a:rPr lang="en-US" sz="1800" b="0" i="0" u="none" strike="noStrike" dirty="0" err="1">
                <a:solidFill>
                  <a:srgbClr val="000000"/>
                </a:solidFill>
                <a:effectLst/>
                <a:latin typeface="Arial" panose="020B0604020202020204" pitchFamily="34" charset="0"/>
              </a:rPr>
              <a:t>analyse</a:t>
            </a:r>
            <a:r>
              <a:rPr lang="en-US" sz="1800" b="0" i="0" u="none" strike="noStrike" dirty="0">
                <a:solidFill>
                  <a:srgbClr val="000000"/>
                </a:solidFill>
                <a:effectLst/>
                <a:latin typeface="Arial" panose="020B0604020202020204" pitchFamily="34" charset="0"/>
              </a:rPr>
              <a:t> the data, hence we generated another column for the average grades of the students</a:t>
            </a:r>
            <a:br>
              <a:rPr lang="en-US" dirty="0"/>
            </a:br>
            <a:endParaRPr lang="en-SG" dirty="0"/>
          </a:p>
        </p:txBody>
      </p:sp>
    </p:spTree>
    <p:extLst>
      <p:ext uri="{BB962C8B-B14F-4D97-AF65-F5344CB8AC3E}">
        <p14:creationId xmlns:p14="http://schemas.microsoft.com/office/powerpoint/2010/main" val="1091471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800" dirty="0">
                <a:effectLst/>
                <a:latin typeface="Arial" panose="020B0604020202020204" pitchFamily="34" charset="0"/>
                <a:ea typeface="Arial" panose="020B0604020202020204" pitchFamily="34" charset="0"/>
              </a:rPr>
              <a:t>As such we want to further clean the data by removing outliers using the quartiles for all the variables </a:t>
            </a:r>
            <a:r>
              <a:rPr lang="en-SG" sz="1800" dirty="0" err="1">
                <a:effectLst/>
                <a:latin typeface="Arial" panose="020B0604020202020204" pitchFamily="34" charset="0"/>
                <a:ea typeface="Arial" panose="020B0604020202020204" pitchFamily="34" charset="0"/>
              </a:rPr>
              <a:t>inputed</a:t>
            </a:r>
            <a:r>
              <a:rPr lang="en-SG" sz="1800" dirty="0">
                <a:effectLst/>
                <a:latin typeface="Arial" panose="020B0604020202020204" pitchFamily="34" charset="0"/>
                <a:ea typeface="Arial" panose="020B0604020202020204" pitchFamily="34" charset="0"/>
              </a:rPr>
              <a:t>. Then we fed the data into the SVR model and ran it again.</a:t>
            </a:r>
          </a:p>
          <a:p>
            <a:r>
              <a:rPr lang="en-SG" sz="1800" dirty="0">
                <a:effectLst/>
                <a:latin typeface="Arial" panose="020B0604020202020204" pitchFamily="34" charset="0"/>
              </a:rPr>
              <a:t>This time, we achieved a r-squared value of 0.7518 and a mean squared-error of 1.538.</a:t>
            </a:r>
          </a:p>
          <a:p>
            <a:r>
              <a:rPr lang="en-SG" sz="1800" dirty="0">
                <a:effectLst/>
                <a:latin typeface="Arial" panose="020B0604020202020204" pitchFamily="34" charset="0"/>
              </a:rPr>
              <a:t>Comparing with the first set, it has a lower MSE and a higher R-squared value.</a:t>
            </a:r>
          </a:p>
          <a:p>
            <a:r>
              <a:rPr lang="en-SG" sz="1800" dirty="0">
                <a:effectLst/>
                <a:latin typeface="Arial" panose="020B0604020202020204" pitchFamily="34" charset="0"/>
              </a:rPr>
              <a:t>This indicates that the model performs better as it explains a greater proportion of the variability of the response data and has a smaller average deviation from the actual response values..</a:t>
            </a:r>
          </a:p>
          <a:p>
            <a:r>
              <a:rPr lang="en-SG" sz="1800" dirty="0">
                <a:effectLst/>
                <a:latin typeface="Arial" panose="020B0604020202020204" pitchFamily="34" charset="0"/>
              </a:rPr>
              <a:t>Overall, the second set of results demonstrated better performance than the first.</a:t>
            </a:r>
          </a:p>
        </p:txBody>
      </p:sp>
    </p:spTree>
    <p:extLst>
      <p:ext uri="{BB962C8B-B14F-4D97-AF65-F5344CB8AC3E}">
        <p14:creationId xmlns:p14="http://schemas.microsoft.com/office/powerpoint/2010/main" val="1123731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Poppins" panose="00000500000000000000" pitchFamily="2" charset="0"/>
                <a:cs typeface="Poppins" panose="00000500000000000000" pitchFamily="2" charset="0"/>
              </a:rPr>
              <a:t>As a conclusion, we have learned 3 new things from this project. </a:t>
            </a:r>
            <a:endParaRPr lang="en-SG" dirty="0"/>
          </a:p>
        </p:txBody>
      </p:sp>
    </p:spTree>
    <p:extLst>
      <p:ext uri="{BB962C8B-B14F-4D97-AF65-F5344CB8AC3E}">
        <p14:creationId xmlns:p14="http://schemas.microsoft.com/office/powerpoint/2010/main" val="123912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Poppins" panose="00000500000000000000" pitchFamily="2" charset="0"/>
                <a:cs typeface="Poppins" panose="00000500000000000000" pitchFamily="2" charset="0"/>
              </a:rPr>
              <a:t>Firstly, one hot-encoding, which was used to encode categorical variables, which we then used random forest to identify the feature importance of each variable.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Poppins" panose="00000500000000000000" pitchFamily="2" charset="0"/>
                <a:cs typeface="Poppins" panose="00000500000000000000" pitchFamily="2" charset="0"/>
              </a:rPr>
              <a:t>Finally, we used support vector regression model as it had a better performance compared to random regression model.</a:t>
            </a:r>
            <a:endParaRPr lang="en-SG" dirty="0"/>
          </a:p>
        </p:txBody>
      </p:sp>
    </p:spTree>
    <p:extLst>
      <p:ext uri="{BB962C8B-B14F-4D97-AF65-F5344CB8AC3E}">
        <p14:creationId xmlns:p14="http://schemas.microsoft.com/office/powerpoint/2010/main" val="3865366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Poppins" panose="00000500000000000000" pitchFamily="2" charset="0"/>
                <a:cs typeface="Poppins" panose="00000500000000000000" pitchFamily="2" charset="0"/>
              </a:rPr>
              <a:t>Overall, as a solution, parents or teachers can predict their student or child’s results and also see which areas are affecting their grades. Thereby, they can help them to achieve better grades</a:t>
            </a:r>
            <a:r>
              <a:rPr lang="en-SG" sz="1100" dirty="0">
                <a:latin typeface="Poppins" panose="00000500000000000000" pitchFamily="2" charset="0"/>
                <a:cs typeface="Poppins" panose="00000500000000000000" pitchFamily="2" charset="0"/>
              </a:rPr>
              <a:t>.</a:t>
            </a:r>
            <a:endParaRPr lang="en-US" sz="11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5974057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Poppins" panose="00000500000000000000" pitchFamily="2" charset="0"/>
                <a:cs typeface="Poppins" panose="00000500000000000000" pitchFamily="2" charset="0"/>
              </a:rPr>
              <a:t>For data-driven insights, in our context, the top three variables that are affecting a student’s grades are failures, absences and their desire for higher education.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Poppins" panose="00000500000000000000" pitchFamily="2" charset="0"/>
                <a:cs typeface="Poppins" panose="00000500000000000000" pitchFamily="2" charset="0"/>
              </a:rPr>
              <a:t>As past failures greatly affect a student’s results, parents or teachers can intervene earlier to help the student build a strong foundation.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Poppins" panose="00000500000000000000" pitchFamily="2" charset="0"/>
                <a:cs typeface="Poppins" panose="00000500000000000000" pitchFamily="2" charset="0"/>
              </a:rPr>
              <a:t>For absences, we feel that the students must be responsible for their own attendance, be it they have other activities or they are sick, they should refrain from missing school as much as possible.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Poppins" panose="00000500000000000000" pitchFamily="2" charset="0"/>
                <a:cs typeface="Poppins" panose="00000500000000000000" pitchFamily="2" charset="0"/>
              </a:rPr>
              <a:t>Lastly, parents and teachers can help to change the mindset of students who do not desire a higher education and find out the reason behind it. As this is one of the major factors affecting their results.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dirty="0"/>
          </a:p>
        </p:txBody>
      </p:sp>
    </p:spTree>
    <p:extLst>
      <p:ext uri="{BB962C8B-B14F-4D97-AF65-F5344CB8AC3E}">
        <p14:creationId xmlns:p14="http://schemas.microsoft.com/office/powerpoint/2010/main" val="564223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Here we can see the mode, median and mean of the average grades of the students. </a:t>
            </a:r>
            <a:br>
              <a:rPr lang="en-US" b="0" dirty="0">
                <a:effectLst/>
              </a:rPr>
            </a:br>
            <a:endParaRPr lang="en-SG" dirty="0"/>
          </a:p>
        </p:txBody>
      </p:sp>
    </p:spTree>
    <p:extLst>
      <p:ext uri="{BB962C8B-B14F-4D97-AF65-F5344CB8AC3E}">
        <p14:creationId xmlns:p14="http://schemas.microsoft.com/office/powerpoint/2010/main" val="218388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To start off our Exploratory Data Analysis, we used a correlation matrix to see how each variable correlated to the average grade.</a:t>
            </a:r>
          </a:p>
          <a:p>
            <a:pPr rtl="0">
              <a:spcBef>
                <a:spcPts val="0"/>
              </a:spcBef>
              <a:spcAft>
                <a:spcPts val="0"/>
              </a:spcAft>
            </a:pPr>
            <a:r>
              <a:rPr lang="en-US" sz="1800" b="0" i="0" u="none" strike="noStrike" dirty="0">
                <a:solidFill>
                  <a:srgbClr val="000000"/>
                </a:solidFill>
                <a:effectLst/>
                <a:latin typeface="Arial" panose="020B0604020202020204" pitchFamily="34" charset="0"/>
              </a:rPr>
              <a:t>Some significant variables we found that had high correlation to the average grades were Higher, which is whether the student wants to pursue higher education, the mother’s education level, </a:t>
            </a:r>
            <a:r>
              <a:rPr lang="en-US" sz="1800" b="0" i="0" u="none" strike="noStrike" dirty="0" err="1">
                <a:solidFill>
                  <a:srgbClr val="000000"/>
                </a:solidFill>
                <a:effectLst/>
                <a:latin typeface="Arial" panose="020B0604020202020204" pitchFamily="34" charset="0"/>
              </a:rPr>
              <a:t>studytime</a:t>
            </a:r>
            <a:r>
              <a:rPr lang="en-US" sz="1800" b="0" i="0" u="none" strike="noStrike" dirty="0">
                <a:solidFill>
                  <a:srgbClr val="000000"/>
                </a:solidFill>
                <a:effectLst/>
                <a:latin typeface="Arial" panose="020B0604020202020204" pitchFamily="34" charset="0"/>
              </a:rPr>
              <a:t>, Father’s education level, number of past failures and their alcohol intake on weekdays. </a:t>
            </a:r>
          </a:p>
          <a:p>
            <a:pPr rtl="0">
              <a:spcBef>
                <a:spcPts val="0"/>
              </a:spcBef>
              <a:spcAft>
                <a:spcPts val="0"/>
              </a:spcAft>
            </a:pPr>
            <a:r>
              <a:rPr lang="en-US" sz="1800" b="0" i="0" u="none" strike="noStrike" dirty="0">
                <a:solidFill>
                  <a:srgbClr val="000000"/>
                </a:solidFill>
                <a:effectLst/>
                <a:latin typeface="Arial" panose="020B0604020202020204" pitchFamily="34" charset="0"/>
              </a:rPr>
              <a:t>It is important to note that these past failures are not inclusive of the 3 tests that are in the data.</a:t>
            </a:r>
            <a:br>
              <a:rPr lang="en-US" dirty="0"/>
            </a:br>
            <a:endParaRPr lang="en-SG" dirty="0"/>
          </a:p>
        </p:txBody>
      </p:sp>
    </p:spTree>
    <p:extLst>
      <p:ext uri="{BB962C8B-B14F-4D97-AF65-F5344CB8AC3E}">
        <p14:creationId xmlns:p14="http://schemas.microsoft.com/office/powerpoint/2010/main" val="2381463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For the students’ parents’ education, both the mother and father’s education level has a positive correlation with other variables. We noticed that students tend to perform better in school, are healthier with less absences and have better study habits.</a:t>
            </a:r>
            <a:endParaRPr lang="en-SG" dirty="0"/>
          </a:p>
        </p:txBody>
      </p:sp>
    </p:spTree>
    <p:extLst>
      <p:ext uri="{BB962C8B-B14F-4D97-AF65-F5344CB8AC3E}">
        <p14:creationId xmlns:p14="http://schemas.microsoft.com/office/powerpoint/2010/main" val="185890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Other interesting variables we found were these, but we will only be going through some in this video. </a:t>
            </a:r>
            <a:endParaRPr lang="en-US" b="0" dirty="0">
              <a:effectLst/>
            </a:endParaRPr>
          </a:p>
          <a:p>
            <a:pPr marL="158750" indent="0">
              <a:buNone/>
            </a:pPr>
            <a:endParaRPr lang="en-SG" dirty="0"/>
          </a:p>
        </p:txBody>
      </p:sp>
    </p:spTree>
    <p:extLst>
      <p:ext uri="{BB962C8B-B14F-4D97-AF65-F5344CB8AC3E}">
        <p14:creationId xmlns:p14="http://schemas.microsoft.com/office/powerpoint/2010/main" val="3325685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For study time, we found that the majority of students spend around 2 to 5 hours studying per week and another big portion of students spend less than 2 hours studying.</a:t>
            </a:r>
            <a:endParaRPr lang="en-SG" dirty="0"/>
          </a:p>
        </p:txBody>
      </p:sp>
    </p:spTree>
    <p:extLst>
      <p:ext uri="{BB962C8B-B14F-4D97-AF65-F5344CB8AC3E}">
        <p14:creationId xmlns:p14="http://schemas.microsoft.com/office/powerpoint/2010/main" val="2166292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From the box-plot, we can see that students who spend less than 2 hours have the lowest median average grades whereas students spending 5 to 10 hours show a higher median average grade.</a:t>
            </a:r>
            <a:endParaRPr lang="en-US" b="0" dirty="0">
              <a:effectLst/>
            </a:endParaRPr>
          </a:p>
          <a:p>
            <a:pPr marL="158750" indent="0">
              <a:buNone/>
            </a:pPr>
            <a:br>
              <a:rPr lang="en-US" dirty="0"/>
            </a:br>
            <a:endParaRPr lang="en-SG" dirty="0"/>
          </a:p>
        </p:txBody>
      </p:sp>
    </p:spTree>
    <p:extLst>
      <p:ext uri="{BB962C8B-B14F-4D97-AF65-F5344CB8AC3E}">
        <p14:creationId xmlns:p14="http://schemas.microsoft.com/office/powerpoint/2010/main" val="2119663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65700" y="365700"/>
            <a:ext cx="8412600" cy="4412100"/>
          </a:xfrm>
          <a:prstGeom prst="roundRect">
            <a:avLst>
              <a:gd name="adj" fmla="val 333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516500" y="967875"/>
            <a:ext cx="6111000" cy="247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516500" y="3938056"/>
            <a:ext cx="6111000" cy="4635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subTitle" idx="1"/>
          </p:nvPr>
        </p:nvSpPr>
        <p:spPr>
          <a:xfrm>
            <a:off x="1024200" y="2946981"/>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22" name="Google Shape;22;p5"/>
          <p:cNvSpPr txBox="1">
            <a:spLocks noGrp="1"/>
          </p:cNvSpPr>
          <p:nvPr>
            <p:ph type="subTitle" idx="2"/>
          </p:nvPr>
        </p:nvSpPr>
        <p:spPr>
          <a:xfrm>
            <a:off x="1024200" y="3281430"/>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 name="Google Shape;23;p5"/>
          <p:cNvSpPr txBox="1">
            <a:spLocks noGrp="1"/>
          </p:cNvSpPr>
          <p:nvPr>
            <p:ph type="subTitle" idx="3"/>
          </p:nvPr>
        </p:nvSpPr>
        <p:spPr>
          <a:xfrm>
            <a:off x="5343000" y="2946981"/>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vl1pPr>
            <a:lvl2pPr lvl="1" rtl="0">
              <a:lnSpc>
                <a:spcPct val="100000"/>
              </a:lnSpc>
              <a:spcBef>
                <a:spcPts val="0"/>
              </a:spcBef>
              <a:spcAft>
                <a:spcPts val="0"/>
              </a:spcAft>
              <a:buNone/>
              <a:defRPr sz="2200" b="1"/>
            </a:lvl2pPr>
            <a:lvl3pPr lvl="2" rtl="0">
              <a:lnSpc>
                <a:spcPct val="100000"/>
              </a:lnSpc>
              <a:spcBef>
                <a:spcPts val="0"/>
              </a:spcBef>
              <a:spcAft>
                <a:spcPts val="0"/>
              </a:spcAft>
              <a:buNone/>
              <a:defRPr sz="2200" b="1"/>
            </a:lvl3pPr>
            <a:lvl4pPr lvl="3" rtl="0">
              <a:lnSpc>
                <a:spcPct val="100000"/>
              </a:lnSpc>
              <a:spcBef>
                <a:spcPts val="0"/>
              </a:spcBef>
              <a:spcAft>
                <a:spcPts val="0"/>
              </a:spcAft>
              <a:buNone/>
              <a:defRPr sz="2200" b="1"/>
            </a:lvl4pPr>
            <a:lvl5pPr lvl="4" rtl="0">
              <a:lnSpc>
                <a:spcPct val="100000"/>
              </a:lnSpc>
              <a:spcBef>
                <a:spcPts val="0"/>
              </a:spcBef>
              <a:spcAft>
                <a:spcPts val="0"/>
              </a:spcAft>
              <a:buNone/>
              <a:defRPr sz="2200" b="1"/>
            </a:lvl5pPr>
            <a:lvl6pPr lvl="5" rtl="0">
              <a:lnSpc>
                <a:spcPct val="100000"/>
              </a:lnSpc>
              <a:spcBef>
                <a:spcPts val="0"/>
              </a:spcBef>
              <a:spcAft>
                <a:spcPts val="0"/>
              </a:spcAft>
              <a:buNone/>
              <a:defRPr sz="2200" b="1"/>
            </a:lvl6pPr>
            <a:lvl7pPr lvl="6" rtl="0">
              <a:lnSpc>
                <a:spcPct val="100000"/>
              </a:lnSpc>
              <a:spcBef>
                <a:spcPts val="0"/>
              </a:spcBef>
              <a:spcAft>
                <a:spcPts val="0"/>
              </a:spcAft>
              <a:buNone/>
              <a:defRPr sz="2200" b="1"/>
            </a:lvl7pPr>
            <a:lvl8pPr lvl="7" rtl="0">
              <a:lnSpc>
                <a:spcPct val="100000"/>
              </a:lnSpc>
              <a:spcBef>
                <a:spcPts val="0"/>
              </a:spcBef>
              <a:spcAft>
                <a:spcPts val="0"/>
              </a:spcAft>
              <a:buNone/>
              <a:defRPr sz="2200" b="1"/>
            </a:lvl8pPr>
            <a:lvl9pPr lvl="8" rtl="0">
              <a:lnSpc>
                <a:spcPct val="100000"/>
              </a:lnSpc>
              <a:spcBef>
                <a:spcPts val="0"/>
              </a:spcBef>
              <a:spcAft>
                <a:spcPts val="0"/>
              </a:spcAft>
              <a:buNone/>
              <a:defRPr sz="2200" b="1"/>
            </a:lvl9pPr>
          </a:lstStyle>
          <a:p>
            <a:endParaRPr/>
          </a:p>
        </p:txBody>
      </p:sp>
      <p:sp>
        <p:nvSpPr>
          <p:cNvPr id="24" name="Google Shape;24;p5"/>
          <p:cNvSpPr txBox="1">
            <a:spLocks noGrp="1"/>
          </p:cNvSpPr>
          <p:nvPr>
            <p:ph type="subTitle" idx="4"/>
          </p:nvPr>
        </p:nvSpPr>
        <p:spPr>
          <a:xfrm>
            <a:off x="5343000" y="3281430"/>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 name="Google Shape;25;p5"/>
          <p:cNvSpPr txBox="1">
            <a:spLocks noGrp="1"/>
          </p:cNvSpPr>
          <p:nvPr>
            <p:ph type="title"/>
          </p:nvPr>
        </p:nvSpPr>
        <p:spPr>
          <a:xfrm>
            <a:off x="720000" y="431776"/>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1111488" y="2589782"/>
            <a:ext cx="2958900" cy="105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1" name="Google Shape;31;p7"/>
          <p:cNvSpPr txBox="1">
            <a:spLocks noGrp="1"/>
          </p:cNvSpPr>
          <p:nvPr>
            <p:ph type="title"/>
          </p:nvPr>
        </p:nvSpPr>
        <p:spPr>
          <a:xfrm>
            <a:off x="1111488" y="1446037"/>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rtl="0">
              <a:spcBef>
                <a:spcPts val="0"/>
              </a:spcBef>
              <a:spcAft>
                <a:spcPts val="0"/>
              </a:spcAft>
              <a:buSzPts val="2600"/>
              <a:buFont typeface="Palanquin Dark"/>
              <a:buNone/>
              <a:defRPr>
                <a:latin typeface="Palanquin Dark"/>
                <a:ea typeface="Palanquin Dark"/>
                <a:cs typeface="Palanquin Dark"/>
                <a:sym typeface="Palanquin Dark"/>
              </a:defRPr>
            </a:lvl2pPr>
            <a:lvl3pPr lvl="2" rtl="0">
              <a:spcBef>
                <a:spcPts val="0"/>
              </a:spcBef>
              <a:spcAft>
                <a:spcPts val="0"/>
              </a:spcAft>
              <a:buSzPts val="2600"/>
              <a:buFont typeface="Palanquin Dark"/>
              <a:buNone/>
              <a:defRPr>
                <a:latin typeface="Palanquin Dark"/>
                <a:ea typeface="Palanquin Dark"/>
                <a:cs typeface="Palanquin Dark"/>
                <a:sym typeface="Palanquin Dark"/>
              </a:defRPr>
            </a:lvl3pPr>
            <a:lvl4pPr lvl="3" rtl="0">
              <a:spcBef>
                <a:spcPts val="0"/>
              </a:spcBef>
              <a:spcAft>
                <a:spcPts val="0"/>
              </a:spcAft>
              <a:buSzPts val="2600"/>
              <a:buFont typeface="Palanquin Dark"/>
              <a:buNone/>
              <a:defRPr>
                <a:latin typeface="Palanquin Dark"/>
                <a:ea typeface="Palanquin Dark"/>
                <a:cs typeface="Palanquin Dark"/>
                <a:sym typeface="Palanquin Dark"/>
              </a:defRPr>
            </a:lvl4pPr>
            <a:lvl5pPr lvl="4" rtl="0">
              <a:spcBef>
                <a:spcPts val="0"/>
              </a:spcBef>
              <a:spcAft>
                <a:spcPts val="0"/>
              </a:spcAft>
              <a:buSzPts val="2600"/>
              <a:buFont typeface="Palanquin Dark"/>
              <a:buNone/>
              <a:defRPr>
                <a:latin typeface="Palanquin Dark"/>
                <a:ea typeface="Palanquin Dark"/>
                <a:cs typeface="Palanquin Dark"/>
                <a:sym typeface="Palanquin Dark"/>
              </a:defRPr>
            </a:lvl5pPr>
            <a:lvl6pPr lvl="5" rtl="0">
              <a:spcBef>
                <a:spcPts val="0"/>
              </a:spcBef>
              <a:spcAft>
                <a:spcPts val="0"/>
              </a:spcAft>
              <a:buSzPts val="2600"/>
              <a:buFont typeface="Palanquin Dark"/>
              <a:buNone/>
              <a:defRPr>
                <a:latin typeface="Palanquin Dark"/>
                <a:ea typeface="Palanquin Dark"/>
                <a:cs typeface="Palanquin Dark"/>
                <a:sym typeface="Palanquin Dark"/>
              </a:defRPr>
            </a:lvl6pPr>
            <a:lvl7pPr lvl="6" rtl="0">
              <a:spcBef>
                <a:spcPts val="0"/>
              </a:spcBef>
              <a:spcAft>
                <a:spcPts val="0"/>
              </a:spcAft>
              <a:buSzPts val="2600"/>
              <a:buFont typeface="Palanquin Dark"/>
              <a:buNone/>
              <a:defRPr>
                <a:latin typeface="Palanquin Dark"/>
                <a:ea typeface="Palanquin Dark"/>
                <a:cs typeface="Palanquin Dark"/>
                <a:sym typeface="Palanquin Dark"/>
              </a:defRPr>
            </a:lvl7pPr>
            <a:lvl8pPr lvl="7" rtl="0">
              <a:spcBef>
                <a:spcPts val="0"/>
              </a:spcBef>
              <a:spcAft>
                <a:spcPts val="0"/>
              </a:spcAft>
              <a:buSzPts val="2600"/>
              <a:buFont typeface="Palanquin Dark"/>
              <a:buNone/>
              <a:defRPr>
                <a:latin typeface="Palanquin Dark"/>
                <a:ea typeface="Palanquin Dark"/>
                <a:cs typeface="Palanquin Dark"/>
                <a:sym typeface="Palanquin Dark"/>
              </a:defRPr>
            </a:lvl8pPr>
            <a:lvl9pPr lvl="8" rtl="0">
              <a:spcBef>
                <a:spcPts val="0"/>
              </a:spcBef>
              <a:spcAft>
                <a:spcPts val="0"/>
              </a:spcAft>
              <a:buSzPts val="2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353600" y="1448709"/>
            <a:ext cx="6436800" cy="222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8500"/>
            </a:lvl1pPr>
            <a:lvl2pPr lvl="1" rtl="0">
              <a:lnSpc>
                <a:spcPct val="80000"/>
              </a:lnSpc>
              <a:spcBef>
                <a:spcPts val="0"/>
              </a:spcBef>
              <a:spcAft>
                <a:spcPts val="0"/>
              </a:spcAft>
              <a:buSzPts val="2600"/>
              <a:buNone/>
              <a:defRPr/>
            </a:lvl2pPr>
            <a:lvl3pPr lvl="2" rtl="0">
              <a:lnSpc>
                <a:spcPct val="80000"/>
              </a:lnSpc>
              <a:spcBef>
                <a:spcPts val="0"/>
              </a:spcBef>
              <a:spcAft>
                <a:spcPts val="0"/>
              </a:spcAft>
              <a:buSzPts val="2600"/>
              <a:buNone/>
              <a:defRPr/>
            </a:lvl3pPr>
            <a:lvl4pPr lvl="3" rtl="0">
              <a:lnSpc>
                <a:spcPct val="80000"/>
              </a:lnSpc>
              <a:spcBef>
                <a:spcPts val="0"/>
              </a:spcBef>
              <a:spcAft>
                <a:spcPts val="0"/>
              </a:spcAft>
              <a:buSzPts val="2600"/>
              <a:buNone/>
              <a:defRPr/>
            </a:lvl4pPr>
            <a:lvl5pPr lvl="4" rtl="0">
              <a:lnSpc>
                <a:spcPct val="80000"/>
              </a:lnSpc>
              <a:spcBef>
                <a:spcPts val="0"/>
              </a:spcBef>
              <a:spcAft>
                <a:spcPts val="0"/>
              </a:spcAft>
              <a:buSzPts val="2600"/>
              <a:buNone/>
              <a:defRPr/>
            </a:lvl5pPr>
            <a:lvl6pPr lvl="5" rtl="0">
              <a:lnSpc>
                <a:spcPct val="80000"/>
              </a:lnSpc>
              <a:spcBef>
                <a:spcPts val="0"/>
              </a:spcBef>
              <a:spcAft>
                <a:spcPts val="0"/>
              </a:spcAft>
              <a:buSzPts val="2600"/>
              <a:buNone/>
              <a:defRPr/>
            </a:lvl6pPr>
            <a:lvl7pPr lvl="6" rtl="0">
              <a:lnSpc>
                <a:spcPct val="80000"/>
              </a:lnSpc>
              <a:spcBef>
                <a:spcPts val="0"/>
              </a:spcBef>
              <a:spcAft>
                <a:spcPts val="0"/>
              </a:spcAft>
              <a:buSzPts val="2600"/>
              <a:buNone/>
              <a:defRPr/>
            </a:lvl7pPr>
            <a:lvl8pPr lvl="7" rtl="0">
              <a:lnSpc>
                <a:spcPct val="80000"/>
              </a:lnSpc>
              <a:spcBef>
                <a:spcPts val="0"/>
              </a:spcBef>
              <a:spcAft>
                <a:spcPts val="0"/>
              </a:spcAft>
              <a:buSzPts val="2600"/>
              <a:buNone/>
              <a:defRPr/>
            </a:lvl8pPr>
            <a:lvl9pPr lvl="8" rtl="0">
              <a:lnSpc>
                <a:spcPct val="80000"/>
              </a:lnSpc>
              <a:spcBef>
                <a:spcPts val="0"/>
              </a:spcBef>
              <a:spcAft>
                <a:spcPts val="0"/>
              </a:spcAft>
              <a:buSzPts val="2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txBox="1">
            <a:spLocks noGrp="1"/>
          </p:cNvSpPr>
          <p:nvPr>
            <p:ph type="subTitle" idx="1"/>
          </p:nvPr>
        </p:nvSpPr>
        <p:spPr>
          <a:xfrm>
            <a:off x="699750" y="2096296"/>
            <a:ext cx="3942600" cy="164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36" name="Google Shape;36;p9"/>
          <p:cNvSpPr txBox="1">
            <a:spLocks noGrp="1"/>
          </p:cNvSpPr>
          <p:nvPr>
            <p:ph type="title"/>
          </p:nvPr>
        </p:nvSpPr>
        <p:spPr>
          <a:xfrm>
            <a:off x="699750" y="1460393"/>
            <a:ext cx="3942600" cy="47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600"/>
            </a:lvl1pPr>
            <a:lvl2pPr lvl="1" rtl="0">
              <a:spcBef>
                <a:spcPts val="0"/>
              </a:spcBef>
              <a:spcAft>
                <a:spcPts val="0"/>
              </a:spcAft>
              <a:buSzPts val="2600"/>
              <a:buFont typeface="Palanquin Dark"/>
              <a:buNone/>
              <a:defRPr>
                <a:latin typeface="Palanquin Dark"/>
                <a:ea typeface="Palanquin Dark"/>
                <a:cs typeface="Palanquin Dark"/>
                <a:sym typeface="Palanquin Dark"/>
              </a:defRPr>
            </a:lvl2pPr>
            <a:lvl3pPr lvl="2" rtl="0">
              <a:spcBef>
                <a:spcPts val="0"/>
              </a:spcBef>
              <a:spcAft>
                <a:spcPts val="0"/>
              </a:spcAft>
              <a:buSzPts val="2600"/>
              <a:buFont typeface="Palanquin Dark"/>
              <a:buNone/>
              <a:defRPr>
                <a:latin typeface="Palanquin Dark"/>
                <a:ea typeface="Palanquin Dark"/>
                <a:cs typeface="Palanquin Dark"/>
                <a:sym typeface="Palanquin Dark"/>
              </a:defRPr>
            </a:lvl3pPr>
            <a:lvl4pPr lvl="3" rtl="0">
              <a:spcBef>
                <a:spcPts val="0"/>
              </a:spcBef>
              <a:spcAft>
                <a:spcPts val="0"/>
              </a:spcAft>
              <a:buSzPts val="2600"/>
              <a:buFont typeface="Palanquin Dark"/>
              <a:buNone/>
              <a:defRPr>
                <a:latin typeface="Palanquin Dark"/>
                <a:ea typeface="Palanquin Dark"/>
                <a:cs typeface="Palanquin Dark"/>
                <a:sym typeface="Palanquin Dark"/>
              </a:defRPr>
            </a:lvl4pPr>
            <a:lvl5pPr lvl="4" rtl="0">
              <a:spcBef>
                <a:spcPts val="0"/>
              </a:spcBef>
              <a:spcAft>
                <a:spcPts val="0"/>
              </a:spcAft>
              <a:buSzPts val="2600"/>
              <a:buFont typeface="Palanquin Dark"/>
              <a:buNone/>
              <a:defRPr>
                <a:latin typeface="Palanquin Dark"/>
                <a:ea typeface="Palanquin Dark"/>
                <a:cs typeface="Palanquin Dark"/>
                <a:sym typeface="Palanquin Dark"/>
              </a:defRPr>
            </a:lvl5pPr>
            <a:lvl6pPr lvl="5" rtl="0">
              <a:spcBef>
                <a:spcPts val="0"/>
              </a:spcBef>
              <a:spcAft>
                <a:spcPts val="0"/>
              </a:spcAft>
              <a:buSzPts val="2600"/>
              <a:buFont typeface="Palanquin Dark"/>
              <a:buNone/>
              <a:defRPr>
                <a:latin typeface="Palanquin Dark"/>
                <a:ea typeface="Palanquin Dark"/>
                <a:cs typeface="Palanquin Dark"/>
                <a:sym typeface="Palanquin Dark"/>
              </a:defRPr>
            </a:lvl6pPr>
            <a:lvl7pPr lvl="6" rtl="0">
              <a:spcBef>
                <a:spcPts val="0"/>
              </a:spcBef>
              <a:spcAft>
                <a:spcPts val="0"/>
              </a:spcAft>
              <a:buSzPts val="2600"/>
              <a:buFont typeface="Palanquin Dark"/>
              <a:buNone/>
              <a:defRPr>
                <a:latin typeface="Palanquin Dark"/>
                <a:ea typeface="Palanquin Dark"/>
                <a:cs typeface="Palanquin Dark"/>
                <a:sym typeface="Palanquin Dark"/>
              </a:defRPr>
            </a:lvl7pPr>
            <a:lvl8pPr lvl="7" rtl="0">
              <a:spcBef>
                <a:spcPts val="0"/>
              </a:spcBef>
              <a:spcAft>
                <a:spcPts val="0"/>
              </a:spcAft>
              <a:buSzPts val="2600"/>
              <a:buFont typeface="Palanquin Dark"/>
              <a:buNone/>
              <a:defRPr>
                <a:latin typeface="Palanquin Dark"/>
                <a:ea typeface="Palanquin Dark"/>
                <a:cs typeface="Palanquin Dark"/>
                <a:sym typeface="Palanquin Dark"/>
              </a:defRPr>
            </a:lvl8pPr>
            <a:lvl9pPr lvl="8" rtl="0">
              <a:spcBef>
                <a:spcPts val="0"/>
              </a:spcBef>
              <a:spcAft>
                <a:spcPts val="0"/>
              </a:spcAft>
              <a:buSzPts val="2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5071575" y="1444800"/>
            <a:ext cx="2859600" cy="2253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9"/>
        <p:cNvGrpSpPr/>
        <p:nvPr/>
      </p:nvGrpSpPr>
      <p:grpSpPr>
        <a:xfrm>
          <a:off x="0" y="0"/>
          <a:ext cx="0" cy="0"/>
          <a:chOff x="0" y="0"/>
          <a:chExt cx="0" cy="0"/>
        </a:xfrm>
      </p:grpSpPr>
      <p:sp>
        <p:nvSpPr>
          <p:cNvPr id="40" name="Google Shape;40;p11"/>
          <p:cNvSpPr txBox="1">
            <a:spLocks noGrp="1"/>
          </p:cNvSpPr>
          <p:nvPr>
            <p:ph type="title" hasCustomPrompt="1"/>
          </p:nvPr>
        </p:nvSpPr>
        <p:spPr>
          <a:xfrm>
            <a:off x="999925" y="1601450"/>
            <a:ext cx="7144500" cy="125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41" name="Google Shape;41;p11"/>
          <p:cNvSpPr txBox="1">
            <a:spLocks noGrp="1"/>
          </p:cNvSpPr>
          <p:nvPr>
            <p:ph type="subTitle" idx="1"/>
          </p:nvPr>
        </p:nvSpPr>
        <p:spPr>
          <a:xfrm flipH="1">
            <a:off x="999672" y="3290150"/>
            <a:ext cx="71445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31776"/>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1pPr>
            <a:lvl2pPr lvl="1" algn="ctr" rtl="0">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2pPr>
            <a:lvl3pPr lvl="2" algn="ctr" rtl="0">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3pPr>
            <a:lvl4pPr lvl="3" algn="ctr" rtl="0">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4pPr>
            <a:lvl5pPr lvl="4" algn="ctr" rtl="0">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5pPr>
            <a:lvl6pPr lvl="5" algn="ctr" rtl="0">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6pPr>
            <a:lvl7pPr lvl="6" algn="ctr" rtl="0">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7pPr>
            <a:lvl8pPr lvl="7" algn="ctr" rtl="0">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8pPr>
            <a:lvl9pPr lvl="8" algn="ctr" rtl="0">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4.xml"/><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3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47102456-A649-52BC-F52C-92183740DE37}"/>
              </a:ext>
            </a:extLst>
          </p:cNvPr>
          <p:cNvGraphicFramePr/>
          <p:nvPr>
            <p:extLst>
              <p:ext uri="{D42A27DB-BD31-4B8C-83A1-F6EECF244321}">
                <p14:modId xmlns:p14="http://schemas.microsoft.com/office/powerpoint/2010/main" val="3530593314"/>
              </p:ext>
            </p:extLst>
          </p:nvPr>
        </p:nvGraphicFramePr>
        <p:xfrm>
          <a:off x="8556564" y="1015518"/>
          <a:ext cx="3274985" cy="2979558"/>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1">
            <a:extLst>
              <a:ext uri="{FF2B5EF4-FFF2-40B4-BE49-F238E27FC236}">
                <a16:creationId xmlns:a16="http://schemas.microsoft.com/office/drawing/2014/main" id="{3FCA92AF-7880-C4FD-6B02-0E194D92B96A}"/>
              </a:ext>
            </a:extLst>
          </p:cNvPr>
          <p:cNvSpPr>
            <a:spLocks noGrp="1"/>
          </p:cNvSpPr>
          <p:nvPr>
            <p:ph type="ctrTitle"/>
          </p:nvPr>
        </p:nvSpPr>
        <p:spPr>
          <a:xfrm>
            <a:off x="1753605" y="499108"/>
            <a:ext cx="1947412" cy="876209"/>
          </a:xfrm>
        </p:spPr>
        <p:txBody>
          <a:bodyPr/>
          <a:lstStyle/>
          <a:p>
            <a:r>
              <a:rPr lang="en-US" sz="4800" dirty="0">
                <a:ln w="22225">
                  <a:solidFill>
                    <a:schemeClr val="tx1"/>
                  </a:solidFill>
                </a:ln>
                <a:solidFill>
                  <a:schemeClr val="tx2"/>
                </a:solidFill>
              </a:rPr>
              <a:t>DATA</a:t>
            </a:r>
          </a:p>
        </p:txBody>
      </p:sp>
      <p:sp>
        <p:nvSpPr>
          <p:cNvPr id="10" name="Subtitle 2">
            <a:extLst>
              <a:ext uri="{FF2B5EF4-FFF2-40B4-BE49-F238E27FC236}">
                <a16:creationId xmlns:a16="http://schemas.microsoft.com/office/drawing/2014/main" id="{3F76081B-7C5A-DD36-290D-5CFD352DFA51}"/>
              </a:ext>
            </a:extLst>
          </p:cNvPr>
          <p:cNvSpPr>
            <a:spLocks noGrp="1"/>
          </p:cNvSpPr>
          <p:nvPr>
            <p:ph type="subTitle" idx="1"/>
          </p:nvPr>
        </p:nvSpPr>
        <p:spPr>
          <a:xfrm>
            <a:off x="706158" y="1545886"/>
            <a:ext cx="5337801" cy="2979558"/>
          </a:xfrm>
        </p:spPr>
        <p:txBody>
          <a:bodyPr anchor="t"/>
          <a:lstStyle/>
          <a:p>
            <a:pPr algn="l">
              <a:lnSpc>
                <a:spcPct val="150000"/>
              </a:lnSpc>
              <a:buFont typeface="Wingdings" panose="05000000000000000000" pitchFamily="2" charset="2"/>
              <a:buChar char="q"/>
            </a:pPr>
            <a:r>
              <a:rPr lang="en-US" dirty="0"/>
              <a:t>Total </a:t>
            </a:r>
            <a:r>
              <a:rPr lang="en-US" dirty="0">
                <a:solidFill>
                  <a:schemeClr val="tx2"/>
                </a:solidFill>
              </a:rPr>
              <a:t>1044</a:t>
            </a:r>
            <a:r>
              <a:rPr lang="en-US" dirty="0"/>
              <a:t> entries</a:t>
            </a:r>
          </a:p>
          <a:p>
            <a:pPr algn="l">
              <a:lnSpc>
                <a:spcPct val="150000"/>
              </a:lnSpc>
              <a:buFont typeface="Wingdings" panose="05000000000000000000" pitchFamily="2" charset="2"/>
              <a:buChar char="q"/>
            </a:pPr>
            <a:r>
              <a:rPr lang="en-US" dirty="0">
                <a:solidFill>
                  <a:srgbClr val="7030A0"/>
                </a:solidFill>
              </a:rPr>
              <a:t>34</a:t>
            </a:r>
            <a:r>
              <a:rPr lang="en-US" dirty="0"/>
              <a:t> variables</a:t>
            </a:r>
          </a:p>
          <a:p>
            <a:pPr marL="882650" lvl="1" indent="-285750" algn="l">
              <a:lnSpc>
                <a:spcPct val="150000"/>
              </a:lnSpc>
              <a:buFont typeface="Arial" panose="020B0604020202020204" pitchFamily="34" charset="0"/>
              <a:buChar char="•"/>
            </a:pPr>
            <a:r>
              <a:rPr lang="en-US" sz="1600" dirty="0"/>
              <a:t>Numerical and categorical</a:t>
            </a:r>
          </a:p>
        </p:txBody>
      </p:sp>
      <p:pic>
        <p:nvPicPr>
          <p:cNvPr id="5" name="Picture 4">
            <a:extLst>
              <a:ext uri="{FF2B5EF4-FFF2-40B4-BE49-F238E27FC236}">
                <a16:creationId xmlns:a16="http://schemas.microsoft.com/office/drawing/2014/main" id="{AB306DDE-84C2-DDCF-530B-CEB64F2AC31F}"/>
              </a:ext>
            </a:extLst>
          </p:cNvPr>
          <p:cNvPicPr>
            <a:picLocks noChangeAspect="1"/>
          </p:cNvPicPr>
          <p:nvPr/>
        </p:nvPicPr>
        <p:blipFill rotWithShape="1">
          <a:blip r:embed="rId4"/>
          <a:srcRect t="1156"/>
          <a:stretch/>
        </p:blipFill>
        <p:spPr>
          <a:xfrm>
            <a:off x="6043959" y="425201"/>
            <a:ext cx="1947412" cy="4293098"/>
          </a:xfrm>
          <a:prstGeom prst="rect">
            <a:avLst/>
          </a:prstGeom>
          <a:ln w="19050">
            <a:solidFill>
              <a:schemeClr val="tx2"/>
            </a:solidFill>
          </a:ln>
        </p:spPr>
      </p:pic>
      <p:sp>
        <p:nvSpPr>
          <p:cNvPr id="11" name="Title 1">
            <a:extLst>
              <a:ext uri="{FF2B5EF4-FFF2-40B4-BE49-F238E27FC236}">
                <a16:creationId xmlns:a16="http://schemas.microsoft.com/office/drawing/2014/main" id="{1D11B8EC-5745-ACCF-A001-DB26D9F5D219}"/>
              </a:ext>
            </a:extLst>
          </p:cNvPr>
          <p:cNvSpPr txBox="1">
            <a:spLocks/>
          </p:cNvSpPr>
          <p:nvPr/>
        </p:nvSpPr>
        <p:spPr>
          <a:xfrm>
            <a:off x="9062563" y="498383"/>
            <a:ext cx="3343929"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4800" dirty="0">
                <a:ln w="22225">
                  <a:solidFill>
                    <a:schemeClr val="tx1"/>
                  </a:solidFill>
                </a:ln>
                <a:solidFill>
                  <a:schemeClr val="tx2"/>
                </a:solidFill>
              </a:rPr>
              <a:t>CLEANING</a:t>
            </a:r>
          </a:p>
        </p:txBody>
      </p:sp>
      <p:sp>
        <p:nvSpPr>
          <p:cNvPr id="12" name="Title 1">
            <a:extLst>
              <a:ext uri="{FF2B5EF4-FFF2-40B4-BE49-F238E27FC236}">
                <a16:creationId xmlns:a16="http://schemas.microsoft.com/office/drawing/2014/main" id="{133C2CFC-6322-AD48-CBC5-512BAD69A95E}"/>
              </a:ext>
            </a:extLst>
          </p:cNvPr>
          <p:cNvSpPr txBox="1">
            <a:spLocks/>
          </p:cNvSpPr>
          <p:nvPr/>
        </p:nvSpPr>
        <p:spPr>
          <a:xfrm>
            <a:off x="3594693" y="504373"/>
            <a:ext cx="137790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4800" dirty="0">
                <a:ln w="22225">
                  <a:solidFill>
                    <a:schemeClr val="tx1"/>
                  </a:solidFill>
                </a:ln>
                <a:solidFill>
                  <a:schemeClr val="tx2"/>
                </a:solidFill>
              </a:rPr>
              <a:t>SET</a:t>
            </a:r>
          </a:p>
        </p:txBody>
      </p:sp>
    </p:spTree>
    <p:extLst>
      <p:ext uri="{BB962C8B-B14F-4D97-AF65-F5344CB8AC3E}">
        <p14:creationId xmlns:p14="http://schemas.microsoft.com/office/powerpoint/2010/main" val="3580149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099944"/>
            <a:ext cx="4265942" cy="496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Interesting variables</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EXPLORATORY DATA ANALYSIS</a:t>
            </a:r>
          </a:p>
        </p:txBody>
      </p:sp>
      <p:sp>
        <p:nvSpPr>
          <p:cNvPr id="24" name="Subtitle 2">
            <a:extLst>
              <a:ext uri="{FF2B5EF4-FFF2-40B4-BE49-F238E27FC236}">
                <a16:creationId xmlns:a16="http://schemas.microsoft.com/office/drawing/2014/main" id="{F0FFC8D8-B202-DE7D-65D3-AC19AD86FEC3}"/>
              </a:ext>
            </a:extLst>
          </p:cNvPr>
          <p:cNvSpPr txBox="1">
            <a:spLocks/>
          </p:cNvSpPr>
          <p:nvPr/>
        </p:nvSpPr>
        <p:spPr>
          <a:xfrm>
            <a:off x="-3268444" y="1754840"/>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Study Time</a:t>
            </a:r>
            <a:endParaRPr lang="en-US" dirty="0"/>
          </a:p>
        </p:txBody>
      </p:sp>
      <p:pic>
        <p:nvPicPr>
          <p:cNvPr id="17" name="Picture 16">
            <a:extLst>
              <a:ext uri="{FF2B5EF4-FFF2-40B4-BE49-F238E27FC236}">
                <a16:creationId xmlns:a16="http://schemas.microsoft.com/office/drawing/2014/main" id="{89DE360E-9EA7-5DC0-4E95-45C30800F4D6}"/>
              </a:ext>
            </a:extLst>
          </p:cNvPr>
          <p:cNvPicPr>
            <a:picLocks noChangeAspect="1"/>
          </p:cNvPicPr>
          <p:nvPr/>
        </p:nvPicPr>
        <p:blipFill>
          <a:blip r:embed="rId3"/>
          <a:stretch>
            <a:fillRect/>
          </a:stretch>
        </p:blipFill>
        <p:spPr>
          <a:xfrm>
            <a:off x="9222143" y="1291328"/>
            <a:ext cx="4745102" cy="2205877"/>
          </a:xfrm>
          <a:prstGeom prst="rect">
            <a:avLst/>
          </a:prstGeom>
          <a:ln w="19050">
            <a:solidFill>
              <a:schemeClr val="tx2"/>
            </a:solidFill>
          </a:ln>
        </p:spPr>
      </p:pic>
      <p:sp>
        <p:nvSpPr>
          <p:cNvPr id="21" name="Subtitle 2">
            <a:extLst>
              <a:ext uri="{FF2B5EF4-FFF2-40B4-BE49-F238E27FC236}">
                <a16:creationId xmlns:a16="http://schemas.microsoft.com/office/drawing/2014/main" id="{FFB85EBD-63FA-0AC4-7DAB-041DAFB6788B}"/>
              </a:ext>
            </a:extLst>
          </p:cNvPr>
          <p:cNvSpPr txBox="1">
            <a:spLocks/>
          </p:cNvSpPr>
          <p:nvPr/>
        </p:nvSpPr>
        <p:spPr>
          <a:xfrm>
            <a:off x="-3108424" y="1965177"/>
            <a:ext cx="3168221" cy="2657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chemeClr val="tx1"/>
                </a:solidFill>
              </a:rPr>
              <a:t>Students who spend </a:t>
            </a:r>
            <a:r>
              <a:rPr lang="en-US" sz="1100" dirty="0">
                <a:solidFill>
                  <a:schemeClr val="tx2"/>
                </a:solidFill>
              </a:rPr>
              <a:t>less than 2 hours </a:t>
            </a:r>
            <a:r>
              <a:rPr lang="en-US" sz="1100" dirty="0">
                <a:solidFill>
                  <a:schemeClr val="tx1"/>
                </a:solidFill>
              </a:rPr>
              <a:t>have the </a:t>
            </a:r>
            <a:r>
              <a:rPr lang="en-US" sz="1100" dirty="0">
                <a:solidFill>
                  <a:srgbClr val="7030A0"/>
                </a:solidFill>
              </a:rPr>
              <a:t>lowest</a:t>
            </a:r>
            <a:r>
              <a:rPr lang="en-US" sz="1100" dirty="0">
                <a:solidFill>
                  <a:schemeClr val="tx1"/>
                </a:solidFill>
              </a:rPr>
              <a:t> median average grades</a:t>
            </a:r>
          </a:p>
          <a:p>
            <a:pPr marL="768350" lvl="1" indent="-171450" algn="l">
              <a:lnSpc>
                <a:spcPct val="150000"/>
              </a:lnSpc>
              <a:buFont typeface="Arial" panose="020B0604020202020204" pitchFamily="34" charset="0"/>
              <a:buChar char="•"/>
            </a:pPr>
            <a:r>
              <a:rPr lang="en-US" sz="1100" dirty="0">
                <a:solidFill>
                  <a:schemeClr val="tx1"/>
                </a:solidFill>
              </a:rPr>
              <a:t>Students spending </a:t>
            </a:r>
            <a:r>
              <a:rPr lang="en-US" sz="1100" dirty="0">
                <a:solidFill>
                  <a:schemeClr val="tx2"/>
                </a:solidFill>
              </a:rPr>
              <a:t>5 to 10 hours </a:t>
            </a:r>
            <a:r>
              <a:rPr lang="en-US" sz="1100" dirty="0">
                <a:solidFill>
                  <a:schemeClr val="tx1"/>
                </a:solidFill>
              </a:rPr>
              <a:t>show a </a:t>
            </a:r>
            <a:r>
              <a:rPr lang="en-US" sz="1100" dirty="0">
                <a:solidFill>
                  <a:srgbClr val="7030A0"/>
                </a:solidFill>
              </a:rPr>
              <a:t>higher</a:t>
            </a:r>
            <a:r>
              <a:rPr lang="en-US" sz="1100" dirty="0">
                <a:solidFill>
                  <a:schemeClr val="tx1"/>
                </a:solidFill>
              </a:rPr>
              <a:t> median average grade</a:t>
            </a:r>
            <a:endParaRPr lang="en-US" sz="1600" dirty="0">
              <a:solidFill>
                <a:schemeClr val="tx1"/>
              </a:solidFill>
            </a:endParaRPr>
          </a:p>
        </p:txBody>
      </p:sp>
      <p:sp>
        <p:nvSpPr>
          <p:cNvPr id="3" name="Subtitle 2">
            <a:extLst>
              <a:ext uri="{FF2B5EF4-FFF2-40B4-BE49-F238E27FC236}">
                <a16:creationId xmlns:a16="http://schemas.microsoft.com/office/drawing/2014/main" id="{2FCA1DFB-F86D-CD6D-0DE7-F861A8864457}"/>
              </a:ext>
            </a:extLst>
          </p:cNvPr>
          <p:cNvSpPr txBox="1">
            <a:spLocks/>
          </p:cNvSpPr>
          <p:nvPr/>
        </p:nvSpPr>
        <p:spPr>
          <a:xfrm>
            <a:off x="622958" y="1563455"/>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b="1" dirty="0">
                <a:solidFill>
                  <a:srgbClr val="7030A0"/>
                </a:solidFill>
              </a:rPr>
              <a:t>Failures</a:t>
            </a:r>
            <a:endParaRPr lang="en-US" b="1" dirty="0">
              <a:solidFill>
                <a:srgbClr val="7030A0"/>
              </a:solidFill>
            </a:endParaRPr>
          </a:p>
        </p:txBody>
      </p:sp>
      <p:sp>
        <p:nvSpPr>
          <p:cNvPr id="4" name="Subtitle 2">
            <a:extLst>
              <a:ext uri="{FF2B5EF4-FFF2-40B4-BE49-F238E27FC236}">
                <a16:creationId xmlns:a16="http://schemas.microsoft.com/office/drawing/2014/main" id="{B3B12E89-019F-8B06-74F5-7E5B7DD21788}"/>
              </a:ext>
            </a:extLst>
          </p:cNvPr>
          <p:cNvSpPr txBox="1">
            <a:spLocks/>
          </p:cNvSpPr>
          <p:nvPr/>
        </p:nvSpPr>
        <p:spPr>
          <a:xfrm>
            <a:off x="782978" y="1758552"/>
            <a:ext cx="3168221" cy="2657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chemeClr val="tx1"/>
                </a:solidFill>
              </a:rPr>
              <a:t>Students with </a:t>
            </a:r>
            <a:r>
              <a:rPr lang="en-US" sz="1100" dirty="0">
                <a:solidFill>
                  <a:schemeClr val="tx2"/>
                </a:solidFill>
              </a:rPr>
              <a:t>lesser past failures</a:t>
            </a:r>
            <a:r>
              <a:rPr lang="en-US" sz="1100" dirty="0">
                <a:solidFill>
                  <a:schemeClr val="tx1"/>
                </a:solidFill>
              </a:rPr>
              <a:t> tend to have </a:t>
            </a:r>
            <a:r>
              <a:rPr lang="en-US" sz="1100" dirty="0">
                <a:solidFill>
                  <a:srgbClr val="7030A0"/>
                </a:solidFill>
              </a:rPr>
              <a:t>higher average grades</a:t>
            </a:r>
          </a:p>
          <a:p>
            <a:pPr marL="768350" lvl="1" indent="-171450" algn="l">
              <a:lnSpc>
                <a:spcPct val="150000"/>
              </a:lnSpc>
              <a:buFont typeface="Arial" panose="020B0604020202020204" pitchFamily="34" charset="0"/>
              <a:buChar char="•"/>
            </a:pPr>
            <a:r>
              <a:rPr lang="en-US" sz="1100" dirty="0">
                <a:solidFill>
                  <a:schemeClr val="tx1"/>
                </a:solidFill>
              </a:rPr>
              <a:t>Students may have a stronger foundation, hence easier to perform well subsequently</a:t>
            </a:r>
          </a:p>
          <a:p>
            <a:pPr marL="768350" lvl="1" indent="-171450" algn="l">
              <a:lnSpc>
                <a:spcPct val="150000"/>
              </a:lnSpc>
              <a:buFont typeface="Arial" panose="020B0604020202020204" pitchFamily="34" charset="0"/>
              <a:buChar char="•"/>
            </a:pPr>
            <a:r>
              <a:rPr lang="en-US" sz="1100" dirty="0">
                <a:solidFill>
                  <a:schemeClr val="tx2"/>
                </a:solidFill>
              </a:rPr>
              <a:t>Negative</a:t>
            </a:r>
            <a:r>
              <a:rPr lang="en-US" sz="1100" dirty="0">
                <a:solidFill>
                  <a:schemeClr val="tx1"/>
                </a:solidFill>
              </a:rPr>
              <a:t> </a:t>
            </a:r>
            <a:r>
              <a:rPr lang="en-US" sz="1100" dirty="0">
                <a:solidFill>
                  <a:schemeClr val="tx2"/>
                </a:solidFill>
              </a:rPr>
              <a:t>correlation</a:t>
            </a:r>
            <a:r>
              <a:rPr lang="en-US" sz="1100" dirty="0">
                <a:solidFill>
                  <a:schemeClr val="tx1"/>
                </a:solidFill>
              </a:rPr>
              <a:t> with total grade average</a:t>
            </a:r>
            <a:endParaRPr lang="en-US" sz="1600" dirty="0">
              <a:solidFill>
                <a:schemeClr val="tx1"/>
              </a:solidFill>
            </a:endParaRPr>
          </a:p>
        </p:txBody>
      </p:sp>
      <p:pic>
        <p:nvPicPr>
          <p:cNvPr id="7" name="Picture 6">
            <a:extLst>
              <a:ext uri="{FF2B5EF4-FFF2-40B4-BE49-F238E27FC236}">
                <a16:creationId xmlns:a16="http://schemas.microsoft.com/office/drawing/2014/main" id="{530E8E88-ABD3-B6C4-090F-D3D2B1F071C2}"/>
              </a:ext>
            </a:extLst>
          </p:cNvPr>
          <p:cNvPicPr>
            <a:picLocks noChangeAspect="1"/>
          </p:cNvPicPr>
          <p:nvPr/>
        </p:nvPicPr>
        <p:blipFill>
          <a:blip r:embed="rId4"/>
          <a:stretch>
            <a:fillRect/>
          </a:stretch>
        </p:blipFill>
        <p:spPr>
          <a:xfrm>
            <a:off x="4628049" y="1233566"/>
            <a:ext cx="3908231" cy="2901279"/>
          </a:xfrm>
          <a:prstGeom prst="rect">
            <a:avLst/>
          </a:prstGeom>
          <a:ln w="19050">
            <a:solidFill>
              <a:schemeClr val="tx2"/>
            </a:solidFill>
          </a:ln>
        </p:spPr>
      </p:pic>
      <p:sp>
        <p:nvSpPr>
          <p:cNvPr id="8" name="Subtitle 2">
            <a:extLst>
              <a:ext uri="{FF2B5EF4-FFF2-40B4-BE49-F238E27FC236}">
                <a16:creationId xmlns:a16="http://schemas.microsoft.com/office/drawing/2014/main" id="{62AB3D69-522D-BC3F-48EC-BB4F07EFA7A2}"/>
              </a:ext>
            </a:extLst>
          </p:cNvPr>
          <p:cNvSpPr txBox="1">
            <a:spLocks/>
          </p:cNvSpPr>
          <p:nvPr/>
        </p:nvSpPr>
        <p:spPr>
          <a:xfrm>
            <a:off x="626243" y="5108712"/>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Age</a:t>
            </a:r>
            <a:endParaRPr lang="en-US" dirty="0">
              <a:solidFill>
                <a:schemeClr val="tx1"/>
              </a:solidFill>
            </a:endParaRPr>
          </a:p>
        </p:txBody>
      </p:sp>
      <p:sp>
        <p:nvSpPr>
          <p:cNvPr id="9" name="Subtitle 2">
            <a:extLst>
              <a:ext uri="{FF2B5EF4-FFF2-40B4-BE49-F238E27FC236}">
                <a16:creationId xmlns:a16="http://schemas.microsoft.com/office/drawing/2014/main" id="{021BC1EB-934F-3E4B-DBE5-04C691C11DD9}"/>
              </a:ext>
            </a:extLst>
          </p:cNvPr>
          <p:cNvSpPr txBox="1">
            <a:spLocks/>
          </p:cNvSpPr>
          <p:nvPr/>
        </p:nvSpPr>
        <p:spPr>
          <a:xfrm>
            <a:off x="786263" y="5303809"/>
            <a:ext cx="3168221" cy="2657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chemeClr val="tx1"/>
                </a:solidFill>
              </a:rPr>
              <a:t>As student’s age increase, their median grade tend to decrease</a:t>
            </a:r>
          </a:p>
          <a:p>
            <a:pPr marL="768350" lvl="1" indent="-171450" algn="l">
              <a:lnSpc>
                <a:spcPct val="150000"/>
              </a:lnSpc>
              <a:buFont typeface="Arial" panose="020B0604020202020204" pitchFamily="34" charset="0"/>
              <a:buChar char="•"/>
            </a:pPr>
            <a:r>
              <a:rPr lang="en-US" sz="1100" dirty="0">
                <a:solidFill>
                  <a:schemeClr val="tx1"/>
                </a:solidFill>
              </a:rPr>
              <a:t>Negative correlation with total grade average</a:t>
            </a:r>
            <a:endParaRPr lang="en-US" sz="1600" dirty="0">
              <a:solidFill>
                <a:schemeClr val="tx1"/>
              </a:solidFill>
            </a:endParaRPr>
          </a:p>
        </p:txBody>
      </p:sp>
      <p:pic>
        <p:nvPicPr>
          <p:cNvPr id="11" name="Picture 10">
            <a:extLst>
              <a:ext uri="{FF2B5EF4-FFF2-40B4-BE49-F238E27FC236}">
                <a16:creationId xmlns:a16="http://schemas.microsoft.com/office/drawing/2014/main" id="{5ED09495-80EF-DD97-99CA-B344F2D75245}"/>
              </a:ext>
            </a:extLst>
          </p:cNvPr>
          <p:cNvPicPr>
            <a:picLocks noChangeAspect="1"/>
          </p:cNvPicPr>
          <p:nvPr/>
        </p:nvPicPr>
        <p:blipFill>
          <a:blip r:embed="rId5"/>
          <a:stretch>
            <a:fillRect/>
          </a:stretch>
        </p:blipFill>
        <p:spPr>
          <a:xfrm>
            <a:off x="4628049" y="5252396"/>
            <a:ext cx="4028905" cy="2999698"/>
          </a:xfrm>
          <a:prstGeom prst="rect">
            <a:avLst/>
          </a:prstGeom>
          <a:ln w="19050">
            <a:solidFill>
              <a:schemeClr val="tx2"/>
            </a:solidFill>
          </a:ln>
        </p:spPr>
      </p:pic>
    </p:spTree>
    <p:extLst>
      <p:ext uri="{BB962C8B-B14F-4D97-AF65-F5344CB8AC3E}">
        <p14:creationId xmlns:p14="http://schemas.microsoft.com/office/powerpoint/2010/main" val="4231766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291329"/>
            <a:ext cx="4265942" cy="496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Interesting variables</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EXPLORATORY DATA ANALYSIS</a:t>
            </a:r>
          </a:p>
        </p:txBody>
      </p:sp>
      <p:sp>
        <p:nvSpPr>
          <p:cNvPr id="3" name="Subtitle 2">
            <a:extLst>
              <a:ext uri="{FF2B5EF4-FFF2-40B4-BE49-F238E27FC236}">
                <a16:creationId xmlns:a16="http://schemas.microsoft.com/office/drawing/2014/main" id="{2FCA1DFB-F86D-CD6D-0DE7-F861A8864457}"/>
              </a:ext>
            </a:extLst>
          </p:cNvPr>
          <p:cNvSpPr txBox="1">
            <a:spLocks/>
          </p:cNvSpPr>
          <p:nvPr/>
        </p:nvSpPr>
        <p:spPr>
          <a:xfrm>
            <a:off x="-3155149" y="1754840"/>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b="1" dirty="0">
                <a:solidFill>
                  <a:srgbClr val="7030A0"/>
                </a:solidFill>
              </a:rPr>
              <a:t>Failures</a:t>
            </a:r>
            <a:endParaRPr lang="en-US" b="1" dirty="0">
              <a:solidFill>
                <a:srgbClr val="7030A0"/>
              </a:solidFill>
            </a:endParaRPr>
          </a:p>
        </p:txBody>
      </p:sp>
      <p:sp>
        <p:nvSpPr>
          <p:cNvPr id="4" name="Subtitle 2">
            <a:extLst>
              <a:ext uri="{FF2B5EF4-FFF2-40B4-BE49-F238E27FC236}">
                <a16:creationId xmlns:a16="http://schemas.microsoft.com/office/drawing/2014/main" id="{B3B12E89-019F-8B06-74F5-7E5B7DD21788}"/>
              </a:ext>
            </a:extLst>
          </p:cNvPr>
          <p:cNvSpPr txBox="1">
            <a:spLocks/>
          </p:cNvSpPr>
          <p:nvPr/>
        </p:nvSpPr>
        <p:spPr>
          <a:xfrm>
            <a:off x="-2995129" y="1949937"/>
            <a:ext cx="3168221" cy="2657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chemeClr val="tx1"/>
                </a:solidFill>
              </a:rPr>
              <a:t>Students with </a:t>
            </a:r>
            <a:r>
              <a:rPr lang="en-US" sz="1100" dirty="0">
                <a:solidFill>
                  <a:schemeClr val="tx2"/>
                </a:solidFill>
              </a:rPr>
              <a:t>lesser past failures</a:t>
            </a:r>
            <a:r>
              <a:rPr lang="en-US" sz="1100" dirty="0">
                <a:solidFill>
                  <a:schemeClr val="tx1"/>
                </a:solidFill>
              </a:rPr>
              <a:t> tend to have </a:t>
            </a:r>
            <a:r>
              <a:rPr lang="en-US" sz="1100" dirty="0">
                <a:solidFill>
                  <a:srgbClr val="7030A0"/>
                </a:solidFill>
              </a:rPr>
              <a:t>higher average grades</a:t>
            </a:r>
          </a:p>
          <a:p>
            <a:pPr marL="768350" lvl="1" indent="-171450" algn="l">
              <a:lnSpc>
                <a:spcPct val="150000"/>
              </a:lnSpc>
              <a:buFont typeface="Arial" panose="020B0604020202020204" pitchFamily="34" charset="0"/>
              <a:buChar char="•"/>
            </a:pPr>
            <a:r>
              <a:rPr lang="en-US" sz="1100" dirty="0">
                <a:solidFill>
                  <a:schemeClr val="tx1"/>
                </a:solidFill>
              </a:rPr>
              <a:t>Students may have a stronger foundation, hence easier to perform well subsequently</a:t>
            </a:r>
            <a:endParaRPr lang="en-US" sz="1600" dirty="0">
              <a:solidFill>
                <a:schemeClr val="tx1"/>
              </a:solidFill>
            </a:endParaRPr>
          </a:p>
        </p:txBody>
      </p:sp>
      <p:pic>
        <p:nvPicPr>
          <p:cNvPr id="7" name="Picture 6">
            <a:extLst>
              <a:ext uri="{FF2B5EF4-FFF2-40B4-BE49-F238E27FC236}">
                <a16:creationId xmlns:a16="http://schemas.microsoft.com/office/drawing/2014/main" id="{530E8E88-ABD3-B6C4-090F-D3D2B1F071C2}"/>
              </a:ext>
            </a:extLst>
          </p:cNvPr>
          <p:cNvPicPr>
            <a:picLocks noChangeAspect="1"/>
          </p:cNvPicPr>
          <p:nvPr/>
        </p:nvPicPr>
        <p:blipFill>
          <a:blip r:embed="rId3"/>
          <a:stretch>
            <a:fillRect/>
          </a:stretch>
        </p:blipFill>
        <p:spPr>
          <a:xfrm>
            <a:off x="9228402" y="1233566"/>
            <a:ext cx="3908231" cy="2901279"/>
          </a:xfrm>
          <a:prstGeom prst="rect">
            <a:avLst/>
          </a:prstGeom>
          <a:ln w="19050">
            <a:solidFill>
              <a:schemeClr val="tx2"/>
            </a:solidFill>
          </a:ln>
        </p:spPr>
      </p:pic>
      <p:sp>
        <p:nvSpPr>
          <p:cNvPr id="8" name="Subtitle 2">
            <a:extLst>
              <a:ext uri="{FF2B5EF4-FFF2-40B4-BE49-F238E27FC236}">
                <a16:creationId xmlns:a16="http://schemas.microsoft.com/office/drawing/2014/main" id="{62AB3D69-522D-BC3F-48EC-BB4F07EFA7A2}"/>
              </a:ext>
            </a:extLst>
          </p:cNvPr>
          <p:cNvSpPr txBox="1">
            <a:spLocks/>
          </p:cNvSpPr>
          <p:nvPr/>
        </p:nvSpPr>
        <p:spPr>
          <a:xfrm>
            <a:off x="612067" y="1748812"/>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b="1" dirty="0">
                <a:solidFill>
                  <a:srgbClr val="7030A0"/>
                </a:solidFill>
              </a:rPr>
              <a:t>Age</a:t>
            </a:r>
            <a:endParaRPr lang="en-US" b="1" dirty="0">
              <a:solidFill>
                <a:srgbClr val="7030A0"/>
              </a:solidFill>
            </a:endParaRPr>
          </a:p>
        </p:txBody>
      </p:sp>
      <p:sp>
        <p:nvSpPr>
          <p:cNvPr id="9" name="Subtitle 2">
            <a:extLst>
              <a:ext uri="{FF2B5EF4-FFF2-40B4-BE49-F238E27FC236}">
                <a16:creationId xmlns:a16="http://schemas.microsoft.com/office/drawing/2014/main" id="{021BC1EB-934F-3E4B-DBE5-04C691C11DD9}"/>
              </a:ext>
            </a:extLst>
          </p:cNvPr>
          <p:cNvSpPr txBox="1">
            <a:spLocks/>
          </p:cNvSpPr>
          <p:nvPr/>
        </p:nvSpPr>
        <p:spPr>
          <a:xfrm>
            <a:off x="772087" y="1943909"/>
            <a:ext cx="3168221" cy="2657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chemeClr val="tx1"/>
                </a:solidFill>
              </a:rPr>
              <a:t>As student’s age increase, their median average grade tends to decrease</a:t>
            </a:r>
            <a:endParaRPr lang="en-US" sz="1600" dirty="0">
              <a:solidFill>
                <a:schemeClr val="tx1"/>
              </a:solidFill>
            </a:endParaRPr>
          </a:p>
        </p:txBody>
      </p:sp>
      <p:pic>
        <p:nvPicPr>
          <p:cNvPr id="11" name="Picture 10">
            <a:extLst>
              <a:ext uri="{FF2B5EF4-FFF2-40B4-BE49-F238E27FC236}">
                <a16:creationId xmlns:a16="http://schemas.microsoft.com/office/drawing/2014/main" id="{5ED09495-80EF-DD97-99CA-B344F2D75245}"/>
              </a:ext>
            </a:extLst>
          </p:cNvPr>
          <p:cNvPicPr>
            <a:picLocks noChangeAspect="1"/>
          </p:cNvPicPr>
          <p:nvPr/>
        </p:nvPicPr>
        <p:blipFill>
          <a:blip r:embed="rId4"/>
          <a:stretch>
            <a:fillRect/>
          </a:stretch>
        </p:blipFill>
        <p:spPr>
          <a:xfrm>
            <a:off x="4301986" y="1268725"/>
            <a:ext cx="4028905" cy="2999698"/>
          </a:xfrm>
          <a:prstGeom prst="rect">
            <a:avLst/>
          </a:prstGeom>
          <a:ln w="19050">
            <a:solidFill>
              <a:schemeClr val="tx2"/>
            </a:solidFill>
          </a:ln>
        </p:spPr>
      </p:pic>
      <p:sp>
        <p:nvSpPr>
          <p:cNvPr id="2" name="Subtitle 2">
            <a:extLst>
              <a:ext uri="{FF2B5EF4-FFF2-40B4-BE49-F238E27FC236}">
                <a16:creationId xmlns:a16="http://schemas.microsoft.com/office/drawing/2014/main" id="{8D8DD963-8871-B637-13F8-A18BF288CA23}"/>
              </a:ext>
            </a:extLst>
          </p:cNvPr>
          <p:cNvSpPr txBox="1">
            <a:spLocks/>
          </p:cNvSpPr>
          <p:nvPr/>
        </p:nvSpPr>
        <p:spPr>
          <a:xfrm>
            <a:off x="607720" y="5087449"/>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b="1" dirty="0">
                <a:solidFill>
                  <a:srgbClr val="7030A0"/>
                </a:solidFill>
              </a:rPr>
              <a:t>Absences</a:t>
            </a:r>
            <a:endParaRPr lang="en-US" b="1" dirty="0">
              <a:solidFill>
                <a:srgbClr val="7030A0"/>
              </a:solidFill>
            </a:endParaRPr>
          </a:p>
        </p:txBody>
      </p:sp>
      <p:sp>
        <p:nvSpPr>
          <p:cNvPr id="5" name="Subtitle 2">
            <a:extLst>
              <a:ext uri="{FF2B5EF4-FFF2-40B4-BE49-F238E27FC236}">
                <a16:creationId xmlns:a16="http://schemas.microsoft.com/office/drawing/2014/main" id="{5EB098AB-8C02-65E5-CE26-CFBE043584B6}"/>
              </a:ext>
            </a:extLst>
          </p:cNvPr>
          <p:cNvSpPr txBox="1">
            <a:spLocks/>
          </p:cNvSpPr>
          <p:nvPr/>
        </p:nvSpPr>
        <p:spPr>
          <a:xfrm>
            <a:off x="767740" y="5282546"/>
            <a:ext cx="3168221" cy="2657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chemeClr val="tx1"/>
                </a:solidFill>
              </a:rPr>
              <a:t>An increase in absences leads to lower median average grades.</a:t>
            </a:r>
          </a:p>
          <a:p>
            <a:pPr marL="768350" lvl="1" indent="-171450" algn="l">
              <a:lnSpc>
                <a:spcPct val="150000"/>
              </a:lnSpc>
              <a:buFont typeface="Arial" panose="020B0604020202020204" pitchFamily="34" charset="0"/>
              <a:buChar char="•"/>
            </a:pPr>
            <a:r>
              <a:rPr lang="en-US" sz="1100" dirty="0">
                <a:solidFill>
                  <a:schemeClr val="tx1"/>
                </a:solidFill>
              </a:rPr>
              <a:t> Negative correlation with total grade average</a:t>
            </a:r>
            <a:endParaRPr lang="en-US" sz="1600" dirty="0">
              <a:solidFill>
                <a:schemeClr val="tx1"/>
              </a:solidFill>
            </a:endParaRPr>
          </a:p>
        </p:txBody>
      </p:sp>
      <p:pic>
        <p:nvPicPr>
          <p:cNvPr id="12" name="Picture 11">
            <a:extLst>
              <a:ext uri="{FF2B5EF4-FFF2-40B4-BE49-F238E27FC236}">
                <a16:creationId xmlns:a16="http://schemas.microsoft.com/office/drawing/2014/main" id="{A2C5A32F-49E5-5CE8-73F7-8AC71F83B02E}"/>
              </a:ext>
            </a:extLst>
          </p:cNvPr>
          <p:cNvPicPr>
            <a:picLocks noChangeAspect="1"/>
          </p:cNvPicPr>
          <p:nvPr/>
        </p:nvPicPr>
        <p:blipFill>
          <a:blip r:embed="rId4"/>
          <a:stretch>
            <a:fillRect/>
          </a:stretch>
        </p:blipFill>
        <p:spPr>
          <a:xfrm>
            <a:off x="3904273" y="5196745"/>
            <a:ext cx="2204136" cy="1641076"/>
          </a:xfrm>
          <a:prstGeom prst="rect">
            <a:avLst/>
          </a:prstGeom>
          <a:ln w="19050">
            <a:solidFill>
              <a:schemeClr val="tx2"/>
            </a:solidFill>
          </a:ln>
        </p:spPr>
      </p:pic>
      <p:pic>
        <p:nvPicPr>
          <p:cNvPr id="14" name="Picture 13">
            <a:extLst>
              <a:ext uri="{FF2B5EF4-FFF2-40B4-BE49-F238E27FC236}">
                <a16:creationId xmlns:a16="http://schemas.microsoft.com/office/drawing/2014/main" id="{14043BCD-1D61-48EE-6AC2-2DC5D1848D71}"/>
              </a:ext>
            </a:extLst>
          </p:cNvPr>
          <p:cNvPicPr>
            <a:picLocks noChangeAspect="1"/>
          </p:cNvPicPr>
          <p:nvPr/>
        </p:nvPicPr>
        <p:blipFill>
          <a:blip r:embed="rId5"/>
          <a:stretch>
            <a:fillRect/>
          </a:stretch>
        </p:blipFill>
        <p:spPr>
          <a:xfrm>
            <a:off x="6173642" y="6541252"/>
            <a:ext cx="2362638" cy="2294208"/>
          </a:xfrm>
          <a:prstGeom prst="rect">
            <a:avLst/>
          </a:prstGeom>
          <a:ln w="19050">
            <a:solidFill>
              <a:schemeClr val="tx2"/>
            </a:solidFill>
          </a:ln>
        </p:spPr>
      </p:pic>
    </p:spTree>
    <p:extLst>
      <p:ext uri="{BB962C8B-B14F-4D97-AF65-F5344CB8AC3E}">
        <p14:creationId xmlns:p14="http://schemas.microsoft.com/office/powerpoint/2010/main" val="42129040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291329"/>
            <a:ext cx="4265942" cy="496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Interesting variables</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EXPLORATORY DATA ANALYSIS</a:t>
            </a:r>
          </a:p>
        </p:txBody>
      </p:sp>
      <p:sp>
        <p:nvSpPr>
          <p:cNvPr id="8" name="Subtitle 2">
            <a:extLst>
              <a:ext uri="{FF2B5EF4-FFF2-40B4-BE49-F238E27FC236}">
                <a16:creationId xmlns:a16="http://schemas.microsoft.com/office/drawing/2014/main" id="{62AB3D69-522D-BC3F-48EC-BB4F07EFA7A2}"/>
              </a:ext>
            </a:extLst>
          </p:cNvPr>
          <p:cNvSpPr txBox="1">
            <a:spLocks/>
          </p:cNvSpPr>
          <p:nvPr/>
        </p:nvSpPr>
        <p:spPr>
          <a:xfrm>
            <a:off x="-3215662" y="1748812"/>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b="1" dirty="0">
                <a:solidFill>
                  <a:srgbClr val="7030A0"/>
                </a:solidFill>
              </a:rPr>
              <a:t>Age</a:t>
            </a:r>
            <a:endParaRPr lang="en-US" b="1" dirty="0">
              <a:solidFill>
                <a:srgbClr val="7030A0"/>
              </a:solidFill>
            </a:endParaRPr>
          </a:p>
        </p:txBody>
      </p:sp>
      <p:sp>
        <p:nvSpPr>
          <p:cNvPr id="9" name="Subtitle 2">
            <a:extLst>
              <a:ext uri="{FF2B5EF4-FFF2-40B4-BE49-F238E27FC236}">
                <a16:creationId xmlns:a16="http://schemas.microsoft.com/office/drawing/2014/main" id="{021BC1EB-934F-3E4B-DBE5-04C691C11DD9}"/>
              </a:ext>
            </a:extLst>
          </p:cNvPr>
          <p:cNvSpPr txBox="1">
            <a:spLocks/>
          </p:cNvSpPr>
          <p:nvPr/>
        </p:nvSpPr>
        <p:spPr>
          <a:xfrm>
            <a:off x="-3055642" y="1943909"/>
            <a:ext cx="3168221" cy="2657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chemeClr val="tx1"/>
                </a:solidFill>
              </a:rPr>
              <a:t>As student’s age increase, their median average grade tends to decrease</a:t>
            </a:r>
            <a:endParaRPr lang="en-US" sz="1600" dirty="0">
              <a:solidFill>
                <a:schemeClr val="tx1"/>
              </a:solidFill>
            </a:endParaRPr>
          </a:p>
        </p:txBody>
      </p:sp>
      <p:pic>
        <p:nvPicPr>
          <p:cNvPr id="11" name="Picture 10">
            <a:extLst>
              <a:ext uri="{FF2B5EF4-FFF2-40B4-BE49-F238E27FC236}">
                <a16:creationId xmlns:a16="http://schemas.microsoft.com/office/drawing/2014/main" id="{5ED09495-80EF-DD97-99CA-B344F2D75245}"/>
              </a:ext>
            </a:extLst>
          </p:cNvPr>
          <p:cNvPicPr>
            <a:picLocks noChangeAspect="1"/>
          </p:cNvPicPr>
          <p:nvPr/>
        </p:nvPicPr>
        <p:blipFill>
          <a:blip r:embed="rId3"/>
          <a:stretch>
            <a:fillRect/>
          </a:stretch>
        </p:blipFill>
        <p:spPr>
          <a:xfrm>
            <a:off x="9207150" y="1268725"/>
            <a:ext cx="4028905" cy="2999698"/>
          </a:xfrm>
          <a:prstGeom prst="rect">
            <a:avLst/>
          </a:prstGeom>
          <a:ln w="19050">
            <a:solidFill>
              <a:schemeClr val="tx2"/>
            </a:solidFill>
          </a:ln>
        </p:spPr>
      </p:pic>
      <p:sp>
        <p:nvSpPr>
          <p:cNvPr id="2" name="Subtitle 2">
            <a:extLst>
              <a:ext uri="{FF2B5EF4-FFF2-40B4-BE49-F238E27FC236}">
                <a16:creationId xmlns:a16="http://schemas.microsoft.com/office/drawing/2014/main" id="{8D8DD963-8871-B637-13F8-A18BF288CA23}"/>
              </a:ext>
            </a:extLst>
          </p:cNvPr>
          <p:cNvSpPr txBox="1">
            <a:spLocks/>
          </p:cNvSpPr>
          <p:nvPr/>
        </p:nvSpPr>
        <p:spPr>
          <a:xfrm>
            <a:off x="607720" y="1727549"/>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b="1" dirty="0">
                <a:solidFill>
                  <a:srgbClr val="7030A0"/>
                </a:solidFill>
              </a:rPr>
              <a:t>Absences</a:t>
            </a:r>
            <a:endParaRPr lang="en-US" b="1" dirty="0">
              <a:solidFill>
                <a:srgbClr val="7030A0"/>
              </a:solidFill>
            </a:endParaRPr>
          </a:p>
        </p:txBody>
      </p:sp>
      <p:sp>
        <p:nvSpPr>
          <p:cNvPr id="5" name="Subtitle 2">
            <a:extLst>
              <a:ext uri="{FF2B5EF4-FFF2-40B4-BE49-F238E27FC236}">
                <a16:creationId xmlns:a16="http://schemas.microsoft.com/office/drawing/2014/main" id="{5EB098AB-8C02-65E5-CE26-CFBE043584B6}"/>
              </a:ext>
            </a:extLst>
          </p:cNvPr>
          <p:cNvSpPr txBox="1">
            <a:spLocks/>
          </p:cNvSpPr>
          <p:nvPr/>
        </p:nvSpPr>
        <p:spPr>
          <a:xfrm>
            <a:off x="767740" y="1922646"/>
            <a:ext cx="3168221" cy="2657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chemeClr val="tx1"/>
                </a:solidFill>
              </a:rPr>
              <a:t>An increase in absences leads to lower median average grades.</a:t>
            </a:r>
          </a:p>
          <a:p>
            <a:pPr marL="768350" lvl="1" indent="-171450" algn="l">
              <a:lnSpc>
                <a:spcPct val="150000"/>
              </a:lnSpc>
              <a:buFont typeface="Arial" panose="020B0604020202020204" pitchFamily="34" charset="0"/>
              <a:buChar char="•"/>
            </a:pPr>
            <a:r>
              <a:rPr lang="en-US" sz="1100" dirty="0">
                <a:solidFill>
                  <a:schemeClr val="tx1"/>
                </a:solidFill>
              </a:rPr>
              <a:t> </a:t>
            </a:r>
            <a:r>
              <a:rPr lang="en-US" sz="1100" dirty="0">
                <a:solidFill>
                  <a:schemeClr val="tx2"/>
                </a:solidFill>
              </a:rPr>
              <a:t>Negative correlation </a:t>
            </a:r>
            <a:r>
              <a:rPr lang="en-US" sz="1100" dirty="0">
                <a:solidFill>
                  <a:schemeClr val="tx1"/>
                </a:solidFill>
              </a:rPr>
              <a:t>with total grade average</a:t>
            </a:r>
            <a:endParaRPr lang="en-US" sz="1600" dirty="0">
              <a:solidFill>
                <a:schemeClr val="tx1"/>
              </a:solidFill>
            </a:endParaRPr>
          </a:p>
        </p:txBody>
      </p:sp>
      <p:pic>
        <p:nvPicPr>
          <p:cNvPr id="12" name="Picture 11">
            <a:extLst>
              <a:ext uri="{FF2B5EF4-FFF2-40B4-BE49-F238E27FC236}">
                <a16:creationId xmlns:a16="http://schemas.microsoft.com/office/drawing/2014/main" id="{A2C5A32F-49E5-5CE8-73F7-8AC71F83B02E}"/>
              </a:ext>
            </a:extLst>
          </p:cNvPr>
          <p:cNvPicPr>
            <a:picLocks noChangeAspect="1"/>
          </p:cNvPicPr>
          <p:nvPr/>
        </p:nvPicPr>
        <p:blipFill>
          <a:blip r:embed="rId3"/>
          <a:stretch>
            <a:fillRect/>
          </a:stretch>
        </p:blipFill>
        <p:spPr>
          <a:xfrm>
            <a:off x="3904273" y="2014917"/>
            <a:ext cx="2204136" cy="1641076"/>
          </a:xfrm>
          <a:prstGeom prst="rect">
            <a:avLst/>
          </a:prstGeom>
          <a:ln w="19050">
            <a:solidFill>
              <a:schemeClr val="tx2"/>
            </a:solidFill>
          </a:ln>
        </p:spPr>
      </p:pic>
      <p:pic>
        <p:nvPicPr>
          <p:cNvPr id="14" name="Picture 13">
            <a:extLst>
              <a:ext uri="{FF2B5EF4-FFF2-40B4-BE49-F238E27FC236}">
                <a16:creationId xmlns:a16="http://schemas.microsoft.com/office/drawing/2014/main" id="{14043BCD-1D61-48EE-6AC2-2DC5D1848D71}"/>
              </a:ext>
            </a:extLst>
          </p:cNvPr>
          <p:cNvPicPr>
            <a:picLocks noChangeAspect="1"/>
          </p:cNvPicPr>
          <p:nvPr/>
        </p:nvPicPr>
        <p:blipFill>
          <a:blip r:embed="rId4"/>
          <a:stretch>
            <a:fillRect/>
          </a:stretch>
        </p:blipFill>
        <p:spPr>
          <a:xfrm>
            <a:off x="6175486" y="1787430"/>
            <a:ext cx="2362638" cy="2294208"/>
          </a:xfrm>
          <a:prstGeom prst="rect">
            <a:avLst/>
          </a:prstGeom>
          <a:ln w="19050">
            <a:solidFill>
              <a:schemeClr val="tx2"/>
            </a:solidFill>
          </a:ln>
        </p:spPr>
      </p:pic>
    </p:spTree>
    <p:extLst>
      <p:ext uri="{BB962C8B-B14F-4D97-AF65-F5344CB8AC3E}">
        <p14:creationId xmlns:p14="http://schemas.microsoft.com/office/powerpoint/2010/main" val="34011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908560"/>
            <a:ext cx="4265942" cy="496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Interesting variables</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EXPLORATORY DATA ANALYSIS</a:t>
            </a:r>
          </a:p>
        </p:txBody>
      </p:sp>
      <p:sp>
        <p:nvSpPr>
          <p:cNvPr id="2" name="Subtitle 2">
            <a:extLst>
              <a:ext uri="{FF2B5EF4-FFF2-40B4-BE49-F238E27FC236}">
                <a16:creationId xmlns:a16="http://schemas.microsoft.com/office/drawing/2014/main" id="{8D8DD963-8871-B637-13F8-A18BF288CA23}"/>
              </a:ext>
            </a:extLst>
          </p:cNvPr>
          <p:cNvSpPr txBox="1">
            <a:spLocks/>
          </p:cNvSpPr>
          <p:nvPr/>
        </p:nvSpPr>
        <p:spPr>
          <a:xfrm>
            <a:off x="-3185973" y="1727549"/>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b="1" dirty="0">
                <a:solidFill>
                  <a:srgbClr val="7030A0"/>
                </a:solidFill>
              </a:rPr>
              <a:t>Absences</a:t>
            </a:r>
            <a:endParaRPr lang="en-US" b="1" dirty="0">
              <a:solidFill>
                <a:srgbClr val="7030A0"/>
              </a:solidFill>
            </a:endParaRPr>
          </a:p>
        </p:txBody>
      </p:sp>
      <p:sp>
        <p:nvSpPr>
          <p:cNvPr id="5" name="Subtitle 2">
            <a:extLst>
              <a:ext uri="{FF2B5EF4-FFF2-40B4-BE49-F238E27FC236}">
                <a16:creationId xmlns:a16="http://schemas.microsoft.com/office/drawing/2014/main" id="{5EB098AB-8C02-65E5-CE26-CFBE043584B6}"/>
              </a:ext>
            </a:extLst>
          </p:cNvPr>
          <p:cNvSpPr txBox="1">
            <a:spLocks/>
          </p:cNvSpPr>
          <p:nvPr/>
        </p:nvSpPr>
        <p:spPr>
          <a:xfrm>
            <a:off x="-3025953" y="1922646"/>
            <a:ext cx="3168221" cy="2657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chemeClr val="tx1"/>
                </a:solidFill>
              </a:rPr>
              <a:t>An increase in absences leads to lower median average grades.</a:t>
            </a:r>
          </a:p>
          <a:p>
            <a:pPr marL="768350" lvl="1" indent="-171450" algn="l">
              <a:lnSpc>
                <a:spcPct val="150000"/>
              </a:lnSpc>
              <a:buFont typeface="Arial" panose="020B0604020202020204" pitchFamily="34" charset="0"/>
              <a:buChar char="•"/>
            </a:pPr>
            <a:r>
              <a:rPr lang="en-US" sz="1100" dirty="0">
                <a:solidFill>
                  <a:schemeClr val="tx1"/>
                </a:solidFill>
              </a:rPr>
              <a:t> </a:t>
            </a:r>
            <a:r>
              <a:rPr lang="en-US" sz="1100" dirty="0">
                <a:solidFill>
                  <a:schemeClr val="tx2"/>
                </a:solidFill>
              </a:rPr>
              <a:t>Negative correlation </a:t>
            </a:r>
            <a:r>
              <a:rPr lang="en-US" sz="1100" dirty="0">
                <a:solidFill>
                  <a:schemeClr val="tx1"/>
                </a:solidFill>
              </a:rPr>
              <a:t>with total grade average</a:t>
            </a:r>
            <a:endParaRPr lang="en-US" sz="1600" dirty="0">
              <a:solidFill>
                <a:schemeClr val="tx1"/>
              </a:solidFill>
            </a:endParaRPr>
          </a:p>
        </p:txBody>
      </p:sp>
      <p:pic>
        <p:nvPicPr>
          <p:cNvPr id="12" name="Picture 11">
            <a:extLst>
              <a:ext uri="{FF2B5EF4-FFF2-40B4-BE49-F238E27FC236}">
                <a16:creationId xmlns:a16="http://schemas.microsoft.com/office/drawing/2014/main" id="{A2C5A32F-49E5-5CE8-73F7-8AC71F83B02E}"/>
              </a:ext>
            </a:extLst>
          </p:cNvPr>
          <p:cNvPicPr>
            <a:picLocks noChangeAspect="1"/>
          </p:cNvPicPr>
          <p:nvPr/>
        </p:nvPicPr>
        <p:blipFill>
          <a:blip r:embed="rId3"/>
          <a:stretch>
            <a:fillRect/>
          </a:stretch>
        </p:blipFill>
        <p:spPr>
          <a:xfrm>
            <a:off x="3904273" y="5428221"/>
            <a:ext cx="2204136" cy="1641076"/>
          </a:xfrm>
          <a:prstGeom prst="rect">
            <a:avLst/>
          </a:prstGeom>
          <a:ln w="19050">
            <a:solidFill>
              <a:schemeClr val="tx2"/>
            </a:solidFill>
          </a:ln>
        </p:spPr>
      </p:pic>
      <p:pic>
        <p:nvPicPr>
          <p:cNvPr id="14" name="Picture 13">
            <a:extLst>
              <a:ext uri="{FF2B5EF4-FFF2-40B4-BE49-F238E27FC236}">
                <a16:creationId xmlns:a16="http://schemas.microsoft.com/office/drawing/2014/main" id="{14043BCD-1D61-48EE-6AC2-2DC5D1848D71}"/>
              </a:ext>
            </a:extLst>
          </p:cNvPr>
          <p:cNvPicPr>
            <a:picLocks noChangeAspect="1"/>
          </p:cNvPicPr>
          <p:nvPr/>
        </p:nvPicPr>
        <p:blipFill>
          <a:blip r:embed="rId4"/>
          <a:stretch>
            <a:fillRect/>
          </a:stretch>
        </p:blipFill>
        <p:spPr>
          <a:xfrm>
            <a:off x="6175486" y="5200734"/>
            <a:ext cx="2362638" cy="2294208"/>
          </a:xfrm>
          <a:prstGeom prst="rect">
            <a:avLst/>
          </a:prstGeom>
          <a:ln w="19050">
            <a:solidFill>
              <a:schemeClr val="tx2"/>
            </a:solidFill>
          </a:ln>
        </p:spPr>
      </p:pic>
      <p:sp>
        <p:nvSpPr>
          <p:cNvPr id="3" name="Subtitle 2">
            <a:extLst>
              <a:ext uri="{FF2B5EF4-FFF2-40B4-BE49-F238E27FC236}">
                <a16:creationId xmlns:a16="http://schemas.microsoft.com/office/drawing/2014/main" id="{80C4DEFE-8656-0917-DA3C-7E8C0EBDFABE}"/>
              </a:ext>
            </a:extLst>
          </p:cNvPr>
          <p:cNvSpPr txBox="1">
            <a:spLocks/>
          </p:cNvSpPr>
          <p:nvPr/>
        </p:nvSpPr>
        <p:spPr>
          <a:xfrm>
            <a:off x="607720" y="1323512"/>
            <a:ext cx="7928560"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b="1" dirty="0">
                <a:solidFill>
                  <a:srgbClr val="7030A0"/>
                </a:solidFill>
              </a:rPr>
              <a:t>Alcohol Consumption </a:t>
            </a:r>
            <a:r>
              <a:rPr lang="en-US" sz="1100" dirty="0">
                <a:solidFill>
                  <a:schemeClr val="tx1"/>
                </a:solidFill>
              </a:rPr>
              <a:t>– </a:t>
            </a:r>
            <a:r>
              <a:rPr lang="en-US" sz="1100" dirty="0" err="1">
                <a:solidFill>
                  <a:schemeClr val="tx1"/>
                </a:solidFill>
              </a:rPr>
              <a:t>Dalc</a:t>
            </a:r>
            <a:r>
              <a:rPr lang="en-US" sz="1100" dirty="0">
                <a:solidFill>
                  <a:schemeClr val="tx1"/>
                </a:solidFill>
              </a:rPr>
              <a:t> (Weekday) and </a:t>
            </a:r>
            <a:r>
              <a:rPr lang="en-US" sz="1100" dirty="0" err="1">
                <a:solidFill>
                  <a:schemeClr val="tx1"/>
                </a:solidFill>
              </a:rPr>
              <a:t>Walc</a:t>
            </a:r>
            <a:r>
              <a:rPr lang="en-US" sz="1100" dirty="0">
                <a:solidFill>
                  <a:schemeClr val="tx1"/>
                </a:solidFill>
              </a:rPr>
              <a:t> (Weekend)</a:t>
            </a:r>
            <a:endParaRPr lang="en-US" b="1" dirty="0">
              <a:solidFill>
                <a:srgbClr val="7030A0"/>
              </a:solidFill>
            </a:endParaRPr>
          </a:p>
        </p:txBody>
      </p:sp>
      <p:sp>
        <p:nvSpPr>
          <p:cNvPr id="4" name="Subtitle 2">
            <a:extLst>
              <a:ext uri="{FF2B5EF4-FFF2-40B4-BE49-F238E27FC236}">
                <a16:creationId xmlns:a16="http://schemas.microsoft.com/office/drawing/2014/main" id="{28AE02D9-2DE5-9532-B43B-36B53FB76047}"/>
              </a:ext>
            </a:extLst>
          </p:cNvPr>
          <p:cNvSpPr txBox="1">
            <a:spLocks/>
          </p:cNvSpPr>
          <p:nvPr/>
        </p:nvSpPr>
        <p:spPr>
          <a:xfrm>
            <a:off x="106891" y="3690580"/>
            <a:ext cx="8592162" cy="2657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chemeClr val="tx1"/>
                </a:solidFill>
              </a:rPr>
              <a:t>Both variables have a </a:t>
            </a:r>
            <a:r>
              <a:rPr lang="en-US" sz="1100" dirty="0">
                <a:solidFill>
                  <a:schemeClr val="tx2"/>
                </a:solidFill>
              </a:rPr>
              <a:t>negative correlation </a:t>
            </a:r>
            <a:r>
              <a:rPr lang="en-US" sz="1100" dirty="0">
                <a:solidFill>
                  <a:schemeClr val="tx1"/>
                </a:solidFill>
              </a:rPr>
              <a:t>to total grade average</a:t>
            </a:r>
          </a:p>
          <a:p>
            <a:pPr marL="768350" lvl="1" indent="-171450" algn="l">
              <a:lnSpc>
                <a:spcPct val="150000"/>
              </a:lnSpc>
              <a:buFont typeface="Arial" panose="020B0604020202020204" pitchFamily="34" charset="0"/>
              <a:buChar char="•"/>
            </a:pPr>
            <a:r>
              <a:rPr lang="en-US" sz="1100" dirty="0">
                <a:solidFill>
                  <a:schemeClr val="tx2"/>
                </a:solidFill>
              </a:rPr>
              <a:t>Higher levels </a:t>
            </a:r>
            <a:r>
              <a:rPr lang="en-US" sz="1100" dirty="0">
                <a:solidFill>
                  <a:schemeClr val="tx1"/>
                </a:solidFill>
              </a:rPr>
              <a:t>of alcohol consumption results in </a:t>
            </a:r>
            <a:r>
              <a:rPr lang="en-US" sz="1100" dirty="0">
                <a:solidFill>
                  <a:schemeClr val="tx2"/>
                </a:solidFill>
              </a:rPr>
              <a:t>lower average total grade</a:t>
            </a:r>
          </a:p>
        </p:txBody>
      </p:sp>
      <p:pic>
        <p:nvPicPr>
          <p:cNvPr id="10" name="Picture 9">
            <a:extLst>
              <a:ext uri="{FF2B5EF4-FFF2-40B4-BE49-F238E27FC236}">
                <a16:creationId xmlns:a16="http://schemas.microsoft.com/office/drawing/2014/main" id="{EBBCDC3D-8B64-3120-CDFF-5FE0D253B353}"/>
              </a:ext>
            </a:extLst>
          </p:cNvPr>
          <p:cNvPicPr>
            <a:picLocks noChangeAspect="1"/>
          </p:cNvPicPr>
          <p:nvPr/>
        </p:nvPicPr>
        <p:blipFill>
          <a:blip r:embed="rId5"/>
          <a:stretch>
            <a:fillRect/>
          </a:stretch>
        </p:blipFill>
        <p:spPr>
          <a:xfrm>
            <a:off x="4811468" y="1733409"/>
            <a:ext cx="3887585" cy="1878083"/>
          </a:xfrm>
          <a:prstGeom prst="rect">
            <a:avLst/>
          </a:prstGeom>
          <a:ln w="19050">
            <a:solidFill>
              <a:schemeClr val="tx2"/>
            </a:solidFill>
          </a:ln>
        </p:spPr>
      </p:pic>
      <p:pic>
        <p:nvPicPr>
          <p:cNvPr id="15" name="Picture 14">
            <a:extLst>
              <a:ext uri="{FF2B5EF4-FFF2-40B4-BE49-F238E27FC236}">
                <a16:creationId xmlns:a16="http://schemas.microsoft.com/office/drawing/2014/main" id="{1A5F59EC-AE78-4620-306B-47B07BA34439}"/>
              </a:ext>
            </a:extLst>
          </p:cNvPr>
          <p:cNvPicPr>
            <a:picLocks noChangeAspect="1"/>
          </p:cNvPicPr>
          <p:nvPr/>
        </p:nvPicPr>
        <p:blipFill>
          <a:blip r:embed="rId6"/>
          <a:stretch>
            <a:fillRect/>
          </a:stretch>
        </p:blipFill>
        <p:spPr>
          <a:xfrm>
            <a:off x="634670" y="1729168"/>
            <a:ext cx="3937330" cy="1878083"/>
          </a:xfrm>
          <a:prstGeom prst="rect">
            <a:avLst/>
          </a:prstGeom>
          <a:ln w="19050">
            <a:solidFill>
              <a:schemeClr val="tx2"/>
            </a:solidFill>
          </a:ln>
        </p:spPr>
      </p:pic>
    </p:spTree>
    <p:extLst>
      <p:ext uri="{BB962C8B-B14F-4D97-AF65-F5344CB8AC3E}">
        <p14:creationId xmlns:p14="http://schemas.microsoft.com/office/powerpoint/2010/main" val="23307522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908560"/>
            <a:ext cx="4265942" cy="496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Categorical variables</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EXPLORATORY DATA ANALYSIS</a:t>
            </a:r>
          </a:p>
        </p:txBody>
      </p:sp>
      <p:sp>
        <p:nvSpPr>
          <p:cNvPr id="3" name="Subtitle 2">
            <a:extLst>
              <a:ext uri="{FF2B5EF4-FFF2-40B4-BE49-F238E27FC236}">
                <a16:creationId xmlns:a16="http://schemas.microsoft.com/office/drawing/2014/main" id="{80C4DEFE-8656-0917-DA3C-7E8C0EBDFABE}"/>
              </a:ext>
            </a:extLst>
          </p:cNvPr>
          <p:cNvSpPr txBox="1">
            <a:spLocks/>
          </p:cNvSpPr>
          <p:nvPr/>
        </p:nvSpPr>
        <p:spPr>
          <a:xfrm>
            <a:off x="-5412080" y="1323512"/>
            <a:ext cx="5518971"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b="1" dirty="0">
                <a:solidFill>
                  <a:srgbClr val="7030A0"/>
                </a:solidFill>
              </a:rPr>
              <a:t>Alcohol Consumption </a:t>
            </a:r>
            <a:r>
              <a:rPr lang="en-US" sz="1100" dirty="0">
                <a:solidFill>
                  <a:schemeClr val="tx1"/>
                </a:solidFill>
              </a:rPr>
              <a:t>– </a:t>
            </a:r>
            <a:r>
              <a:rPr lang="en-US" sz="1100" dirty="0" err="1">
                <a:solidFill>
                  <a:schemeClr val="tx1"/>
                </a:solidFill>
              </a:rPr>
              <a:t>Dalc</a:t>
            </a:r>
            <a:r>
              <a:rPr lang="en-US" sz="1100" dirty="0">
                <a:solidFill>
                  <a:schemeClr val="tx1"/>
                </a:solidFill>
              </a:rPr>
              <a:t> (Weekday) and </a:t>
            </a:r>
            <a:r>
              <a:rPr lang="en-US" sz="1100" dirty="0" err="1">
                <a:solidFill>
                  <a:schemeClr val="tx1"/>
                </a:solidFill>
              </a:rPr>
              <a:t>Walc</a:t>
            </a:r>
            <a:r>
              <a:rPr lang="en-US" sz="1100" dirty="0">
                <a:solidFill>
                  <a:schemeClr val="tx1"/>
                </a:solidFill>
              </a:rPr>
              <a:t> (Weekend)</a:t>
            </a:r>
            <a:endParaRPr lang="en-US" b="1" dirty="0">
              <a:solidFill>
                <a:srgbClr val="7030A0"/>
              </a:solidFill>
            </a:endParaRPr>
          </a:p>
        </p:txBody>
      </p:sp>
      <p:sp>
        <p:nvSpPr>
          <p:cNvPr id="4" name="Subtitle 2">
            <a:extLst>
              <a:ext uri="{FF2B5EF4-FFF2-40B4-BE49-F238E27FC236}">
                <a16:creationId xmlns:a16="http://schemas.microsoft.com/office/drawing/2014/main" id="{28AE02D9-2DE5-9532-B43B-36B53FB76047}"/>
              </a:ext>
            </a:extLst>
          </p:cNvPr>
          <p:cNvSpPr txBox="1">
            <a:spLocks/>
          </p:cNvSpPr>
          <p:nvPr/>
        </p:nvSpPr>
        <p:spPr>
          <a:xfrm>
            <a:off x="106891" y="5052655"/>
            <a:ext cx="8592162" cy="889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chemeClr val="tx1"/>
                </a:solidFill>
              </a:rPr>
              <a:t>Both variables have a </a:t>
            </a:r>
            <a:r>
              <a:rPr lang="en-US" sz="1100" dirty="0">
                <a:solidFill>
                  <a:schemeClr val="tx2"/>
                </a:solidFill>
              </a:rPr>
              <a:t>negative correlation </a:t>
            </a:r>
            <a:r>
              <a:rPr lang="en-US" sz="1100" dirty="0">
                <a:solidFill>
                  <a:schemeClr val="tx1"/>
                </a:solidFill>
              </a:rPr>
              <a:t>to total grade average</a:t>
            </a:r>
          </a:p>
          <a:p>
            <a:pPr marL="768350" lvl="1" indent="-171450" algn="l">
              <a:lnSpc>
                <a:spcPct val="150000"/>
              </a:lnSpc>
              <a:buFont typeface="Arial" panose="020B0604020202020204" pitchFamily="34" charset="0"/>
              <a:buChar char="•"/>
            </a:pPr>
            <a:r>
              <a:rPr lang="en-US" sz="1100" dirty="0">
                <a:solidFill>
                  <a:schemeClr val="tx2"/>
                </a:solidFill>
              </a:rPr>
              <a:t>Higher levels </a:t>
            </a:r>
            <a:r>
              <a:rPr lang="en-US" sz="1100" dirty="0">
                <a:solidFill>
                  <a:schemeClr val="tx1"/>
                </a:solidFill>
              </a:rPr>
              <a:t>of alcohol consumption results in </a:t>
            </a:r>
            <a:r>
              <a:rPr lang="en-US" sz="1100" dirty="0">
                <a:solidFill>
                  <a:schemeClr val="tx2"/>
                </a:solidFill>
              </a:rPr>
              <a:t>lower average total grade</a:t>
            </a:r>
          </a:p>
        </p:txBody>
      </p:sp>
      <p:pic>
        <p:nvPicPr>
          <p:cNvPr id="10" name="Picture 9">
            <a:extLst>
              <a:ext uri="{FF2B5EF4-FFF2-40B4-BE49-F238E27FC236}">
                <a16:creationId xmlns:a16="http://schemas.microsoft.com/office/drawing/2014/main" id="{EBBCDC3D-8B64-3120-CDFF-5FE0D253B353}"/>
              </a:ext>
            </a:extLst>
          </p:cNvPr>
          <p:cNvPicPr>
            <a:picLocks noChangeAspect="1"/>
          </p:cNvPicPr>
          <p:nvPr/>
        </p:nvPicPr>
        <p:blipFill>
          <a:blip r:embed="rId4"/>
          <a:stretch>
            <a:fillRect/>
          </a:stretch>
        </p:blipFill>
        <p:spPr>
          <a:xfrm>
            <a:off x="9250118" y="1733408"/>
            <a:ext cx="3887585" cy="1878083"/>
          </a:xfrm>
          <a:prstGeom prst="rect">
            <a:avLst/>
          </a:prstGeom>
          <a:ln w="19050">
            <a:solidFill>
              <a:schemeClr val="tx2"/>
            </a:solidFill>
          </a:ln>
        </p:spPr>
      </p:pic>
      <p:pic>
        <p:nvPicPr>
          <p:cNvPr id="15" name="Picture 14">
            <a:extLst>
              <a:ext uri="{FF2B5EF4-FFF2-40B4-BE49-F238E27FC236}">
                <a16:creationId xmlns:a16="http://schemas.microsoft.com/office/drawing/2014/main" id="{1A5F59EC-AE78-4620-306B-47B07BA34439}"/>
              </a:ext>
            </a:extLst>
          </p:cNvPr>
          <p:cNvPicPr>
            <a:picLocks noChangeAspect="1"/>
          </p:cNvPicPr>
          <p:nvPr/>
        </p:nvPicPr>
        <p:blipFill>
          <a:blip r:embed="rId5"/>
          <a:stretch>
            <a:fillRect/>
          </a:stretch>
        </p:blipFill>
        <p:spPr>
          <a:xfrm>
            <a:off x="-4051630" y="1733408"/>
            <a:ext cx="3937330" cy="1878083"/>
          </a:xfrm>
          <a:prstGeom prst="rect">
            <a:avLst/>
          </a:prstGeom>
          <a:ln w="19050">
            <a:solidFill>
              <a:schemeClr val="tx2"/>
            </a:solidFill>
          </a:ln>
        </p:spPr>
      </p:pic>
      <p:sp>
        <p:nvSpPr>
          <p:cNvPr id="7" name="Subtitle 2">
            <a:extLst>
              <a:ext uri="{FF2B5EF4-FFF2-40B4-BE49-F238E27FC236}">
                <a16:creationId xmlns:a16="http://schemas.microsoft.com/office/drawing/2014/main" id="{6BF73FBC-2FCB-5C7B-1C95-A1DF73B31F15}"/>
              </a:ext>
            </a:extLst>
          </p:cNvPr>
          <p:cNvSpPr txBox="1">
            <a:spLocks/>
          </p:cNvSpPr>
          <p:nvPr/>
        </p:nvSpPr>
        <p:spPr>
          <a:xfrm>
            <a:off x="617245" y="1313844"/>
            <a:ext cx="2887955" cy="3281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rgbClr val="7030A0"/>
                </a:solidFill>
              </a:rPr>
              <a:t>famrel</a:t>
            </a:r>
          </a:p>
          <a:p>
            <a:pPr marL="768350" lvl="1" indent="-171450" algn="l">
              <a:lnSpc>
                <a:spcPct val="150000"/>
              </a:lnSpc>
              <a:buFont typeface="Arial" panose="020B0604020202020204" pitchFamily="34" charset="0"/>
              <a:buChar char="•"/>
            </a:pPr>
            <a:r>
              <a:rPr lang="en-US" sz="1200" dirty="0">
                <a:solidFill>
                  <a:srgbClr val="7030A0"/>
                </a:solidFill>
              </a:rPr>
              <a:t>goout</a:t>
            </a:r>
          </a:p>
          <a:p>
            <a:pPr marL="768350" lvl="1" indent="-171450" algn="l">
              <a:lnSpc>
                <a:spcPct val="150000"/>
              </a:lnSpc>
              <a:buFont typeface="Arial" panose="020B0604020202020204" pitchFamily="34" charset="0"/>
              <a:buChar char="•"/>
            </a:pPr>
            <a:r>
              <a:rPr lang="en-US" sz="1200" dirty="0">
                <a:solidFill>
                  <a:srgbClr val="7030A0"/>
                </a:solidFill>
              </a:rPr>
              <a:t>health</a:t>
            </a:r>
          </a:p>
          <a:p>
            <a:pPr marL="768350" lvl="1" indent="-171450" algn="l">
              <a:lnSpc>
                <a:spcPct val="150000"/>
              </a:lnSpc>
              <a:buFont typeface="Arial" panose="020B0604020202020204" pitchFamily="34" charset="0"/>
              <a:buChar char="•"/>
            </a:pPr>
            <a:r>
              <a:rPr lang="en-US" sz="1200" dirty="0">
                <a:solidFill>
                  <a:srgbClr val="7030A0"/>
                </a:solidFill>
              </a:rPr>
              <a:t>Mjob</a:t>
            </a:r>
          </a:p>
          <a:p>
            <a:pPr marL="768350" lvl="1" indent="-171450" algn="l">
              <a:lnSpc>
                <a:spcPct val="150000"/>
              </a:lnSpc>
              <a:buFont typeface="Arial" panose="020B0604020202020204" pitchFamily="34" charset="0"/>
              <a:buChar char="•"/>
            </a:pPr>
            <a:r>
              <a:rPr lang="en-US" sz="1200" dirty="0">
                <a:solidFill>
                  <a:srgbClr val="7030A0"/>
                </a:solidFill>
              </a:rPr>
              <a:t>Fjob</a:t>
            </a:r>
            <a:endParaRPr lang="en-US" dirty="0">
              <a:solidFill>
                <a:srgbClr val="7030A0"/>
              </a:solidFill>
            </a:endParaRPr>
          </a:p>
        </p:txBody>
      </p:sp>
      <p:pic>
        <p:nvPicPr>
          <p:cNvPr id="9" name="Picture 8">
            <a:extLst>
              <a:ext uri="{FF2B5EF4-FFF2-40B4-BE49-F238E27FC236}">
                <a16:creationId xmlns:a16="http://schemas.microsoft.com/office/drawing/2014/main" id="{13ABA7DF-0865-94F5-3BDA-5C8B9519083B}"/>
              </a:ext>
            </a:extLst>
          </p:cNvPr>
          <p:cNvPicPr>
            <a:picLocks noChangeAspect="1"/>
          </p:cNvPicPr>
          <p:nvPr/>
        </p:nvPicPr>
        <p:blipFill rotWithShape="1">
          <a:blip r:embed="rId6"/>
          <a:srcRect r="53347"/>
          <a:stretch/>
        </p:blipFill>
        <p:spPr>
          <a:xfrm>
            <a:off x="4572000" y="1076802"/>
            <a:ext cx="3602896" cy="1569978"/>
          </a:xfrm>
          <a:prstGeom prst="rect">
            <a:avLst/>
          </a:prstGeom>
          <a:ln w="19050">
            <a:solidFill>
              <a:schemeClr val="tx2"/>
            </a:solidFill>
          </a:ln>
        </p:spPr>
      </p:pic>
      <p:pic>
        <p:nvPicPr>
          <p:cNvPr id="13" name="Picture 12">
            <a:extLst>
              <a:ext uri="{FF2B5EF4-FFF2-40B4-BE49-F238E27FC236}">
                <a16:creationId xmlns:a16="http://schemas.microsoft.com/office/drawing/2014/main" id="{2022EB3E-5E30-877C-A50C-ACC0BC2B08EE}"/>
              </a:ext>
            </a:extLst>
          </p:cNvPr>
          <p:cNvPicPr>
            <a:picLocks noChangeAspect="1"/>
          </p:cNvPicPr>
          <p:nvPr/>
        </p:nvPicPr>
        <p:blipFill rotWithShape="1">
          <a:blip r:embed="rId6"/>
          <a:srcRect l="52604"/>
          <a:stretch/>
        </p:blipFill>
        <p:spPr>
          <a:xfrm>
            <a:off x="4580422" y="2826502"/>
            <a:ext cx="3594474" cy="1569978"/>
          </a:xfrm>
          <a:prstGeom prst="rect">
            <a:avLst/>
          </a:prstGeom>
          <a:ln w="19050">
            <a:solidFill>
              <a:schemeClr val="tx2"/>
            </a:solidFill>
          </a:ln>
        </p:spPr>
      </p:pic>
      <p:pic>
        <p:nvPicPr>
          <p:cNvPr id="17" name="Picture 16">
            <a:extLst>
              <a:ext uri="{FF2B5EF4-FFF2-40B4-BE49-F238E27FC236}">
                <a16:creationId xmlns:a16="http://schemas.microsoft.com/office/drawing/2014/main" id="{E887C685-62DE-9FA6-6089-83B9D5308EBE}"/>
              </a:ext>
            </a:extLst>
          </p:cNvPr>
          <p:cNvPicPr>
            <a:picLocks noChangeAspect="1"/>
          </p:cNvPicPr>
          <p:nvPr/>
        </p:nvPicPr>
        <p:blipFill>
          <a:blip r:embed="rId7"/>
          <a:stretch>
            <a:fillRect/>
          </a:stretch>
        </p:blipFill>
        <p:spPr>
          <a:xfrm>
            <a:off x="4319393" y="1584383"/>
            <a:ext cx="4379660" cy="1878083"/>
          </a:xfrm>
          <a:prstGeom prst="rect">
            <a:avLst/>
          </a:prstGeom>
          <a:ln w="19050">
            <a:solidFill>
              <a:schemeClr val="tx2"/>
            </a:solidFill>
          </a:ln>
        </p:spPr>
      </p:pic>
      <p:pic>
        <p:nvPicPr>
          <p:cNvPr id="20" name="Picture 19">
            <a:extLst>
              <a:ext uri="{FF2B5EF4-FFF2-40B4-BE49-F238E27FC236}">
                <a16:creationId xmlns:a16="http://schemas.microsoft.com/office/drawing/2014/main" id="{E07AB4FC-862D-9FE0-D429-FAE444CFC216}"/>
              </a:ext>
            </a:extLst>
          </p:cNvPr>
          <p:cNvPicPr>
            <a:picLocks noChangeAspect="1"/>
          </p:cNvPicPr>
          <p:nvPr/>
        </p:nvPicPr>
        <p:blipFill rotWithShape="1">
          <a:blip r:embed="rId8"/>
          <a:srcRect r="53347"/>
          <a:stretch/>
        </p:blipFill>
        <p:spPr>
          <a:xfrm>
            <a:off x="4352012" y="1037448"/>
            <a:ext cx="3823179" cy="1677916"/>
          </a:xfrm>
          <a:prstGeom prst="rect">
            <a:avLst/>
          </a:prstGeom>
          <a:ln w="19050">
            <a:solidFill>
              <a:schemeClr val="tx2"/>
            </a:solidFill>
          </a:ln>
        </p:spPr>
      </p:pic>
      <p:pic>
        <p:nvPicPr>
          <p:cNvPr id="22" name="Picture 21">
            <a:extLst>
              <a:ext uri="{FF2B5EF4-FFF2-40B4-BE49-F238E27FC236}">
                <a16:creationId xmlns:a16="http://schemas.microsoft.com/office/drawing/2014/main" id="{EE1BA4CA-A387-6C6F-DB8E-69E333918FB9}"/>
              </a:ext>
            </a:extLst>
          </p:cNvPr>
          <p:cNvPicPr>
            <a:picLocks noChangeAspect="1"/>
          </p:cNvPicPr>
          <p:nvPr/>
        </p:nvPicPr>
        <p:blipFill rotWithShape="1">
          <a:blip r:embed="rId8"/>
          <a:srcRect l="52104"/>
          <a:stretch/>
        </p:blipFill>
        <p:spPr>
          <a:xfrm>
            <a:off x="4352012" y="2869057"/>
            <a:ext cx="3925097" cy="1677917"/>
          </a:xfrm>
          <a:prstGeom prst="rect">
            <a:avLst/>
          </a:prstGeom>
          <a:ln w="19050">
            <a:solidFill>
              <a:schemeClr val="tx2"/>
            </a:solidFill>
          </a:ln>
        </p:spPr>
      </p:pic>
    </p:spTree>
    <p:custDataLst>
      <p:tags r:id="rId1"/>
    </p:custDataLst>
    <p:extLst>
      <p:ext uri="{BB962C8B-B14F-4D97-AF65-F5344CB8AC3E}">
        <p14:creationId xmlns:p14="http://schemas.microsoft.com/office/powerpoint/2010/main" val="2381579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9"/>
                                        </p:tgtEl>
                                      </p:cBhvr>
                                    </p:animEffect>
                                    <p:anim calcmode="lin" valueType="num">
                                      <p:cBhvr>
                                        <p:cTn id="7" dur="1000"/>
                                        <p:tgtEl>
                                          <p:spTgt spid="9"/>
                                        </p:tgtEl>
                                        <p:attrNameLst>
                                          <p:attrName>ppt_x</p:attrName>
                                        </p:attrNameLst>
                                      </p:cBhvr>
                                      <p:tavLst>
                                        <p:tav tm="0">
                                          <p:val>
                                            <p:strVal val="ppt_x"/>
                                          </p:val>
                                        </p:tav>
                                        <p:tav tm="100000">
                                          <p:val>
                                            <p:strVal val="ppt_x"/>
                                          </p:val>
                                        </p:tav>
                                      </p:tavLst>
                                    </p:anim>
                                    <p:anim calcmode="lin" valueType="num">
                                      <p:cBhvr>
                                        <p:cTn id="8" dur="1000"/>
                                        <p:tgtEl>
                                          <p:spTgt spid="9"/>
                                        </p:tgtEl>
                                        <p:attrNameLst>
                                          <p:attrName>ppt_y</p:attrName>
                                        </p:attrNameLst>
                                      </p:cBhvr>
                                      <p:tavLst>
                                        <p:tav tm="0">
                                          <p:val>
                                            <p:strVal val="ppt_y"/>
                                          </p:val>
                                        </p:tav>
                                        <p:tav tm="100000">
                                          <p:val>
                                            <p:strVal val="ppt_y+.1"/>
                                          </p:val>
                                        </p:tav>
                                      </p:tavLst>
                                    </p:anim>
                                    <p:set>
                                      <p:cBhvr>
                                        <p:cTn id="9" dur="1" fill="hold">
                                          <p:stCondLst>
                                            <p:cond delay="999"/>
                                          </p:stCondLst>
                                        </p:cTn>
                                        <p:tgtEl>
                                          <p:spTgt spid="9"/>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13"/>
                                        </p:tgtEl>
                                      </p:cBhvr>
                                    </p:animEffect>
                                    <p:anim calcmode="lin" valueType="num">
                                      <p:cBhvr>
                                        <p:cTn id="12" dur="1000"/>
                                        <p:tgtEl>
                                          <p:spTgt spid="13"/>
                                        </p:tgtEl>
                                        <p:attrNameLst>
                                          <p:attrName>ppt_x</p:attrName>
                                        </p:attrNameLst>
                                      </p:cBhvr>
                                      <p:tavLst>
                                        <p:tav tm="0">
                                          <p:val>
                                            <p:strVal val="ppt_x"/>
                                          </p:val>
                                        </p:tav>
                                        <p:tav tm="100000">
                                          <p:val>
                                            <p:strVal val="ppt_x"/>
                                          </p:val>
                                        </p:tav>
                                      </p:tavLst>
                                    </p:anim>
                                    <p:anim calcmode="lin" valueType="num">
                                      <p:cBhvr>
                                        <p:cTn id="13" dur="1000"/>
                                        <p:tgtEl>
                                          <p:spTgt spid="13"/>
                                        </p:tgtEl>
                                        <p:attrNameLst>
                                          <p:attrName>ppt_y</p:attrName>
                                        </p:attrNameLst>
                                      </p:cBhvr>
                                      <p:tavLst>
                                        <p:tav tm="0">
                                          <p:val>
                                            <p:strVal val="ppt_y"/>
                                          </p:val>
                                        </p:tav>
                                        <p:tav tm="100000">
                                          <p:val>
                                            <p:strVal val="ppt_y+.1"/>
                                          </p:val>
                                        </p:tav>
                                      </p:tavLst>
                                    </p:anim>
                                    <p:set>
                                      <p:cBhvr>
                                        <p:cTn id="14" dur="1" fill="hold">
                                          <p:stCondLst>
                                            <p:cond delay="999"/>
                                          </p:stCondLst>
                                        </p:cTn>
                                        <p:tgtEl>
                                          <p:spTgt spid="13"/>
                                        </p:tgtEl>
                                        <p:attrNameLst>
                                          <p:attrName>style.visibility</p:attrName>
                                        </p:attrNameLst>
                                      </p:cBhvr>
                                      <p:to>
                                        <p:strVal val="hidden"/>
                                      </p:to>
                                    </p:set>
                                  </p:childTnLst>
                                </p:cTn>
                              </p:par>
                              <p:par>
                                <p:cTn id="15" presetID="47"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17"/>
                                        </p:tgtEl>
                                      </p:cBhvr>
                                    </p:animEffect>
                                    <p:anim calcmode="lin" valueType="num">
                                      <p:cBhvr>
                                        <p:cTn id="24" dur="1000"/>
                                        <p:tgtEl>
                                          <p:spTgt spid="17"/>
                                        </p:tgtEl>
                                        <p:attrNameLst>
                                          <p:attrName>ppt_x</p:attrName>
                                        </p:attrNameLst>
                                      </p:cBhvr>
                                      <p:tavLst>
                                        <p:tav tm="0">
                                          <p:val>
                                            <p:strVal val="ppt_x"/>
                                          </p:val>
                                        </p:tav>
                                        <p:tav tm="100000">
                                          <p:val>
                                            <p:strVal val="ppt_x"/>
                                          </p:val>
                                        </p:tav>
                                      </p:tavLst>
                                    </p:anim>
                                    <p:anim calcmode="lin" valueType="num">
                                      <p:cBhvr>
                                        <p:cTn id="25" dur="1000"/>
                                        <p:tgtEl>
                                          <p:spTgt spid="17"/>
                                        </p:tgtEl>
                                        <p:attrNameLst>
                                          <p:attrName>ppt_y</p:attrName>
                                        </p:attrNameLst>
                                      </p:cBhvr>
                                      <p:tavLst>
                                        <p:tav tm="0">
                                          <p:val>
                                            <p:strVal val="ppt_y"/>
                                          </p:val>
                                        </p:tav>
                                        <p:tav tm="100000">
                                          <p:val>
                                            <p:strVal val="ppt_y+.1"/>
                                          </p:val>
                                        </p:tav>
                                      </p:tavLst>
                                    </p:anim>
                                    <p:set>
                                      <p:cBhvr>
                                        <p:cTn id="26" dur="1" fill="hold">
                                          <p:stCondLst>
                                            <p:cond delay="999"/>
                                          </p:stCondLst>
                                        </p:cTn>
                                        <p:tgtEl>
                                          <p:spTgt spid="17"/>
                                        </p:tgtEl>
                                        <p:attrNameLst>
                                          <p:attrName>style.visibility</p:attrName>
                                        </p:attrNameLst>
                                      </p:cBhvr>
                                      <p:to>
                                        <p:strVal val="hidden"/>
                                      </p:to>
                                    </p:set>
                                  </p:childTnLst>
                                </p:cTn>
                              </p:par>
                              <p:par>
                                <p:cTn id="27" presetID="47"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908560"/>
            <a:ext cx="4265942" cy="496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Categorical variables</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EXPLORATORY DATA ANALYSIS</a:t>
            </a:r>
          </a:p>
        </p:txBody>
      </p:sp>
      <p:sp>
        <p:nvSpPr>
          <p:cNvPr id="7" name="Subtitle 2">
            <a:extLst>
              <a:ext uri="{FF2B5EF4-FFF2-40B4-BE49-F238E27FC236}">
                <a16:creationId xmlns:a16="http://schemas.microsoft.com/office/drawing/2014/main" id="{6BF73FBC-2FCB-5C7B-1C95-A1DF73B31F15}"/>
              </a:ext>
            </a:extLst>
          </p:cNvPr>
          <p:cNvSpPr txBox="1">
            <a:spLocks/>
          </p:cNvSpPr>
          <p:nvPr/>
        </p:nvSpPr>
        <p:spPr>
          <a:xfrm>
            <a:off x="-1421104" y="1313844"/>
            <a:ext cx="1637642" cy="3281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rgbClr val="7030A0"/>
                </a:solidFill>
              </a:rPr>
              <a:t>famrel</a:t>
            </a:r>
          </a:p>
          <a:p>
            <a:pPr marL="768350" lvl="1" indent="-171450" algn="l">
              <a:lnSpc>
                <a:spcPct val="150000"/>
              </a:lnSpc>
              <a:buFont typeface="Arial" panose="020B0604020202020204" pitchFamily="34" charset="0"/>
              <a:buChar char="•"/>
            </a:pPr>
            <a:r>
              <a:rPr lang="en-US" sz="1200" dirty="0">
                <a:solidFill>
                  <a:srgbClr val="7030A0"/>
                </a:solidFill>
              </a:rPr>
              <a:t>goout</a:t>
            </a:r>
          </a:p>
          <a:p>
            <a:pPr marL="768350" lvl="1" indent="-171450" algn="l">
              <a:lnSpc>
                <a:spcPct val="150000"/>
              </a:lnSpc>
              <a:buFont typeface="Arial" panose="020B0604020202020204" pitchFamily="34" charset="0"/>
              <a:buChar char="•"/>
            </a:pPr>
            <a:r>
              <a:rPr lang="en-US" sz="1200" dirty="0">
                <a:solidFill>
                  <a:srgbClr val="7030A0"/>
                </a:solidFill>
              </a:rPr>
              <a:t>health</a:t>
            </a:r>
          </a:p>
          <a:p>
            <a:pPr marL="768350" lvl="1" indent="-171450" algn="l">
              <a:lnSpc>
                <a:spcPct val="150000"/>
              </a:lnSpc>
              <a:buFont typeface="Arial" panose="020B0604020202020204" pitchFamily="34" charset="0"/>
              <a:buChar char="•"/>
            </a:pPr>
            <a:r>
              <a:rPr lang="en-US" sz="1200" dirty="0">
                <a:solidFill>
                  <a:srgbClr val="7030A0"/>
                </a:solidFill>
              </a:rPr>
              <a:t>Mjob</a:t>
            </a:r>
          </a:p>
          <a:p>
            <a:pPr marL="768350" lvl="1" indent="-171450" algn="l">
              <a:lnSpc>
                <a:spcPct val="150000"/>
              </a:lnSpc>
              <a:buFont typeface="Arial" panose="020B0604020202020204" pitchFamily="34" charset="0"/>
              <a:buChar char="•"/>
            </a:pPr>
            <a:r>
              <a:rPr lang="en-US" sz="1200" dirty="0">
                <a:solidFill>
                  <a:srgbClr val="7030A0"/>
                </a:solidFill>
              </a:rPr>
              <a:t>Fjob</a:t>
            </a:r>
            <a:endParaRPr lang="en-US" dirty="0">
              <a:solidFill>
                <a:srgbClr val="7030A0"/>
              </a:solidFill>
            </a:endParaRPr>
          </a:p>
        </p:txBody>
      </p:sp>
      <p:pic>
        <p:nvPicPr>
          <p:cNvPr id="9" name="Picture 8">
            <a:extLst>
              <a:ext uri="{FF2B5EF4-FFF2-40B4-BE49-F238E27FC236}">
                <a16:creationId xmlns:a16="http://schemas.microsoft.com/office/drawing/2014/main" id="{13ABA7DF-0865-94F5-3BDA-5C8B9519083B}"/>
              </a:ext>
            </a:extLst>
          </p:cNvPr>
          <p:cNvPicPr>
            <a:picLocks noChangeAspect="1"/>
          </p:cNvPicPr>
          <p:nvPr/>
        </p:nvPicPr>
        <p:blipFill rotWithShape="1">
          <a:blip r:embed="rId3"/>
          <a:srcRect r="53347"/>
          <a:stretch/>
        </p:blipFill>
        <p:spPr>
          <a:xfrm>
            <a:off x="9305925" y="1076802"/>
            <a:ext cx="3602896" cy="1569978"/>
          </a:xfrm>
          <a:prstGeom prst="rect">
            <a:avLst/>
          </a:prstGeom>
          <a:ln w="19050">
            <a:solidFill>
              <a:schemeClr val="tx2"/>
            </a:solidFill>
          </a:ln>
        </p:spPr>
      </p:pic>
      <p:pic>
        <p:nvPicPr>
          <p:cNvPr id="13" name="Picture 12">
            <a:extLst>
              <a:ext uri="{FF2B5EF4-FFF2-40B4-BE49-F238E27FC236}">
                <a16:creationId xmlns:a16="http://schemas.microsoft.com/office/drawing/2014/main" id="{2022EB3E-5E30-877C-A50C-ACC0BC2B08EE}"/>
              </a:ext>
            </a:extLst>
          </p:cNvPr>
          <p:cNvPicPr>
            <a:picLocks noChangeAspect="1"/>
          </p:cNvPicPr>
          <p:nvPr/>
        </p:nvPicPr>
        <p:blipFill rotWithShape="1">
          <a:blip r:embed="rId3"/>
          <a:srcRect l="52604"/>
          <a:stretch/>
        </p:blipFill>
        <p:spPr>
          <a:xfrm>
            <a:off x="9314347" y="2826502"/>
            <a:ext cx="3594474" cy="1569978"/>
          </a:xfrm>
          <a:prstGeom prst="rect">
            <a:avLst/>
          </a:prstGeom>
          <a:ln w="19050">
            <a:solidFill>
              <a:schemeClr val="tx2"/>
            </a:solidFill>
          </a:ln>
        </p:spPr>
      </p:pic>
      <p:pic>
        <p:nvPicPr>
          <p:cNvPr id="17" name="Picture 16">
            <a:extLst>
              <a:ext uri="{FF2B5EF4-FFF2-40B4-BE49-F238E27FC236}">
                <a16:creationId xmlns:a16="http://schemas.microsoft.com/office/drawing/2014/main" id="{E887C685-62DE-9FA6-6089-83B9D5308EBE}"/>
              </a:ext>
            </a:extLst>
          </p:cNvPr>
          <p:cNvPicPr>
            <a:picLocks noChangeAspect="1"/>
          </p:cNvPicPr>
          <p:nvPr/>
        </p:nvPicPr>
        <p:blipFill>
          <a:blip r:embed="rId4"/>
          <a:stretch>
            <a:fillRect/>
          </a:stretch>
        </p:blipFill>
        <p:spPr>
          <a:xfrm>
            <a:off x="9215243" y="1584383"/>
            <a:ext cx="4379660" cy="1878083"/>
          </a:xfrm>
          <a:prstGeom prst="rect">
            <a:avLst/>
          </a:prstGeom>
          <a:ln w="19050">
            <a:solidFill>
              <a:schemeClr val="tx2"/>
            </a:solidFill>
          </a:ln>
        </p:spPr>
      </p:pic>
      <p:pic>
        <p:nvPicPr>
          <p:cNvPr id="20" name="Picture 19">
            <a:extLst>
              <a:ext uri="{FF2B5EF4-FFF2-40B4-BE49-F238E27FC236}">
                <a16:creationId xmlns:a16="http://schemas.microsoft.com/office/drawing/2014/main" id="{E07AB4FC-862D-9FE0-D429-FAE444CFC216}"/>
              </a:ext>
            </a:extLst>
          </p:cNvPr>
          <p:cNvPicPr>
            <a:picLocks noChangeAspect="1"/>
          </p:cNvPicPr>
          <p:nvPr/>
        </p:nvPicPr>
        <p:blipFill rotWithShape="1">
          <a:blip r:embed="rId5"/>
          <a:srcRect r="53347"/>
          <a:stretch/>
        </p:blipFill>
        <p:spPr>
          <a:xfrm>
            <a:off x="9247862" y="1037448"/>
            <a:ext cx="3823179" cy="1677916"/>
          </a:xfrm>
          <a:prstGeom prst="rect">
            <a:avLst/>
          </a:prstGeom>
          <a:ln w="19050">
            <a:solidFill>
              <a:schemeClr val="tx2"/>
            </a:solidFill>
          </a:ln>
        </p:spPr>
      </p:pic>
      <p:pic>
        <p:nvPicPr>
          <p:cNvPr id="22" name="Picture 21">
            <a:extLst>
              <a:ext uri="{FF2B5EF4-FFF2-40B4-BE49-F238E27FC236}">
                <a16:creationId xmlns:a16="http://schemas.microsoft.com/office/drawing/2014/main" id="{EE1BA4CA-A387-6C6F-DB8E-69E333918FB9}"/>
              </a:ext>
            </a:extLst>
          </p:cNvPr>
          <p:cNvPicPr>
            <a:picLocks noChangeAspect="1"/>
          </p:cNvPicPr>
          <p:nvPr/>
        </p:nvPicPr>
        <p:blipFill rotWithShape="1">
          <a:blip r:embed="rId5"/>
          <a:srcRect l="52104"/>
          <a:stretch/>
        </p:blipFill>
        <p:spPr>
          <a:xfrm>
            <a:off x="9247862" y="2869057"/>
            <a:ext cx="3925097" cy="1677917"/>
          </a:xfrm>
          <a:prstGeom prst="rect">
            <a:avLst/>
          </a:prstGeom>
          <a:ln w="19050">
            <a:solidFill>
              <a:schemeClr val="tx2"/>
            </a:solidFill>
          </a:ln>
        </p:spPr>
      </p:pic>
      <p:sp>
        <p:nvSpPr>
          <p:cNvPr id="2" name="Subtitle 2">
            <a:extLst>
              <a:ext uri="{FF2B5EF4-FFF2-40B4-BE49-F238E27FC236}">
                <a16:creationId xmlns:a16="http://schemas.microsoft.com/office/drawing/2014/main" id="{6864212A-2042-3D5F-2392-9F23B832084E}"/>
              </a:ext>
            </a:extLst>
          </p:cNvPr>
          <p:cNvSpPr txBox="1">
            <a:spLocks/>
          </p:cNvSpPr>
          <p:nvPr/>
        </p:nvSpPr>
        <p:spPr>
          <a:xfrm>
            <a:off x="607720" y="1313844"/>
            <a:ext cx="7954060" cy="3281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We will be using</a:t>
            </a:r>
            <a:r>
              <a:rPr lang="en-US" sz="1200" dirty="0">
                <a:solidFill>
                  <a:srgbClr val="7030A0"/>
                </a:solidFill>
              </a:rPr>
              <a:t> One Hot Encoding (NEW) </a:t>
            </a:r>
            <a:r>
              <a:rPr lang="en-US" sz="1200" dirty="0">
                <a:solidFill>
                  <a:schemeClr val="tx1"/>
                </a:solidFill>
              </a:rPr>
              <a:t>to encode the categorical features</a:t>
            </a:r>
          </a:p>
          <a:p>
            <a:pPr marL="1225550" lvl="2" indent="-171450" algn="l">
              <a:lnSpc>
                <a:spcPct val="150000"/>
              </a:lnSpc>
              <a:buFont typeface="Arial" panose="020B0604020202020204" pitchFamily="34" charset="0"/>
              <a:buChar char="•"/>
            </a:pPr>
            <a:r>
              <a:rPr lang="en-US" sz="1200" dirty="0">
                <a:solidFill>
                  <a:schemeClr val="tx1"/>
                </a:solidFill>
              </a:rPr>
              <a:t>Bring all features to the same scale</a:t>
            </a:r>
          </a:p>
          <a:p>
            <a:pPr marL="1682750" lvl="3" indent="-171450" algn="l">
              <a:lnSpc>
                <a:spcPct val="150000"/>
              </a:lnSpc>
              <a:buFont typeface="Yu Mincho Light" panose="02020300000000000000" pitchFamily="18" charset="-128"/>
              <a:buChar char="￫"/>
            </a:pPr>
            <a:r>
              <a:rPr lang="en-US" sz="1200" dirty="0">
                <a:solidFill>
                  <a:schemeClr val="tx1"/>
                </a:solidFill>
              </a:rPr>
              <a:t>Access feature importance by coefficients of the linear regression model </a:t>
            </a:r>
            <a:endParaRPr lang="en-US" dirty="0">
              <a:solidFill>
                <a:srgbClr val="7030A0"/>
              </a:solidFill>
            </a:endParaRPr>
          </a:p>
        </p:txBody>
      </p:sp>
    </p:spTree>
    <p:extLst>
      <p:ext uri="{BB962C8B-B14F-4D97-AF65-F5344CB8AC3E}">
        <p14:creationId xmlns:p14="http://schemas.microsoft.com/office/powerpoint/2010/main" val="24805482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908560"/>
            <a:ext cx="4265942" cy="496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Categorical variables</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EXPLORATORY DATA ANALYSIS</a:t>
            </a:r>
          </a:p>
        </p:txBody>
      </p:sp>
      <p:sp>
        <p:nvSpPr>
          <p:cNvPr id="2" name="Subtitle 2">
            <a:extLst>
              <a:ext uri="{FF2B5EF4-FFF2-40B4-BE49-F238E27FC236}">
                <a16:creationId xmlns:a16="http://schemas.microsoft.com/office/drawing/2014/main" id="{6864212A-2042-3D5F-2392-9F23B832084E}"/>
              </a:ext>
            </a:extLst>
          </p:cNvPr>
          <p:cNvSpPr txBox="1">
            <a:spLocks/>
          </p:cNvSpPr>
          <p:nvPr/>
        </p:nvSpPr>
        <p:spPr>
          <a:xfrm>
            <a:off x="607720" y="1313844"/>
            <a:ext cx="7954060" cy="3281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Feature importance</a:t>
            </a:r>
            <a:endParaRPr lang="en-US" dirty="0">
              <a:solidFill>
                <a:srgbClr val="7030A0"/>
              </a:solidFill>
            </a:endParaRPr>
          </a:p>
        </p:txBody>
      </p:sp>
      <p:pic>
        <p:nvPicPr>
          <p:cNvPr id="10" name="Picture 9">
            <a:extLst>
              <a:ext uri="{FF2B5EF4-FFF2-40B4-BE49-F238E27FC236}">
                <a16:creationId xmlns:a16="http://schemas.microsoft.com/office/drawing/2014/main" id="{72008913-B96D-3E04-B872-1ED901F9E7CC}"/>
              </a:ext>
            </a:extLst>
          </p:cNvPr>
          <p:cNvPicPr>
            <a:picLocks noChangeAspect="1"/>
          </p:cNvPicPr>
          <p:nvPr/>
        </p:nvPicPr>
        <p:blipFill>
          <a:blip r:embed="rId3"/>
          <a:stretch>
            <a:fillRect/>
          </a:stretch>
        </p:blipFill>
        <p:spPr>
          <a:xfrm>
            <a:off x="1657814" y="1784769"/>
            <a:ext cx="5828371" cy="2779028"/>
          </a:xfrm>
          <a:prstGeom prst="rect">
            <a:avLst/>
          </a:prstGeom>
          <a:ln>
            <a:solidFill>
              <a:schemeClr val="tx1"/>
            </a:solidFill>
          </a:ln>
        </p:spPr>
      </p:pic>
    </p:spTree>
    <p:extLst>
      <p:ext uri="{BB962C8B-B14F-4D97-AF65-F5344CB8AC3E}">
        <p14:creationId xmlns:p14="http://schemas.microsoft.com/office/powerpoint/2010/main" val="35432748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908560"/>
            <a:ext cx="4265942" cy="496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Categorical variables</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EXPLORATORY DATA ANALYSIS</a:t>
            </a:r>
          </a:p>
        </p:txBody>
      </p:sp>
      <p:sp>
        <p:nvSpPr>
          <p:cNvPr id="2" name="Subtitle 2">
            <a:extLst>
              <a:ext uri="{FF2B5EF4-FFF2-40B4-BE49-F238E27FC236}">
                <a16:creationId xmlns:a16="http://schemas.microsoft.com/office/drawing/2014/main" id="{6864212A-2042-3D5F-2392-9F23B832084E}"/>
              </a:ext>
            </a:extLst>
          </p:cNvPr>
          <p:cNvSpPr txBox="1">
            <a:spLocks/>
          </p:cNvSpPr>
          <p:nvPr/>
        </p:nvSpPr>
        <p:spPr>
          <a:xfrm>
            <a:off x="607720" y="1313844"/>
            <a:ext cx="7954060" cy="3281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Feature importance – Random Forest </a:t>
            </a:r>
            <a:endParaRPr lang="en-US" dirty="0">
              <a:solidFill>
                <a:srgbClr val="7030A0"/>
              </a:solidFill>
            </a:endParaRPr>
          </a:p>
        </p:txBody>
      </p:sp>
      <p:pic>
        <p:nvPicPr>
          <p:cNvPr id="10" name="Picture 9">
            <a:extLst>
              <a:ext uri="{FF2B5EF4-FFF2-40B4-BE49-F238E27FC236}">
                <a16:creationId xmlns:a16="http://schemas.microsoft.com/office/drawing/2014/main" id="{72008913-B96D-3E04-B872-1ED901F9E7CC}"/>
              </a:ext>
            </a:extLst>
          </p:cNvPr>
          <p:cNvPicPr>
            <a:picLocks noChangeAspect="1"/>
          </p:cNvPicPr>
          <p:nvPr/>
        </p:nvPicPr>
        <p:blipFill>
          <a:blip r:embed="rId3"/>
          <a:stretch>
            <a:fillRect/>
          </a:stretch>
        </p:blipFill>
        <p:spPr>
          <a:xfrm>
            <a:off x="1657814" y="5249064"/>
            <a:ext cx="5828371" cy="2779028"/>
          </a:xfrm>
          <a:prstGeom prst="rect">
            <a:avLst/>
          </a:prstGeom>
        </p:spPr>
      </p:pic>
      <p:pic>
        <p:nvPicPr>
          <p:cNvPr id="4" name="Picture 3">
            <a:extLst>
              <a:ext uri="{FF2B5EF4-FFF2-40B4-BE49-F238E27FC236}">
                <a16:creationId xmlns:a16="http://schemas.microsoft.com/office/drawing/2014/main" id="{F7C9B26B-480D-9C1D-6402-F8A3C7A97911}"/>
              </a:ext>
            </a:extLst>
          </p:cNvPr>
          <p:cNvPicPr>
            <a:picLocks noChangeAspect="1"/>
          </p:cNvPicPr>
          <p:nvPr/>
        </p:nvPicPr>
        <p:blipFill>
          <a:blip r:embed="rId4"/>
          <a:stretch>
            <a:fillRect/>
          </a:stretch>
        </p:blipFill>
        <p:spPr>
          <a:xfrm>
            <a:off x="1594843" y="1717862"/>
            <a:ext cx="5954312" cy="2766099"/>
          </a:xfrm>
          <a:prstGeom prst="rect">
            <a:avLst/>
          </a:prstGeom>
          <a:ln>
            <a:solidFill>
              <a:schemeClr val="tx1"/>
            </a:solidFill>
          </a:ln>
        </p:spPr>
      </p:pic>
    </p:spTree>
    <p:extLst>
      <p:ext uri="{BB962C8B-B14F-4D97-AF65-F5344CB8AC3E}">
        <p14:creationId xmlns:p14="http://schemas.microsoft.com/office/powerpoint/2010/main" val="26918903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137422"/>
            <a:ext cx="4265942" cy="38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Decision Tree</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MACHINE LEARINING</a:t>
            </a:r>
          </a:p>
        </p:txBody>
      </p:sp>
      <p:sp>
        <p:nvSpPr>
          <p:cNvPr id="5" name="Subtitle 2">
            <a:extLst>
              <a:ext uri="{FF2B5EF4-FFF2-40B4-BE49-F238E27FC236}">
                <a16:creationId xmlns:a16="http://schemas.microsoft.com/office/drawing/2014/main" id="{2FD255AA-297F-5586-7C4F-1650B21B5A0C}"/>
              </a:ext>
            </a:extLst>
          </p:cNvPr>
          <p:cNvSpPr txBox="1">
            <a:spLocks/>
          </p:cNvSpPr>
          <p:nvPr/>
        </p:nvSpPr>
        <p:spPr>
          <a:xfrm>
            <a:off x="1326439" y="1664856"/>
            <a:ext cx="3067142"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lnSpc>
                <a:spcPct val="150000"/>
              </a:lnSpc>
              <a:buFont typeface="Arial" panose="020B0604020202020204" pitchFamily="34" charset="0"/>
              <a:buChar char="•"/>
            </a:pPr>
            <a:r>
              <a:rPr lang="en-US" sz="1200" dirty="0">
                <a:solidFill>
                  <a:schemeClr val="tx1"/>
                </a:solidFill>
              </a:rPr>
              <a:t>Random Regression Model</a:t>
            </a:r>
          </a:p>
        </p:txBody>
      </p:sp>
      <p:sp>
        <p:nvSpPr>
          <p:cNvPr id="7" name="Subtitle 2">
            <a:extLst>
              <a:ext uri="{FF2B5EF4-FFF2-40B4-BE49-F238E27FC236}">
                <a16:creationId xmlns:a16="http://schemas.microsoft.com/office/drawing/2014/main" id="{4C1C2134-4BB8-7AC2-ACAE-6DD3489FC4ED}"/>
              </a:ext>
            </a:extLst>
          </p:cNvPr>
          <p:cNvSpPr txBox="1">
            <a:spLocks/>
          </p:cNvSpPr>
          <p:nvPr/>
        </p:nvSpPr>
        <p:spPr>
          <a:xfrm>
            <a:off x="4393581" y="1664856"/>
            <a:ext cx="3067142"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lnSpc>
                <a:spcPct val="150000"/>
              </a:lnSpc>
              <a:buFont typeface="Arial" panose="020B0604020202020204" pitchFamily="34" charset="0"/>
              <a:buChar char="•"/>
            </a:pPr>
            <a:r>
              <a:rPr lang="en-US" sz="1200" dirty="0">
                <a:solidFill>
                  <a:schemeClr val="tx1"/>
                </a:solidFill>
              </a:rPr>
              <a:t>Support Vector Regression Model</a:t>
            </a:r>
          </a:p>
        </p:txBody>
      </p:sp>
    </p:spTree>
    <p:extLst>
      <p:ext uri="{BB962C8B-B14F-4D97-AF65-F5344CB8AC3E}">
        <p14:creationId xmlns:p14="http://schemas.microsoft.com/office/powerpoint/2010/main" val="34420142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137422"/>
            <a:ext cx="4265942" cy="38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Decision Tree</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MACHINE LEARINING</a:t>
            </a:r>
          </a:p>
        </p:txBody>
      </p:sp>
      <p:sp>
        <p:nvSpPr>
          <p:cNvPr id="5" name="Subtitle 2">
            <a:extLst>
              <a:ext uri="{FF2B5EF4-FFF2-40B4-BE49-F238E27FC236}">
                <a16:creationId xmlns:a16="http://schemas.microsoft.com/office/drawing/2014/main" id="{2FD255AA-297F-5586-7C4F-1650B21B5A0C}"/>
              </a:ext>
            </a:extLst>
          </p:cNvPr>
          <p:cNvSpPr txBox="1">
            <a:spLocks/>
          </p:cNvSpPr>
          <p:nvPr/>
        </p:nvSpPr>
        <p:spPr>
          <a:xfrm>
            <a:off x="7018653" y="522554"/>
            <a:ext cx="1517627"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buFont typeface="Arial" panose="020B0604020202020204" pitchFamily="34" charset="0"/>
              <a:buChar char="•"/>
            </a:pPr>
            <a:r>
              <a:rPr lang="en-US" sz="900" dirty="0">
                <a:solidFill>
                  <a:schemeClr val="tx1"/>
                </a:solidFill>
              </a:rPr>
              <a:t>Random Regression Model</a:t>
            </a:r>
          </a:p>
        </p:txBody>
      </p:sp>
      <p:sp>
        <p:nvSpPr>
          <p:cNvPr id="7" name="Subtitle 2">
            <a:extLst>
              <a:ext uri="{FF2B5EF4-FFF2-40B4-BE49-F238E27FC236}">
                <a16:creationId xmlns:a16="http://schemas.microsoft.com/office/drawing/2014/main" id="{4C1C2134-4BB8-7AC2-ACAE-6DD3489FC4ED}"/>
              </a:ext>
            </a:extLst>
          </p:cNvPr>
          <p:cNvSpPr txBox="1">
            <a:spLocks/>
          </p:cNvSpPr>
          <p:nvPr/>
        </p:nvSpPr>
        <p:spPr>
          <a:xfrm>
            <a:off x="-3179750" y="1879453"/>
            <a:ext cx="3067142"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lnSpc>
                <a:spcPct val="150000"/>
              </a:lnSpc>
              <a:buFont typeface="Arial" panose="020B0604020202020204" pitchFamily="34" charset="0"/>
              <a:buChar char="•"/>
            </a:pPr>
            <a:r>
              <a:rPr lang="en-US" sz="900" dirty="0">
                <a:solidFill>
                  <a:schemeClr val="tx1"/>
                </a:solidFill>
              </a:rPr>
              <a:t>Support Vector Regression Model</a:t>
            </a:r>
          </a:p>
        </p:txBody>
      </p:sp>
      <p:pic>
        <p:nvPicPr>
          <p:cNvPr id="8" name="Picture 7">
            <a:extLst>
              <a:ext uri="{FF2B5EF4-FFF2-40B4-BE49-F238E27FC236}">
                <a16:creationId xmlns:a16="http://schemas.microsoft.com/office/drawing/2014/main" id="{81D371FC-E37E-1EC4-B4A0-D0E8F9C2C363}"/>
              </a:ext>
            </a:extLst>
          </p:cNvPr>
          <p:cNvPicPr>
            <a:picLocks noChangeAspect="1"/>
          </p:cNvPicPr>
          <p:nvPr/>
        </p:nvPicPr>
        <p:blipFill>
          <a:blip r:embed="rId3"/>
          <a:stretch>
            <a:fillRect/>
          </a:stretch>
        </p:blipFill>
        <p:spPr>
          <a:xfrm>
            <a:off x="5215909" y="1169624"/>
            <a:ext cx="3320371" cy="2804251"/>
          </a:xfrm>
          <a:prstGeom prst="rect">
            <a:avLst/>
          </a:prstGeom>
          <a:ln>
            <a:solidFill>
              <a:schemeClr val="tx1"/>
            </a:solidFill>
          </a:ln>
        </p:spPr>
      </p:pic>
      <p:sp>
        <p:nvSpPr>
          <p:cNvPr id="10" name="TextBox 9">
            <a:extLst>
              <a:ext uri="{FF2B5EF4-FFF2-40B4-BE49-F238E27FC236}">
                <a16:creationId xmlns:a16="http://schemas.microsoft.com/office/drawing/2014/main" id="{9EDB63C2-A8F7-8B3F-6489-81EF09C41F24}"/>
              </a:ext>
            </a:extLst>
          </p:cNvPr>
          <p:cNvSpPr txBox="1"/>
          <p:nvPr/>
        </p:nvSpPr>
        <p:spPr>
          <a:xfrm>
            <a:off x="1188720" y="1523605"/>
            <a:ext cx="2164080" cy="343171"/>
          </a:xfrm>
          <a:prstGeom prst="rect">
            <a:avLst/>
          </a:prstGeom>
          <a:noFill/>
        </p:spPr>
        <p:txBody>
          <a:bodyPr wrap="square" rtlCol="0" anchor="ctr">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Maximum depth of  4</a:t>
            </a:r>
          </a:p>
        </p:txBody>
      </p:sp>
      <p:sp>
        <p:nvSpPr>
          <p:cNvPr id="11" name="TextBox 10">
            <a:extLst>
              <a:ext uri="{FF2B5EF4-FFF2-40B4-BE49-F238E27FC236}">
                <a16:creationId xmlns:a16="http://schemas.microsoft.com/office/drawing/2014/main" id="{1E243A78-8A4F-9478-1AFC-1B2284039B9F}"/>
              </a:ext>
            </a:extLst>
          </p:cNvPr>
          <p:cNvSpPr txBox="1"/>
          <p:nvPr/>
        </p:nvSpPr>
        <p:spPr>
          <a:xfrm>
            <a:off x="1188720" y="1879453"/>
            <a:ext cx="2971800" cy="343171"/>
          </a:xfrm>
          <a:prstGeom prst="rect">
            <a:avLst/>
          </a:prstGeom>
          <a:noFill/>
        </p:spPr>
        <p:txBody>
          <a:bodyPr wrap="square" rtlCol="0" anchor="ctr">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Training and tests set at 4:1 ratio</a:t>
            </a:r>
            <a:endParaRPr lang="en-SG" sz="1200" dirty="0">
              <a:latin typeface="Poppins" panose="00000500000000000000" pitchFamily="2" charset="0"/>
              <a:cs typeface="Poppins" panose="00000500000000000000" pitchFamily="2" charset="0"/>
            </a:endParaRPr>
          </a:p>
        </p:txBody>
      </p:sp>
      <p:sp>
        <p:nvSpPr>
          <p:cNvPr id="13" name="TextBox 12">
            <a:extLst>
              <a:ext uri="{FF2B5EF4-FFF2-40B4-BE49-F238E27FC236}">
                <a16:creationId xmlns:a16="http://schemas.microsoft.com/office/drawing/2014/main" id="{31C43126-CE3F-89EF-A783-43D8C313CEC4}"/>
              </a:ext>
            </a:extLst>
          </p:cNvPr>
          <p:cNvSpPr txBox="1"/>
          <p:nvPr/>
        </p:nvSpPr>
        <p:spPr>
          <a:xfrm>
            <a:off x="1188720" y="2211899"/>
            <a:ext cx="3741420" cy="34317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Most important variables for predicting G3</a:t>
            </a:r>
            <a:endParaRPr lang="en-SG" sz="1200" dirty="0">
              <a:latin typeface="Poppins" panose="00000500000000000000" pitchFamily="2" charset="0"/>
              <a:cs typeface="Poppins" panose="00000500000000000000" pitchFamily="2" charset="0"/>
            </a:endParaRPr>
          </a:p>
        </p:txBody>
      </p:sp>
      <p:sp>
        <p:nvSpPr>
          <p:cNvPr id="14" name="TextBox 13">
            <a:extLst>
              <a:ext uri="{FF2B5EF4-FFF2-40B4-BE49-F238E27FC236}">
                <a16:creationId xmlns:a16="http://schemas.microsoft.com/office/drawing/2014/main" id="{70745118-5F43-ACE0-2AED-76F59EE8D456}"/>
              </a:ext>
            </a:extLst>
          </p:cNvPr>
          <p:cNvSpPr txBox="1"/>
          <p:nvPr/>
        </p:nvSpPr>
        <p:spPr>
          <a:xfrm>
            <a:off x="1474489" y="2539095"/>
            <a:ext cx="3741420" cy="897169"/>
          </a:xfrm>
          <a:prstGeom prst="rect">
            <a:avLst/>
          </a:prstGeom>
          <a:noFill/>
        </p:spPr>
        <p:txBody>
          <a:bodyPr wrap="square" rtlCol="0" anchor="t">
            <a:spAutoFit/>
          </a:bodyPr>
          <a:lstStyle/>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previous failures</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hours spent studying</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absences</a:t>
            </a:r>
            <a:endParaRPr lang="en-SG" sz="12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581125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47102456-A649-52BC-F52C-92183740DE37}"/>
              </a:ext>
            </a:extLst>
          </p:cNvPr>
          <p:cNvGraphicFramePr/>
          <p:nvPr>
            <p:extLst>
              <p:ext uri="{D42A27DB-BD31-4B8C-83A1-F6EECF244321}">
                <p14:modId xmlns:p14="http://schemas.microsoft.com/office/powerpoint/2010/main" val="1498160182"/>
              </p:ext>
            </p:extLst>
          </p:nvPr>
        </p:nvGraphicFramePr>
        <p:xfrm>
          <a:off x="5664497" y="1015518"/>
          <a:ext cx="3274985" cy="2979558"/>
        </p:xfrm>
        <a:graphic>
          <a:graphicData uri="http://schemas.openxmlformats.org/drawingml/2006/chart">
            <c:chart xmlns:c="http://schemas.openxmlformats.org/drawingml/2006/chart" xmlns:r="http://schemas.openxmlformats.org/officeDocument/2006/relationships" r:id="rId4"/>
          </a:graphicData>
        </a:graphic>
      </p:graphicFrame>
      <p:sp>
        <p:nvSpPr>
          <p:cNvPr id="8" name="Title 1">
            <a:extLst>
              <a:ext uri="{FF2B5EF4-FFF2-40B4-BE49-F238E27FC236}">
                <a16:creationId xmlns:a16="http://schemas.microsoft.com/office/drawing/2014/main" id="{3FCA92AF-7880-C4FD-6B02-0E194D92B96A}"/>
              </a:ext>
            </a:extLst>
          </p:cNvPr>
          <p:cNvSpPr>
            <a:spLocks noGrp="1"/>
          </p:cNvSpPr>
          <p:nvPr>
            <p:ph type="ctrTitle"/>
          </p:nvPr>
        </p:nvSpPr>
        <p:spPr>
          <a:xfrm>
            <a:off x="761122" y="498383"/>
            <a:ext cx="1947412" cy="876209"/>
          </a:xfrm>
        </p:spPr>
        <p:txBody>
          <a:bodyPr/>
          <a:lstStyle/>
          <a:p>
            <a:r>
              <a:rPr lang="en-US" sz="4800" dirty="0">
                <a:ln w="22225">
                  <a:solidFill>
                    <a:schemeClr val="tx1"/>
                  </a:solidFill>
                </a:ln>
                <a:solidFill>
                  <a:schemeClr val="tx2"/>
                </a:solidFill>
              </a:rPr>
              <a:t>DATA</a:t>
            </a:r>
          </a:p>
        </p:txBody>
      </p:sp>
      <p:pic>
        <p:nvPicPr>
          <p:cNvPr id="5" name="Picture 4">
            <a:extLst>
              <a:ext uri="{FF2B5EF4-FFF2-40B4-BE49-F238E27FC236}">
                <a16:creationId xmlns:a16="http://schemas.microsoft.com/office/drawing/2014/main" id="{AB306DDE-84C2-DDCF-530B-CEB64F2AC31F}"/>
              </a:ext>
            </a:extLst>
          </p:cNvPr>
          <p:cNvPicPr>
            <a:picLocks noChangeAspect="1"/>
          </p:cNvPicPr>
          <p:nvPr/>
        </p:nvPicPr>
        <p:blipFill rotWithShape="1">
          <a:blip r:embed="rId5"/>
          <a:srcRect t="1156"/>
          <a:stretch/>
        </p:blipFill>
        <p:spPr>
          <a:xfrm>
            <a:off x="9219562" y="425201"/>
            <a:ext cx="1947412" cy="4293098"/>
          </a:xfrm>
          <a:prstGeom prst="rect">
            <a:avLst/>
          </a:prstGeom>
          <a:ln w="19050">
            <a:solidFill>
              <a:schemeClr val="tx2"/>
            </a:solidFill>
          </a:ln>
        </p:spPr>
      </p:pic>
      <p:sp>
        <p:nvSpPr>
          <p:cNvPr id="11" name="Title 1">
            <a:extLst>
              <a:ext uri="{FF2B5EF4-FFF2-40B4-BE49-F238E27FC236}">
                <a16:creationId xmlns:a16="http://schemas.microsoft.com/office/drawing/2014/main" id="{1D11B8EC-5745-ACCF-A001-DB26D9F5D219}"/>
              </a:ext>
            </a:extLst>
          </p:cNvPr>
          <p:cNvSpPr txBox="1">
            <a:spLocks/>
          </p:cNvSpPr>
          <p:nvPr/>
        </p:nvSpPr>
        <p:spPr>
          <a:xfrm>
            <a:off x="2704282" y="498383"/>
            <a:ext cx="3343929"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4800" dirty="0">
                <a:ln w="22225">
                  <a:solidFill>
                    <a:schemeClr val="tx1"/>
                  </a:solidFill>
                </a:ln>
                <a:solidFill>
                  <a:schemeClr val="tx2"/>
                </a:solidFill>
              </a:rPr>
              <a:t>CLEANING</a:t>
            </a:r>
          </a:p>
        </p:txBody>
      </p:sp>
      <p:sp>
        <p:nvSpPr>
          <p:cNvPr id="12" name="Title 1">
            <a:extLst>
              <a:ext uri="{FF2B5EF4-FFF2-40B4-BE49-F238E27FC236}">
                <a16:creationId xmlns:a16="http://schemas.microsoft.com/office/drawing/2014/main" id="{133C2CFC-6322-AD48-CBC5-512BAD69A95E}"/>
              </a:ext>
            </a:extLst>
          </p:cNvPr>
          <p:cNvSpPr txBox="1">
            <a:spLocks/>
          </p:cNvSpPr>
          <p:nvPr/>
        </p:nvSpPr>
        <p:spPr>
          <a:xfrm>
            <a:off x="3594693" y="-693563"/>
            <a:ext cx="137790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4800" dirty="0">
                <a:ln w="22225">
                  <a:solidFill>
                    <a:schemeClr val="tx1"/>
                  </a:solidFill>
                </a:ln>
                <a:solidFill>
                  <a:schemeClr val="tx2"/>
                </a:solidFill>
              </a:rPr>
              <a:t>SET</a:t>
            </a:r>
          </a:p>
        </p:txBody>
      </p:sp>
      <p:sp>
        <p:nvSpPr>
          <p:cNvPr id="2" name="Subtitle 2">
            <a:extLst>
              <a:ext uri="{FF2B5EF4-FFF2-40B4-BE49-F238E27FC236}">
                <a16:creationId xmlns:a16="http://schemas.microsoft.com/office/drawing/2014/main" id="{D729D859-D371-EEBB-F0A4-E69A0BD55F59}"/>
              </a:ext>
            </a:extLst>
          </p:cNvPr>
          <p:cNvSpPr txBox="1">
            <a:spLocks/>
          </p:cNvSpPr>
          <p:nvPr/>
        </p:nvSpPr>
        <p:spPr>
          <a:xfrm>
            <a:off x="710410" y="1374592"/>
            <a:ext cx="5337801" cy="2979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dirty="0">
                <a:solidFill>
                  <a:schemeClr val="tx2"/>
                </a:solidFill>
              </a:rPr>
              <a:t>37.8%</a:t>
            </a:r>
            <a:r>
              <a:rPr lang="en-US" dirty="0"/>
              <a:t> of data are on students’ </a:t>
            </a:r>
            <a:r>
              <a:rPr lang="en-US" dirty="0">
                <a:solidFill>
                  <a:schemeClr val="tx2"/>
                </a:solidFill>
              </a:rPr>
              <a:t>math</a:t>
            </a:r>
            <a:r>
              <a:rPr lang="en-US" dirty="0"/>
              <a:t> results</a:t>
            </a:r>
          </a:p>
          <a:p>
            <a:pPr lvl="1" algn="l">
              <a:lnSpc>
                <a:spcPct val="200000"/>
              </a:lnSpc>
              <a:buFont typeface="Arial" panose="020B0604020202020204" pitchFamily="34" charset="0"/>
              <a:buChar char="•"/>
            </a:pPr>
            <a:r>
              <a:rPr lang="en-US" sz="1400" dirty="0">
                <a:solidFill>
                  <a:srgbClr val="7030A0"/>
                </a:solidFill>
              </a:rPr>
              <a:t>649</a:t>
            </a:r>
            <a:r>
              <a:rPr lang="en-US" sz="1400" dirty="0"/>
              <a:t> entries left after removal</a:t>
            </a:r>
            <a:endParaRPr lang="en-US" dirty="0"/>
          </a:p>
          <a:p>
            <a:pPr algn="l">
              <a:lnSpc>
                <a:spcPct val="150000"/>
              </a:lnSpc>
              <a:buFont typeface="Wingdings" panose="05000000000000000000" pitchFamily="2" charset="2"/>
              <a:buChar char="q"/>
            </a:pPr>
            <a:endParaRPr lang="en-US" dirty="0"/>
          </a:p>
          <a:p>
            <a:pPr algn="l">
              <a:lnSpc>
                <a:spcPct val="150000"/>
              </a:lnSpc>
              <a:buFont typeface="Wingdings" panose="05000000000000000000" pitchFamily="2" charset="2"/>
              <a:buChar char="q"/>
            </a:pPr>
            <a:endParaRPr lang="en-US" dirty="0"/>
          </a:p>
        </p:txBody>
      </p:sp>
      <p:pic>
        <p:nvPicPr>
          <p:cNvPr id="6" name="Picture 5">
            <a:extLst>
              <a:ext uri="{FF2B5EF4-FFF2-40B4-BE49-F238E27FC236}">
                <a16:creationId xmlns:a16="http://schemas.microsoft.com/office/drawing/2014/main" id="{51CF1C00-A43B-097A-E5E6-96CD1C891E99}"/>
              </a:ext>
            </a:extLst>
          </p:cNvPr>
          <p:cNvPicPr>
            <a:picLocks noChangeAspect="1"/>
          </p:cNvPicPr>
          <p:nvPr/>
        </p:nvPicPr>
        <p:blipFill>
          <a:blip r:embed="rId6"/>
          <a:stretch>
            <a:fillRect/>
          </a:stretch>
        </p:blipFill>
        <p:spPr>
          <a:xfrm>
            <a:off x="6463463" y="540056"/>
            <a:ext cx="1970127" cy="4063387"/>
          </a:xfrm>
          <a:prstGeom prst="rect">
            <a:avLst/>
          </a:prstGeom>
          <a:ln w="19050">
            <a:solidFill>
              <a:schemeClr val="tx2"/>
            </a:solidFill>
          </a:ln>
        </p:spPr>
      </p:pic>
      <p:sp>
        <p:nvSpPr>
          <p:cNvPr id="13" name="Title 1">
            <a:extLst>
              <a:ext uri="{FF2B5EF4-FFF2-40B4-BE49-F238E27FC236}">
                <a16:creationId xmlns:a16="http://schemas.microsoft.com/office/drawing/2014/main" id="{796A8602-B60C-F960-56F0-3ABBB5F7F446}"/>
              </a:ext>
            </a:extLst>
          </p:cNvPr>
          <p:cNvSpPr txBox="1">
            <a:spLocks/>
          </p:cNvSpPr>
          <p:nvPr/>
        </p:nvSpPr>
        <p:spPr>
          <a:xfrm>
            <a:off x="9039979" y="498383"/>
            <a:ext cx="459369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4800" dirty="0">
                <a:ln w="22225">
                  <a:solidFill>
                    <a:schemeClr val="tx1"/>
                  </a:solidFill>
                </a:ln>
                <a:solidFill>
                  <a:schemeClr val="tx2"/>
                </a:solidFill>
              </a:rPr>
              <a:t>PREPARATION</a:t>
            </a:r>
          </a:p>
        </p:txBody>
      </p:sp>
    </p:spTree>
    <p:custDataLst>
      <p:tags r:id="rId1"/>
    </p:custDataLst>
    <p:extLst>
      <p:ext uri="{BB962C8B-B14F-4D97-AF65-F5344CB8AC3E}">
        <p14:creationId xmlns:p14="http://schemas.microsoft.com/office/powerpoint/2010/main" val="37274465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137422"/>
            <a:ext cx="4265942" cy="38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Decision Tree</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MACHINE LEARINING</a:t>
            </a:r>
          </a:p>
        </p:txBody>
      </p:sp>
      <p:sp>
        <p:nvSpPr>
          <p:cNvPr id="7" name="Subtitle 2">
            <a:extLst>
              <a:ext uri="{FF2B5EF4-FFF2-40B4-BE49-F238E27FC236}">
                <a16:creationId xmlns:a16="http://schemas.microsoft.com/office/drawing/2014/main" id="{4C1C2134-4BB8-7AC2-ACAE-6DD3489FC4ED}"/>
              </a:ext>
            </a:extLst>
          </p:cNvPr>
          <p:cNvSpPr txBox="1">
            <a:spLocks/>
          </p:cNvSpPr>
          <p:nvPr/>
        </p:nvSpPr>
        <p:spPr>
          <a:xfrm>
            <a:off x="-3218221" y="1664856"/>
            <a:ext cx="3067142"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lnSpc>
                <a:spcPct val="150000"/>
              </a:lnSpc>
              <a:buFont typeface="Arial" panose="020B0604020202020204" pitchFamily="34" charset="0"/>
              <a:buChar char="•"/>
            </a:pPr>
            <a:r>
              <a:rPr lang="en-US" sz="1200" dirty="0">
                <a:solidFill>
                  <a:schemeClr val="tx1"/>
                </a:solidFill>
              </a:rPr>
              <a:t>Support Vector Regression Model</a:t>
            </a:r>
          </a:p>
        </p:txBody>
      </p:sp>
      <p:sp>
        <p:nvSpPr>
          <p:cNvPr id="10" name="TextBox 9">
            <a:extLst>
              <a:ext uri="{FF2B5EF4-FFF2-40B4-BE49-F238E27FC236}">
                <a16:creationId xmlns:a16="http://schemas.microsoft.com/office/drawing/2014/main" id="{9EDB63C2-A8F7-8B3F-6489-81EF09C41F24}"/>
              </a:ext>
            </a:extLst>
          </p:cNvPr>
          <p:cNvSpPr txBox="1"/>
          <p:nvPr/>
        </p:nvSpPr>
        <p:spPr>
          <a:xfrm>
            <a:off x="2766060" y="1175072"/>
            <a:ext cx="2164080" cy="343171"/>
          </a:xfrm>
          <a:prstGeom prst="rect">
            <a:avLst/>
          </a:prstGeom>
          <a:noFill/>
        </p:spPr>
        <p:txBody>
          <a:bodyPr wrap="square" rtlCol="0" anchor="ctr">
            <a:spAutoFit/>
          </a:bodyPr>
          <a:lstStyle/>
          <a:p>
            <a:pPr>
              <a:lnSpc>
                <a:spcPct val="150000"/>
              </a:lnSpc>
            </a:pPr>
            <a:r>
              <a:rPr lang="en-US" sz="1200" dirty="0">
                <a:latin typeface="Poppins" panose="00000500000000000000" pitchFamily="2" charset="0"/>
                <a:cs typeface="Poppins" panose="00000500000000000000" pitchFamily="2" charset="0"/>
              </a:rPr>
              <a:t>(Maximum depth of  4)</a:t>
            </a:r>
          </a:p>
        </p:txBody>
      </p:sp>
      <p:sp>
        <p:nvSpPr>
          <p:cNvPr id="13" name="TextBox 12">
            <a:extLst>
              <a:ext uri="{FF2B5EF4-FFF2-40B4-BE49-F238E27FC236}">
                <a16:creationId xmlns:a16="http://schemas.microsoft.com/office/drawing/2014/main" id="{31C43126-CE3F-89EF-A783-43D8C313CEC4}"/>
              </a:ext>
            </a:extLst>
          </p:cNvPr>
          <p:cNvSpPr txBox="1"/>
          <p:nvPr/>
        </p:nvSpPr>
        <p:spPr>
          <a:xfrm>
            <a:off x="1188720" y="1495619"/>
            <a:ext cx="3741420" cy="34317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Most important variables for predicting G3</a:t>
            </a:r>
            <a:endParaRPr lang="en-SG" sz="1200" dirty="0">
              <a:latin typeface="Poppins" panose="00000500000000000000" pitchFamily="2" charset="0"/>
              <a:cs typeface="Poppins" panose="00000500000000000000" pitchFamily="2" charset="0"/>
            </a:endParaRPr>
          </a:p>
        </p:txBody>
      </p:sp>
      <p:sp>
        <p:nvSpPr>
          <p:cNvPr id="2" name="Rectangle 1">
            <a:extLst>
              <a:ext uri="{FF2B5EF4-FFF2-40B4-BE49-F238E27FC236}">
                <a16:creationId xmlns:a16="http://schemas.microsoft.com/office/drawing/2014/main" id="{09BF000B-FDCA-4085-207F-F1CF51BA4922}"/>
              </a:ext>
            </a:extLst>
          </p:cNvPr>
          <p:cNvSpPr/>
          <p:nvPr/>
        </p:nvSpPr>
        <p:spPr>
          <a:xfrm>
            <a:off x="541020" y="1958340"/>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latin typeface="Poppins" panose="00000500000000000000" pitchFamily="2" charset="0"/>
                <a:cs typeface="Poppins" panose="00000500000000000000" pitchFamily="2" charset="0"/>
              </a:rPr>
              <a:t>Study time </a:t>
            </a:r>
            <a:r>
              <a:rPr lang="en-US" sz="1100" dirty="0">
                <a:solidFill>
                  <a:sysClr val="windowText" lastClr="000000"/>
                </a:solidFill>
                <a:latin typeface="Poppins" panose="00000500000000000000" pitchFamily="2" charset="0"/>
                <a:cs typeface="Poppins" panose="00000500000000000000" pitchFamily="2" charset="0"/>
              </a:rPr>
              <a:t>&gt; 1.5 Hours</a:t>
            </a:r>
            <a:endParaRPr lang="en-SG" sz="1100" dirty="0">
              <a:solidFill>
                <a:sysClr val="windowText" lastClr="000000"/>
              </a:solidFill>
              <a:latin typeface="Poppins" panose="00000500000000000000" pitchFamily="2" charset="0"/>
              <a:cs typeface="Poppins" panose="00000500000000000000" pitchFamily="2" charset="0"/>
            </a:endParaRPr>
          </a:p>
        </p:txBody>
      </p:sp>
      <p:sp>
        <p:nvSpPr>
          <p:cNvPr id="3" name="Rectangle 2">
            <a:extLst>
              <a:ext uri="{FF2B5EF4-FFF2-40B4-BE49-F238E27FC236}">
                <a16:creationId xmlns:a16="http://schemas.microsoft.com/office/drawing/2014/main" id="{01134016-91DA-50A5-697A-DB917A4C43A4}"/>
              </a:ext>
            </a:extLst>
          </p:cNvPr>
          <p:cNvSpPr/>
          <p:nvPr/>
        </p:nvSpPr>
        <p:spPr>
          <a:xfrm>
            <a:off x="2617489" y="1958340"/>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latin typeface="Poppins" panose="00000500000000000000" pitchFamily="2" charset="0"/>
                <a:cs typeface="Poppins" panose="00000500000000000000" pitchFamily="2" charset="0"/>
              </a:rPr>
              <a:t>Failures </a:t>
            </a:r>
            <a:r>
              <a:rPr lang="en-US" sz="1100" dirty="0">
                <a:solidFill>
                  <a:sysClr val="windowText" lastClr="000000"/>
                </a:solidFill>
                <a:latin typeface="Poppins" panose="00000500000000000000" pitchFamily="2" charset="0"/>
                <a:cs typeface="Poppins" panose="00000500000000000000" pitchFamily="2" charset="0"/>
              </a:rPr>
              <a:t>&lt;= 1</a:t>
            </a:r>
            <a:endParaRPr lang="en-SG" sz="1100" dirty="0">
              <a:solidFill>
                <a:sysClr val="windowText" lastClr="000000"/>
              </a:solidFill>
              <a:latin typeface="Poppins" panose="00000500000000000000" pitchFamily="2" charset="0"/>
              <a:cs typeface="Poppins" panose="00000500000000000000" pitchFamily="2" charset="0"/>
            </a:endParaRPr>
          </a:p>
        </p:txBody>
      </p:sp>
      <p:sp>
        <p:nvSpPr>
          <p:cNvPr id="4" name="Rectangle 3">
            <a:extLst>
              <a:ext uri="{FF2B5EF4-FFF2-40B4-BE49-F238E27FC236}">
                <a16:creationId xmlns:a16="http://schemas.microsoft.com/office/drawing/2014/main" id="{CB7EB01A-8653-E867-53C7-789BABFB8837}"/>
              </a:ext>
            </a:extLst>
          </p:cNvPr>
          <p:cNvSpPr/>
          <p:nvPr/>
        </p:nvSpPr>
        <p:spPr>
          <a:xfrm>
            <a:off x="4792982" y="1958339"/>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latin typeface="Poppins" panose="00000500000000000000" pitchFamily="2" charset="0"/>
                <a:cs typeface="Poppins" panose="00000500000000000000" pitchFamily="2" charset="0"/>
              </a:rPr>
              <a:t>Absences</a:t>
            </a:r>
            <a:r>
              <a:rPr lang="en-US" sz="1100" dirty="0">
                <a:solidFill>
                  <a:schemeClr val="tx2"/>
                </a:solidFill>
              </a:rPr>
              <a:t> </a:t>
            </a:r>
            <a:r>
              <a:rPr lang="en-US" sz="1100" dirty="0">
                <a:solidFill>
                  <a:sysClr val="windowText" lastClr="000000"/>
                </a:solidFill>
              </a:rPr>
              <a:t>&lt;= 4.5</a:t>
            </a:r>
            <a:endParaRPr lang="en-SG" sz="1100" dirty="0">
              <a:solidFill>
                <a:sysClr val="windowText" lastClr="000000"/>
              </a:solidFill>
            </a:endParaRPr>
          </a:p>
        </p:txBody>
      </p:sp>
      <p:sp>
        <p:nvSpPr>
          <p:cNvPr id="9" name="Equals 8">
            <a:extLst>
              <a:ext uri="{FF2B5EF4-FFF2-40B4-BE49-F238E27FC236}">
                <a16:creationId xmlns:a16="http://schemas.microsoft.com/office/drawing/2014/main" id="{C6274B06-B758-8F6D-A342-22DCE75F306C}"/>
              </a:ext>
            </a:extLst>
          </p:cNvPr>
          <p:cNvSpPr/>
          <p:nvPr/>
        </p:nvSpPr>
        <p:spPr>
          <a:xfrm>
            <a:off x="6739874" y="1912230"/>
            <a:ext cx="369585" cy="478468"/>
          </a:xfrm>
          <a:prstGeom prst="mathEqual">
            <a:avLst>
              <a:gd name="adj1" fmla="val 4409"/>
              <a:gd name="adj2" fmla="val 117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
        <p:nvSpPr>
          <p:cNvPr id="15" name="Rectangle 14">
            <a:extLst>
              <a:ext uri="{FF2B5EF4-FFF2-40B4-BE49-F238E27FC236}">
                <a16:creationId xmlns:a16="http://schemas.microsoft.com/office/drawing/2014/main" id="{65109D56-DBE5-FA07-7C71-C742EA482CCC}"/>
              </a:ext>
            </a:extLst>
          </p:cNvPr>
          <p:cNvSpPr/>
          <p:nvPr/>
        </p:nvSpPr>
        <p:spPr>
          <a:xfrm>
            <a:off x="541020" y="2762927"/>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latin typeface="Poppins" panose="00000500000000000000" pitchFamily="2" charset="0"/>
                <a:cs typeface="Poppins" panose="00000500000000000000" pitchFamily="2" charset="0"/>
              </a:rPr>
              <a:t>Study time </a:t>
            </a:r>
            <a:r>
              <a:rPr lang="en-US" sz="1100" dirty="0">
                <a:solidFill>
                  <a:sysClr val="windowText" lastClr="000000"/>
                </a:solidFill>
                <a:latin typeface="Poppins" panose="00000500000000000000" pitchFamily="2" charset="0"/>
                <a:cs typeface="Poppins" panose="00000500000000000000" pitchFamily="2" charset="0"/>
              </a:rPr>
              <a:t>&gt; 1.5 Hours</a:t>
            </a:r>
            <a:endParaRPr lang="en-SG" sz="1100" dirty="0">
              <a:solidFill>
                <a:sysClr val="windowText" lastClr="000000"/>
              </a:solidFill>
              <a:latin typeface="Poppins" panose="00000500000000000000" pitchFamily="2" charset="0"/>
              <a:cs typeface="Poppins" panose="00000500000000000000" pitchFamily="2" charset="0"/>
            </a:endParaRPr>
          </a:p>
        </p:txBody>
      </p:sp>
      <p:sp>
        <p:nvSpPr>
          <p:cNvPr id="16" name="Rectangle 15">
            <a:extLst>
              <a:ext uri="{FF2B5EF4-FFF2-40B4-BE49-F238E27FC236}">
                <a16:creationId xmlns:a16="http://schemas.microsoft.com/office/drawing/2014/main" id="{B02B73B0-4892-1F40-EF84-9FD9002A8D22}"/>
              </a:ext>
            </a:extLst>
          </p:cNvPr>
          <p:cNvSpPr/>
          <p:nvPr/>
        </p:nvSpPr>
        <p:spPr>
          <a:xfrm>
            <a:off x="2617489" y="2762927"/>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latin typeface="Poppins" panose="00000500000000000000" pitchFamily="2" charset="0"/>
                <a:cs typeface="Poppins" panose="00000500000000000000" pitchFamily="2" charset="0"/>
              </a:rPr>
              <a:t>Failures </a:t>
            </a:r>
            <a:r>
              <a:rPr lang="en-US" sz="1100" dirty="0">
                <a:solidFill>
                  <a:sysClr val="windowText" lastClr="000000"/>
                </a:solidFill>
                <a:latin typeface="Poppins" panose="00000500000000000000" pitchFamily="2" charset="0"/>
                <a:cs typeface="Poppins" panose="00000500000000000000" pitchFamily="2" charset="0"/>
              </a:rPr>
              <a:t>&gt; 1</a:t>
            </a:r>
            <a:endParaRPr lang="en-SG" sz="1100" dirty="0">
              <a:solidFill>
                <a:sysClr val="windowText" lastClr="000000"/>
              </a:solidFill>
              <a:latin typeface="Poppins" panose="00000500000000000000" pitchFamily="2" charset="0"/>
              <a:cs typeface="Poppins" panose="00000500000000000000" pitchFamily="2" charset="0"/>
            </a:endParaRPr>
          </a:p>
        </p:txBody>
      </p:sp>
      <p:sp>
        <p:nvSpPr>
          <p:cNvPr id="17" name="Rectangle 16">
            <a:extLst>
              <a:ext uri="{FF2B5EF4-FFF2-40B4-BE49-F238E27FC236}">
                <a16:creationId xmlns:a16="http://schemas.microsoft.com/office/drawing/2014/main" id="{C0DE12E1-F0A7-A13B-0890-D8031D147A96}"/>
              </a:ext>
            </a:extLst>
          </p:cNvPr>
          <p:cNvSpPr/>
          <p:nvPr/>
        </p:nvSpPr>
        <p:spPr>
          <a:xfrm>
            <a:off x="4792982" y="2762926"/>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latin typeface="Poppins" panose="00000500000000000000" pitchFamily="2" charset="0"/>
                <a:cs typeface="Poppins" panose="00000500000000000000" pitchFamily="2" charset="0"/>
              </a:rPr>
              <a:t>Absences</a:t>
            </a:r>
            <a:r>
              <a:rPr lang="en-US" sz="1100" dirty="0">
                <a:solidFill>
                  <a:schemeClr val="tx2"/>
                </a:solidFill>
              </a:rPr>
              <a:t> </a:t>
            </a:r>
            <a:r>
              <a:rPr lang="en-US" sz="1100" dirty="0">
                <a:solidFill>
                  <a:sysClr val="windowText" lastClr="000000"/>
                </a:solidFill>
              </a:rPr>
              <a:t>&gt;= 4.5</a:t>
            </a:r>
            <a:endParaRPr lang="en-SG" sz="1100" dirty="0">
              <a:solidFill>
                <a:sysClr val="windowText" lastClr="000000"/>
              </a:solidFill>
            </a:endParaRPr>
          </a:p>
        </p:txBody>
      </p:sp>
      <p:sp>
        <p:nvSpPr>
          <p:cNvPr id="20" name="TextBox 19">
            <a:extLst>
              <a:ext uri="{FF2B5EF4-FFF2-40B4-BE49-F238E27FC236}">
                <a16:creationId xmlns:a16="http://schemas.microsoft.com/office/drawing/2014/main" id="{BA9581AE-D8F4-CE6D-11AE-6B6EFE9D55B0}"/>
              </a:ext>
            </a:extLst>
          </p:cNvPr>
          <p:cNvSpPr txBox="1"/>
          <p:nvPr/>
        </p:nvSpPr>
        <p:spPr>
          <a:xfrm>
            <a:off x="7252919" y="1903277"/>
            <a:ext cx="1350061" cy="523220"/>
          </a:xfrm>
          <a:prstGeom prst="rect">
            <a:avLst/>
          </a:prstGeom>
          <a:solidFill>
            <a:schemeClr val="accent3">
              <a:lumMod val="90000"/>
            </a:schemeClr>
          </a:solidFill>
          <a:ln>
            <a:solidFill>
              <a:schemeClr val="tx1"/>
            </a:solidFill>
          </a:ln>
        </p:spPr>
        <p:txBody>
          <a:bodyPr wrap="square" rtlCol="0" anchor="ctr">
            <a:spAutoFit/>
          </a:bodyPr>
          <a:lstStyle/>
          <a:p>
            <a:pPr algn="ctr"/>
            <a:r>
              <a:rPr lang="en-US" sz="2800" b="1" dirty="0">
                <a:solidFill>
                  <a:srgbClr val="00B050"/>
                </a:solidFill>
                <a:latin typeface="Poppins" panose="00000500000000000000" pitchFamily="2" charset="0"/>
                <a:cs typeface="Poppins" panose="00000500000000000000" pitchFamily="2" charset="0"/>
              </a:rPr>
              <a:t>PASS</a:t>
            </a:r>
            <a:endParaRPr lang="en-SG" sz="2800" b="1" dirty="0">
              <a:solidFill>
                <a:srgbClr val="00B050"/>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12192C31-AB2A-D0DD-0A62-15C21B1C51E3}"/>
              </a:ext>
            </a:extLst>
          </p:cNvPr>
          <p:cNvSpPr txBox="1"/>
          <p:nvPr/>
        </p:nvSpPr>
        <p:spPr>
          <a:xfrm>
            <a:off x="7252919" y="2661756"/>
            <a:ext cx="1350061" cy="523220"/>
          </a:xfrm>
          <a:prstGeom prst="rect">
            <a:avLst/>
          </a:prstGeom>
          <a:solidFill>
            <a:schemeClr val="accent3">
              <a:lumMod val="90000"/>
            </a:schemeClr>
          </a:solidFill>
          <a:ln>
            <a:solidFill>
              <a:schemeClr val="tx1"/>
            </a:solidFill>
          </a:ln>
        </p:spPr>
        <p:txBody>
          <a:bodyPr wrap="square" rtlCol="0" anchor="ctr">
            <a:spAutoFit/>
          </a:bodyPr>
          <a:lstStyle/>
          <a:p>
            <a:pPr algn="ctr"/>
            <a:r>
              <a:rPr lang="en-US" sz="2800" b="1" dirty="0">
                <a:solidFill>
                  <a:schemeClr val="tx2">
                    <a:lumMod val="75000"/>
                  </a:schemeClr>
                </a:solidFill>
                <a:latin typeface="Poppins" panose="00000500000000000000" pitchFamily="2" charset="0"/>
                <a:cs typeface="Poppins" panose="00000500000000000000" pitchFamily="2" charset="0"/>
              </a:rPr>
              <a:t>FAIL</a:t>
            </a:r>
            <a:endParaRPr lang="en-SG" sz="2800" b="1" dirty="0">
              <a:solidFill>
                <a:schemeClr val="tx2">
                  <a:lumMod val="75000"/>
                </a:schemeClr>
              </a:solidFill>
              <a:latin typeface="Poppins" panose="00000500000000000000" pitchFamily="2" charset="0"/>
              <a:cs typeface="Poppins" panose="00000500000000000000" pitchFamily="2" charset="0"/>
            </a:endParaRPr>
          </a:p>
        </p:txBody>
      </p:sp>
      <p:sp>
        <p:nvSpPr>
          <p:cNvPr id="24" name="Plus Sign 23">
            <a:extLst>
              <a:ext uri="{FF2B5EF4-FFF2-40B4-BE49-F238E27FC236}">
                <a16:creationId xmlns:a16="http://schemas.microsoft.com/office/drawing/2014/main" id="{8673E623-F5AB-E057-3785-0D5BAD03BDBE}"/>
              </a:ext>
            </a:extLst>
          </p:cNvPr>
          <p:cNvSpPr/>
          <p:nvPr/>
        </p:nvSpPr>
        <p:spPr>
          <a:xfrm>
            <a:off x="4427221" y="2006684"/>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5" name="Equals 24">
            <a:extLst>
              <a:ext uri="{FF2B5EF4-FFF2-40B4-BE49-F238E27FC236}">
                <a16:creationId xmlns:a16="http://schemas.microsoft.com/office/drawing/2014/main" id="{EE010880-BEB2-5514-B67D-4130C53DC5F7}"/>
              </a:ext>
            </a:extLst>
          </p:cNvPr>
          <p:cNvSpPr/>
          <p:nvPr/>
        </p:nvSpPr>
        <p:spPr>
          <a:xfrm>
            <a:off x="6739874" y="2717206"/>
            <a:ext cx="369585" cy="478468"/>
          </a:xfrm>
          <a:prstGeom prst="mathEqual">
            <a:avLst>
              <a:gd name="adj1" fmla="val 4409"/>
              <a:gd name="adj2" fmla="val 117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
        <p:nvSpPr>
          <p:cNvPr id="28" name="Plus Sign 27">
            <a:extLst>
              <a:ext uri="{FF2B5EF4-FFF2-40B4-BE49-F238E27FC236}">
                <a16:creationId xmlns:a16="http://schemas.microsoft.com/office/drawing/2014/main" id="{8A27A0AB-3D8C-3108-FA92-C99FA8D3E4D6}"/>
              </a:ext>
            </a:extLst>
          </p:cNvPr>
          <p:cNvSpPr/>
          <p:nvPr/>
        </p:nvSpPr>
        <p:spPr>
          <a:xfrm>
            <a:off x="4427221" y="2801026"/>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9" name="Plus Sign 28">
            <a:extLst>
              <a:ext uri="{FF2B5EF4-FFF2-40B4-BE49-F238E27FC236}">
                <a16:creationId xmlns:a16="http://schemas.microsoft.com/office/drawing/2014/main" id="{92B091EC-A0E2-E782-10C8-669527688C61}"/>
              </a:ext>
            </a:extLst>
          </p:cNvPr>
          <p:cNvSpPr/>
          <p:nvPr/>
        </p:nvSpPr>
        <p:spPr>
          <a:xfrm>
            <a:off x="2282209" y="2798910"/>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0" name="Plus Sign 29">
            <a:extLst>
              <a:ext uri="{FF2B5EF4-FFF2-40B4-BE49-F238E27FC236}">
                <a16:creationId xmlns:a16="http://schemas.microsoft.com/office/drawing/2014/main" id="{F371344A-B737-CD61-1E90-F1D9D260BC4B}"/>
              </a:ext>
            </a:extLst>
          </p:cNvPr>
          <p:cNvSpPr/>
          <p:nvPr/>
        </p:nvSpPr>
        <p:spPr>
          <a:xfrm>
            <a:off x="2288471" y="2006684"/>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1" name="Subtitle 2">
            <a:extLst>
              <a:ext uri="{FF2B5EF4-FFF2-40B4-BE49-F238E27FC236}">
                <a16:creationId xmlns:a16="http://schemas.microsoft.com/office/drawing/2014/main" id="{FFB72276-C5A4-58A7-EAAD-B96E4235365E}"/>
              </a:ext>
            </a:extLst>
          </p:cNvPr>
          <p:cNvSpPr txBox="1">
            <a:spLocks/>
          </p:cNvSpPr>
          <p:nvPr/>
        </p:nvSpPr>
        <p:spPr>
          <a:xfrm>
            <a:off x="7018653" y="522554"/>
            <a:ext cx="1517627"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buFont typeface="Arial" panose="020B0604020202020204" pitchFamily="34" charset="0"/>
              <a:buChar char="•"/>
            </a:pPr>
            <a:r>
              <a:rPr lang="en-US" sz="900" dirty="0">
                <a:solidFill>
                  <a:schemeClr val="tx1"/>
                </a:solidFill>
              </a:rPr>
              <a:t>Random Regression Model</a:t>
            </a:r>
          </a:p>
        </p:txBody>
      </p:sp>
    </p:spTree>
    <p:custDataLst>
      <p:tags r:id="rId1"/>
    </p:custDataLst>
    <p:extLst>
      <p:ext uri="{BB962C8B-B14F-4D97-AF65-F5344CB8AC3E}">
        <p14:creationId xmlns:p14="http://schemas.microsoft.com/office/powerpoint/2010/main" val="5635003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anim calcmode="lin" valueType="num">
                                      <p:cBhvr>
                                        <p:cTn id="8" dur="750" fill="hold"/>
                                        <p:tgtEl>
                                          <p:spTgt spid="16"/>
                                        </p:tgtEl>
                                        <p:attrNameLst>
                                          <p:attrName>ppt_x</p:attrName>
                                        </p:attrNameLst>
                                      </p:cBhvr>
                                      <p:tavLst>
                                        <p:tav tm="0">
                                          <p:val>
                                            <p:strVal val="#ppt_x"/>
                                          </p:val>
                                        </p:tav>
                                        <p:tav tm="100000">
                                          <p:val>
                                            <p:strVal val="#ppt_x"/>
                                          </p:val>
                                        </p:tav>
                                      </p:tavLst>
                                    </p:anim>
                                    <p:anim calcmode="lin" valueType="num">
                                      <p:cBhvr>
                                        <p:cTn id="9" dur="75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750"/>
                                        <p:tgtEl>
                                          <p:spTgt spid="17"/>
                                        </p:tgtEl>
                                      </p:cBhvr>
                                    </p:animEffect>
                                    <p:anim calcmode="lin" valueType="num">
                                      <p:cBhvr>
                                        <p:cTn id="13" dur="750" fill="hold"/>
                                        <p:tgtEl>
                                          <p:spTgt spid="17"/>
                                        </p:tgtEl>
                                        <p:attrNameLst>
                                          <p:attrName>ppt_x</p:attrName>
                                        </p:attrNameLst>
                                      </p:cBhvr>
                                      <p:tavLst>
                                        <p:tav tm="0">
                                          <p:val>
                                            <p:strVal val="#ppt_x"/>
                                          </p:val>
                                        </p:tav>
                                        <p:tav tm="100000">
                                          <p:val>
                                            <p:strVal val="#ppt_x"/>
                                          </p:val>
                                        </p:tav>
                                      </p:tavLst>
                                    </p:anim>
                                    <p:anim calcmode="lin" valueType="num">
                                      <p:cBhvr>
                                        <p:cTn id="14" dur="75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750"/>
                                        <p:tgtEl>
                                          <p:spTgt spid="28"/>
                                        </p:tgtEl>
                                      </p:cBhvr>
                                    </p:animEffect>
                                    <p:anim calcmode="lin" valueType="num">
                                      <p:cBhvr>
                                        <p:cTn id="18" dur="750" fill="hold"/>
                                        <p:tgtEl>
                                          <p:spTgt spid="28"/>
                                        </p:tgtEl>
                                        <p:attrNameLst>
                                          <p:attrName>ppt_x</p:attrName>
                                        </p:attrNameLst>
                                      </p:cBhvr>
                                      <p:tavLst>
                                        <p:tav tm="0">
                                          <p:val>
                                            <p:strVal val="#ppt_x"/>
                                          </p:val>
                                        </p:tav>
                                        <p:tav tm="100000">
                                          <p:val>
                                            <p:strVal val="#ppt_x"/>
                                          </p:val>
                                        </p:tav>
                                      </p:tavLst>
                                    </p:anim>
                                    <p:anim calcmode="lin" valueType="num">
                                      <p:cBhvr>
                                        <p:cTn id="19" dur="75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750"/>
                                        <p:tgtEl>
                                          <p:spTgt spid="29"/>
                                        </p:tgtEl>
                                      </p:cBhvr>
                                    </p:animEffect>
                                    <p:anim calcmode="lin" valueType="num">
                                      <p:cBhvr>
                                        <p:cTn id="23" dur="750" fill="hold"/>
                                        <p:tgtEl>
                                          <p:spTgt spid="29"/>
                                        </p:tgtEl>
                                        <p:attrNameLst>
                                          <p:attrName>ppt_x</p:attrName>
                                        </p:attrNameLst>
                                      </p:cBhvr>
                                      <p:tavLst>
                                        <p:tav tm="0">
                                          <p:val>
                                            <p:strVal val="#ppt_x"/>
                                          </p:val>
                                        </p:tav>
                                        <p:tav tm="100000">
                                          <p:val>
                                            <p:strVal val="#ppt_x"/>
                                          </p:val>
                                        </p:tav>
                                      </p:tavLst>
                                    </p:anim>
                                    <p:anim calcmode="lin" valueType="num">
                                      <p:cBhvr>
                                        <p:cTn id="24" dur="75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750"/>
                                        <p:tgtEl>
                                          <p:spTgt spid="15"/>
                                        </p:tgtEl>
                                      </p:cBhvr>
                                    </p:animEffect>
                                    <p:anim calcmode="lin" valueType="num">
                                      <p:cBhvr>
                                        <p:cTn id="28" dur="750" fill="hold"/>
                                        <p:tgtEl>
                                          <p:spTgt spid="15"/>
                                        </p:tgtEl>
                                        <p:attrNameLst>
                                          <p:attrName>ppt_x</p:attrName>
                                        </p:attrNameLst>
                                      </p:cBhvr>
                                      <p:tavLst>
                                        <p:tav tm="0">
                                          <p:val>
                                            <p:strVal val="#ppt_x"/>
                                          </p:val>
                                        </p:tav>
                                        <p:tav tm="100000">
                                          <p:val>
                                            <p:strVal val="#ppt_x"/>
                                          </p:val>
                                        </p:tav>
                                      </p:tavLst>
                                    </p:anim>
                                    <p:anim calcmode="lin" valueType="num">
                                      <p:cBhvr>
                                        <p:cTn id="29" dur="75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750"/>
                                        <p:tgtEl>
                                          <p:spTgt spid="25"/>
                                        </p:tgtEl>
                                      </p:cBhvr>
                                    </p:animEffect>
                                    <p:anim calcmode="lin" valueType="num">
                                      <p:cBhvr>
                                        <p:cTn id="33" dur="750" fill="hold"/>
                                        <p:tgtEl>
                                          <p:spTgt spid="25"/>
                                        </p:tgtEl>
                                        <p:attrNameLst>
                                          <p:attrName>ppt_x</p:attrName>
                                        </p:attrNameLst>
                                      </p:cBhvr>
                                      <p:tavLst>
                                        <p:tav tm="0">
                                          <p:val>
                                            <p:strVal val="#ppt_x"/>
                                          </p:val>
                                        </p:tav>
                                        <p:tav tm="100000">
                                          <p:val>
                                            <p:strVal val="#ppt_x"/>
                                          </p:val>
                                        </p:tav>
                                      </p:tavLst>
                                    </p:anim>
                                    <p:anim calcmode="lin" valueType="num">
                                      <p:cBhvr>
                                        <p:cTn id="34" dur="75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750"/>
                                        <p:tgtEl>
                                          <p:spTgt spid="22"/>
                                        </p:tgtEl>
                                      </p:cBhvr>
                                    </p:animEffect>
                                    <p:anim calcmode="lin" valueType="num">
                                      <p:cBhvr>
                                        <p:cTn id="38" dur="750" fill="hold"/>
                                        <p:tgtEl>
                                          <p:spTgt spid="22"/>
                                        </p:tgtEl>
                                        <p:attrNameLst>
                                          <p:attrName>ppt_x</p:attrName>
                                        </p:attrNameLst>
                                      </p:cBhvr>
                                      <p:tavLst>
                                        <p:tav tm="0">
                                          <p:val>
                                            <p:strVal val="#ppt_x"/>
                                          </p:val>
                                        </p:tav>
                                        <p:tav tm="100000">
                                          <p:val>
                                            <p:strVal val="#ppt_x"/>
                                          </p:val>
                                        </p:tav>
                                      </p:tavLst>
                                    </p:anim>
                                    <p:anim calcmode="lin" valueType="num">
                                      <p:cBhvr>
                                        <p:cTn id="39" dur="7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2" grpId="0" animBg="1"/>
      <p:bldP spid="25"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137422"/>
            <a:ext cx="4265942" cy="38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Decision Tree</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MACHINE LEARINING</a:t>
            </a:r>
          </a:p>
        </p:txBody>
      </p:sp>
      <p:sp>
        <p:nvSpPr>
          <p:cNvPr id="7" name="Subtitle 2">
            <a:extLst>
              <a:ext uri="{FF2B5EF4-FFF2-40B4-BE49-F238E27FC236}">
                <a16:creationId xmlns:a16="http://schemas.microsoft.com/office/drawing/2014/main" id="{4C1C2134-4BB8-7AC2-ACAE-6DD3489FC4ED}"/>
              </a:ext>
            </a:extLst>
          </p:cNvPr>
          <p:cNvSpPr txBox="1">
            <a:spLocks/>
          </p:cNvSpPr>
          <p:nvPr/>
        </p:nvSpPr>
        <p:spPr>
          <a:xfrm>
            <a:off x="-3218221" y="1664856"/>
            <a:ext cx="3067142"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lnSpc>
                <a:spcPct val="150000"/>
              </a:lnSpc>
              <a:buFont typeface="Arial" panose="020B0604020202020204" pitchFamily="34" charset="0"/>
              <a:buChar char="•"/>
            </a:pPr>
            <a:r>
              <a:rPr lang="en-US" sz="1200" dirty="0">
                <a:solidFill>
                  <a:schemeClr val="tx1"/>
                </a:solidFill>
              </a:rPr>
              <a:t>Support Vector Regression Model</a:t>
            </a:r>
          </a:p>
        </p:txBody>
      </p:sp>
      <p:sp>
        <p:nvSpPr>
          <p:cNvPr id="10" name="TextBox 9">
            <a:extLst>
              <a:ext uri="{FF2B5EF4-FFF2-40B4-BE49-F238E27FC236}">
                <a16:creationId xmlns:a16="http://schemas.microsoft.com/office/drawing/2014/main" id="{9EDB63C2-A8F7-8B3F-6489-81EF09C41F24}"/>
              </a:ext>
            </a:extLst>
          </p:cNvPr>
          <p:cNvSpPr txBox="1"/>
          <p:nvPr/>
        </p:nvSpPr>
        <p:spPr>
          <a:xfrm>
            <a:off x="2766060" y="1175072"/>
            <a:ext cx="2164080" cy="343171"/>
          </a:xfrm>
          <a:prstGeom prst="rect">
            <a:avLst/>
          </a:prstGeom>
          <a:noFill/>
        </p:spPr>
        <p:txBody>
          <a:bodyPr wrap="square" rtlCol="0" anchor="ctr">
            <a:spAutoFit/>
          </a:bodyPr>
          <a:lstStyle/>
          <a:p>
            <a:pPr>
              <a:lnSpc>
                <a:spcPct val="150000"/>
              </a:lnSpc>
            </a:pPr>
            <a:r>
              <a:rPr lang="en-US" sz="1200" dirty="0">
                <a:latin typeface="Poppins" panose="00000500000000000000" pitchFamily="2" charset="0"/>
                <a:cs typeface="Poppins" panose="00000500000000000000" pitchFamily="2" charset="0"/>
              </a:rPr>
              <a:t>(Maximum depth of  4)</a:t>
            </a:r>
          </a:p>
        </p:txBody>
      </p:sp>
      <p:sp>
        <p:nvSpPr>
          <p:cNvPr id="13" name="TextBox 12">
            <a:extLst>
              <a:ext uri="{FF2B5EF4-FFF2-40B4-BE49-F238E27FC236}">
                <a16:creationId xmlns:a16="http://schemas.microsoft.com/office/drawing/2014/main" id="{31C43126-CE3F-89EF-A783-43D8C313CEC4}"/>
              </a:ext>
            </a:extLst>
          </p:cNvPr>
          <p:cNvSpPr txBox="1"/>
          <p:nvPr/>
        </p:nvSpPr>
        <p:spPr>
          <a:xfrm>
            <a:off x="949049" y="1565122"/>
            <a:ext cx="3741420" cy="34317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Train set :</a:t>
            </a:r>
            <a:endParaRPr lang="en-SG" sz="1200" dirty="0">
              <a:latin typeface="Poppins" panose="00000500000000000000" pitchFamily="2" charset="0"/>
              <a:cs typeface="Poppins" panose="00000500000000000000" pitchFamily="2" charset="0"/>
            </a:endParaRPr>
          </a:p>
        </p:txBody>
      </p:sp>
      <p:sp>
        <p:nvSpPr>
          <p:cNvPr id="2" name="Rectangle 1">
            <a:extLst>
              <a:ext uri="{FF2B5EF4-FFF2-40B4-BE49-F238E27FC236}">
                <a16:creationId xmlns:a16="http://schemas.microsoft.com/office/drawing/2014/main" id="{09BF000B-FDCA-4085-207F-F1CF51BA4922}"/>
              </a:ext>
            </a:extLst>
          </p:cNvPr>
          <p:cNvSpPr/>
          <p:nvPr/>
        </p:nvSpPr>
        <p:spPr>
          <a:xfrm>
            <a:off x="541020" y="5539740"/>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latin typeface="Poppins" panose="00000500000000000000" pitchFamily="2" charset="0"/>
                <a:cs typeface="Poppins" panose="00000500000000000000" pitchFamily="2" charset="0"/>
              </a:rPr>
              <a:t>Study time </a:t>
            </a:r>
            <a:r>
              <a:rPr lang="en-US" sz="1100" dirty="0">
                <a:solidFill>
                  <a:sysClr val="windowText" lastClr="000000"/>
                </a:solidFill>
                <a:latin typeface="Poppins" panose="00000500000000000000" pitchFamily="2" charset="0"/>
                <a:cs typeface="Poppins" panose="00000500000000000000" pitchFamily="2" charset="0"/>
              </a:rPr>
              <a:t>&gt; 1.5 hours</a:t>
            </a:r>
            <a:endParaRPr lang="en-SG" sz="1100" dirty="0">
              <a:solidFill>
                <a:sysClr val="windowText" lastClr="000000"/>
              </a:solidFill>
              <a:latin typeface="Poppins" panose="00000500000000000000" pitchFamily="2" charset="0"/>
              <a:cs typeface="Poppins" panose="00000500000000000000" pitchFamily="2" charset="0"/>
            </a:endParaRPr>
          </a:p>
        </p:txBody>
      </p:sp>
      <p:sp>
        <p:nvSpPr>
          <p:cNvPr id="3" name="Rectangle 2">
            <a:extLst>
              <a:ext uri="{FF2B5EF4-FFF2-40B4-BE49-F238E27FC236}">
                <a16:creationId xmlns:a16="http://schemas.microsoft.com/office/drawing/2014/main" id="{01134016-91DA-50A5-697A-DB917A4C43A4}"/>
              </a:ext>
            </a:extLst>
          </p:cNvPr>
          <p:cNvSpPr/>
          <p:nvPr/>
        </p:nvSpPr>
        <p:spPr>
          <a:xfrm>
            <a:off x="2617489" y="5539740"/>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Poppins" panose="00000500000000000000" pitchFamily="2" charset="0"/>
                <a:cs typeface="Poppins" panose="00000500000000000000" pitchFamily="2" charset="0"/>
              </a:rPr>
              <a:t>Failures </a:t>
            </a:r>
            <a:r>
              <a:rPr lang="en-US" sz="1200" dirty="0">
                <a:solidFill>
                  <a:sysClr val="windowText" lastClr="000000"/>
                </a:solidFill>
                <a:latin typeface="Poppins" panose="00000500000000000000" pitchFamily="2" charset="0"/>
                <a:cs typeface="Poppins" panose="00000500000000000000" pitchFamily="2" charset="0"/>
              </a:rPr>
              <a:t>&lt;= 1</a:t>
            </a:r>
            <a:endParaRPr lang="en-SG" sz="1200" dirty="0">
              <a:solidFill>
                <a:sysClr val="windowText" lastClr="000000"/>
              </a:solidFill>
              <a:latin typeface="Poppins" panose="00000500000000000000" pitchFamily="2" charset="0"/>
              <a:cs typeface="Poppins" panose="00000500000000000000" pitchFamily="2" charset="0"/>
            </a:endParaRPr>
          </a:p>
        </p:txBody>
      </p:sp>
      <p:sp>
        <p:nvSpPr>
          <p:cNvPr id="4" name="Rectangle 3">
            <a:extLst>
              <a:ext uri="{FF2B5EF4-FFF2-40B4-BE49-F238E27FC236}">
                <a16:creationId xmlns:a16="http://schemas.microsoft.com/office/drawing/2014/main" id="{CB7EB01A-8653-E867-53C7-789BABFB8837}"/>
              </a:ext>
            </a:extLst>
          </p:cNvPr>
          <p:cNvSpPr/>
          <p:nvPr/>
        </p:nvSpPr>
        <p:spPr>
          <a:xfrm>
            <a:off x="4792982" y="5539739"/>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Poppins" panose="00000500000000000000" pitchFamily="2" charset="0"/>
                <a:cs typeface="Poppins" panose="00000500000000000000" pitchFamily="2" charset="0"/>
              </a:rPr>
              <a:t>Absences</a:t>
            </a:r>
            <a:r>
              <a:rPr lang="en-US" sz="1200" dirty="0">
                <a:solidFill>
                  <a:schemeClr val="tx2"/>
                </a:solidFill>
              </a:rPr>
              <a:t> </a:t>
            </a:r>
            <a:r>
              <a:rPr lang="en-US" sz="1200" dirty="0">
                <a:solidFill>
                  <a:sysClr val="windowText" lastClr="000000"/>
                </a:solidFill>
              </a:rPr>
              <a:t>&lt;= 4.5</a:t>
            </a:r>
            <a:endParaRPr lang="en-SG" sz="1200" dirty="0">
              <a:solidFill>
                <a:sysClr val="windowText" lastClr="000000"/>
              </a:solidFill>
            </a:endParaRPr>
          </a:p>
        </p:txBody>
      </p:sp>
      <p:sp>
        <p:nvSpPr>
          <p:cNvPr id="9" name="Equals 8">
            <a:extLst>
              <a:ext uri="{FF2B5EF4-FFF2-40B4-BE49-F238E27FC236}">
                <a16:creationId xmlns:a16="http://schemas.microsoft.com/office/drawing/2014/main" id="{C6274B06-B758-8F6D-A342-22DCE75F306C}"/>
              </a:ext>
            </a:extLst>
          </p:cNvPr>
          <p:cNvSpPr/>
          <p:nvPr/>
        </p:nvSpPr>
        <p:spPr>
          <a:xfrm>
            <a:off x="6739874" y="5493630"/>
            <a:ext cx="369585" cy="478468"/>
          </a:xfrm>
          <a:prstGeom prst="mathEqual">
            <a:avLst>
              <a:gd name="adj1" fmla="val 10779"/>
              <a:gd name="adj2" fmla="val 117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
        <p:nvSpPr>
          <p:cNvPr id="15" name="Rectangle 14">
            <a:extLst>
              <a:ext uri="{FF2B5EF4-FFF2-40B4-BE49-F238E27FC236}">
                <a16:creationId xmlns:a16="http://schemas.microsoft.com/office/drawing/2014/main" id="{65109D56-DBE5-FA07-7C71-C742EA482CCC}"/>
              </a:ext>
            </a:extLst>
          </p:cNvPr>
          <p:cNvSpPr/>
          <p:nvPr/>
        </p:nvSpPr>
        <p:spPr>
          <a:xfrm>
            <a:off x="541020" y="6344327"/>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latin typeface="Poppins" panose="00000500000000000000" pitchFamily="2" charset="0"/>
                <a:cs typeface="Poppins" panose="00000500000000000000" pitchFamily="2" charset="0"/>
              </a:rPr>
              <a:t>Study time </a:t>
            </a:r>
            <a:r>
              <a:rPr lang="en-US" sz="1100" dirty="0">
                <a:solidFill>
                  <a:sysClr val="windowText" lastClr="000000"/>
                </a:solidFill>
                <a:latin typeface="Poppins" panose="00000500000000000000" pitchFamily="2" charset="0"/>
                <a:cs typeface="Poppins" panose="00000500000000000000" pitchFamily="2" charset="0"/>
              </a:rPr>
              <a:t>&gt; 1.5 hours</a:t>
            </a:r>
            <a:endParaRPr lang="en-SG" sz="1100" dirty="0">
              <a:solidFill>
                <a:sysClr val="windowText" lastClr="000000"/>
              </a:solidFill>
              <a:latin typeface="Poppins" panose="00000500000000000000" pitchFamily="2" charset="0"/>
              <a:cs typeface="Poppins" panose="00000500000000000000" pitchFamily="2" charset="0"/>
            </a:endParaRPr>
          </a:p>
        </p:txBody>
      </p:sp>
      <p:sp>
        <p:nvSpPr>
          <p:cNvPr id="16" name="Rectangle 15">
            <a:extLst>
              <a:ext uri="{FF2B5EF4-FFF2-40B4-BE49-F238E27FC236}">
                <a16:creationId xmlns:a16="http://schemas.microsoft.com/office/drawing/2014/main" id="{B02B73B0-4892-1F40-EF84-9FD9002A8D22}"/>
              </a:ext>
            </a:extLst>
          </p:cNvPr>
          <p:cNvSpPr/>
          <p:nvPr/>
        </p:nvSpPr>
        <p:spPr>
          <a:xfrm>
            <a:off x="2617489" y="6344327"/>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Poppins" panose="00000500000000000000" pitchFamily="2" charset="0"/>
                <a:cs typeface="Poppins" panose="00000500000000000000" pitchFamily="2" charset="0"/>
              </a:rPr>
              <a:t>Failures </a:t>
            </a:r>
            <a:r>
              <a:rPr lang="en-US" sz="1200" dirty="0">
                <a:solidFill>
                  <a:sysClr val="windowText" lastClr="000000"/>
                </a:solidFill>
                <a:latin typeface="Poppins" panose="00000500000000000000" pitchFamily="2" charset="0"/>
                <a:cs typeface="Poppins" panose="00000500000000000000" pitchFamily="2" charset="0"/>
              </a:rPr>
              <a:t>&gt; 1</a:t>
            </a:r>
            <a:endParaRPr lang="en-SG" sz="1200" dirty="0">
              <a:solidFill>
                <a:sysClr val="windowText" lastClr="000000"/>
              </a:solidFill>
              <a:latin typeface="Poppins" panose="00000500000000000000" pitchFamily="2" charset="0"/>
              <a:cs typeface="Poppins" panose="00000500000000000000" pitchFamily="2" charset="0"/>
            </a:endParaRPr>
          </a:p>
        </p:txBody>
      </p:sp>
      <p:sp>
        <p:nvSpPr>
          <p:cNvPr id="17" name="Rectangle 16">
            <a:extLst>
              <a:ext uri="{FF2B5EF4-FFF2-40B4-BE49-F238E27FC236}">
                <a16:creationId xmlns:a16="http://schemas.microsoft.com/office/drawing/2014/main" id="{C0DE12E1-F0A7-A13B-0890-D8031D147A96}"/>
              </a:ext>
            </a:extLst>
          </p:cNvPr>
          <p:cNvSpPr/>
          <p:nvPr/>
        </p:nvSpPr>
        <p:spPr>
          <a:xfrm>
            <a:off x="4792982" y="6344326"/>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Poppins" panose="00000500000000000000" pitchFamily="2" charset="0"/>
                <a:cs typeface="Poppins" panose="00000500000000000000" pitchFamily="2" charset="0"/>
              </a:rPr>
              <a:t>Absences</a:t>
            </a:r>
            <a:r>
              <a:rPr lang="en-US" sz="1200" dirty="0">
                <a:solidFill>
                  <a:schemeClr val="tx2"/>
                </a:solidFill>
              </a:rPr>
              <a:t> </a:t>
            </a:r>
            <a:r>
              <a:rPr lang="en-US" sz="1200" dirty="0">
                <a:solidFill>
                  <a:sysClr val="windowText" lastClr="000000"/>
                </a:solidFill>
              </a:rPr>
              <a:t>&gt;= 4.5</a:t>
            </a:r>
            <a:endParaRPr lang="en-SG" sz="1200" dirty="0">
              <a:solidFill>
                <a:sysClr val="windowText" lastClr="000000"/>
              </a:solidFill>
            </a:endParaRPr>
          </a:p>
        </p:txBody>
      </p:sp>
      <p:sp>
        <p:nvSpPr>
          <p:cNvPr id="20" name="TextBox 19">
            <a:extLst>
              <a:ext uri="{FF2B5EF4-FFF2-40B4-BE49-F238E27FC236}">
                <a16:creationId xmlns:a16="http://schemas.microsoft.com/office/drawing/2014/main" id="{BA9581AE-D8F4-CE6D-11AE-6B6EFE9D55B0}"/>
              </a:ext>
            </a:extLst>
          </p:cNvPr>
          <p:cNvSpPr txBox="1"/>
          <p:nvPr/>
        </p:nvSpPr>
        <p:spPr>
          <a:xfrm>
            <a:off x="7252919" y="5484677"/>
            <a:ext cx="1350061" cy="523220"/>
          </a:xfrm>
          <a:prstGeom prst="rect">
            <a:avLst/>
          </a:prstGeom>
          <a:solidFill>
            <a:schemeClr val="accent3">
              <a:lumMod val="90000"/>
            </a:schemeClr>
          </a:solidFill>
          <a:ln>
            <a:solidFill>
              <a:schemeClr val="tx1"/>
            </a:solidFill>
          </a:ln>
        </p:spPr>
        <p:txBody>
          <a:bodyPr wrap="square" rtlCol="0" anchor="ctr">
            <a:spAutoFit/>
          </a:bodyPr>
          <a:lstStyle/>
          <a:p>
            <a:pPr algn="ctr"/>
            <a:r>
              <a:rPr lang="en-US" sz="2800" b="1" dirty="0">
                <a:solidFill>
                  <a:srgbClr val="00B050"/>
                </a:solidFill>
                <a:latin typeface="Poppins" panose="00000500000000000000" pitchFamily="2" charset="0"/>
                <a:cs typeface="Poppins" panose="00000500000000000000" pitchFamily="2" charset="0"/>
              </a:rPr>
              <a:t>PASS</a:t>
            </a:r>
            <a:endParaRPr lang="en-SG" sz="2800" b="1" dirty="0">
              <a:solidFill>
                <a:srgbClr val="00B050"/>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12192C31-AB2A-D0DD-0A62-15C21B1C51E3}"/>
              </a:ext>
            </a:extLst>
          </p:cNvPr>
          <p:cNvSpPr txBox="1"/>
          <p:nvPr/>
        </p:nvSpPr>
        <p:spPr>
          <a:xfrm>
            <a:off x="7252919" y="6243156"/>
            <a:ext cx="1350061" cy="523220"/>
          </a:xfrm>
          <a:prstGeom prst="rect">
            <a:avLst/>
          </a:prstGeom>
          <a:solidFill>
            <a:schemeClr val="accent3">
              <a:lumMod val="90000"/>
            </a:schemeClr>
          </a:solidFill>
          <a:ln>
            <a:solidFill>
              <a:schemeClr val="tx1"/>
            </a:solidFill>
          </a:ln>
        </p:spPr>
        <p:txBody>
          <a:bodyPr wrap="square" rtlCol="0" anchor="ctr">
            <a:spAutoFit/>
          </a:bodyPr>
          <a:lstStyle/>
          <a:p>
            <a:pPr algn="ctr"/>
            <a:r>
              <a:rPr lang="en-US" sz="2800" b="1" dirty="0">
                <a:solidFill>
                  <a:schemeClr val="tx2">
                    <a:lumMod val="75000"/>
                  </a:schemeClr>
                </a:solidFill>
                <a:latin typeface="Poppins" panose="00000500000000000000" pitchFamily="2" charset="0"/>
                <a:cs typeface="Poppins" panose="00000500000000000000" pitchFamily="2" charset="0"/>
              </a:rPr>
              <a:t>FAIL</a:t>
            </a:r>
            <a:endParaRPr lang="en-SG" sz="2800" b="1" dirty="0">
              <a:solidFill>
                <a:schemeClr val="tx2">
                  <a:lumMod val="75000"/>
                </a:schemeClr>
              </a:solidFill>
              <a:latin typeface="Poppins" panose="00000500000000000000" pitchFamily="2" charset="0"/>
              <a:cs typeface="Poppins" panose="00000500000000000000" pitchFamily="2" charset="0"/>
            </a:endParaRPr>
          </a:p>
        </p:txBody>
      </p:sp>
      <p:sp>
        <p:nvSpPr>
          <p:cNvPr id="24" name="Plus Sign 23">
            <a:extLst>
              <a:ext uri="{FF2B5EF4-FFF2-40B4-BE49-F238E27FC236}">
                <a16:creationId xmlns:a16="http://schemas.microsoft.com/office/drawing/2014/main" id="{8673E623-F5AB-E057-3785-0D5BAD03BDBE}"/>
              </a:ext>
            </a:extLst>
          </p:cNvPr>
          <p:cNvSpPr/>
          <p:nvPr/>
        </p:nvSpPr>
        <p:spPr>
          <a:xfrm>
            <a:off x="4427221" y="5588084"/>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5" name="Equals 24">
            <a:extLst>
              <a:ext uri="{FF2B5EF4-FFF2-40B4-BE49-F238E27FC236}">
                <a16:creationId xmlns:a16="http://schemas.microsoft.com/office/drawing/2014/main" id="{EE010880-BEB2-5514-B67D-4130C53DC5F7}"/>
              </a:ext>
            </a:extLst>
          </p:cNvPr>
          <p:cNvSpPr/>
          <p:nvPr/>
        </p:nvSpPr>
        <p:spPr>
          <a:xfrm>
            <a:off x="6739874" y="6298606"/>
            <a:ext cx="369585" cy="478468"/>
          </a:xfrm>
          <a:prstGeom prst="mathEqual">
            <a:avLst>
              <a:gd name="adj1" fmla="val 10779"/>
              <a:gd name="adj2" fmla="val 117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
        <p:nvSpPr>
          <p:cNvPr id="28" name="Plus Sign 27">
            <a:extLst>
              <a:ext uri="{FF2B5EF4-FFF2-40B4-BE49-F238E27FC236}">
                <a16:creationId xmlns:a16="http://schemas.microsoft.com/office/drawing/2014/main" id="{8A27A0AB-3D8C-3108-FA92-C99FA8D3E4D6}"/>
              </a:ext>
            </a:extLst>
          </p:cNvPr>
          <p:cNvSpPr/>
          <p:nvPr/>
        </p:nvSpPr>
        <p:spPr>
          <a:xfrm>
            <a:off x="4427221" y="6382426"/>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9" name="Plus Sign 28">
            <a:extLst>
              <a:ext uri="{FF2B5EF4-FFF2-40B4-BE49-F238E27FC236}">
                <a16:creationId xmlns:a16="http://schemas.microsoft.com/office/drawing/2014/main" id="{92B091EC-A0E2-E782-10C8-669527688C61}"/>
              </a:ext>
            </a:extLst>
          </p:cNvPr>
          <p:cNvSpPr/>
          <p:nvPr/>
        </p:nvSpPr>
        <p:spPr>
          <a:xfrm>
            <a:off x="2282209" y="6380310"/>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0" name="Plus Sign 29">
            <a:extLst>
              <a:ext uri="{FF2B5EF4-FFF2-40B4-BE49-F238E27FC236}">
                <a16:creationId xmlns:a16="http://schemas.microsoft.com/office/drawing/2014/main" id="{F371344A-B737-CD61-1E90-F1D9D260BC4B}"/>
              </a:ext>
            </a:extLst>
          </p:cNvPr>
          <p:cNvSpPr/>
          <p:nvPr/>
        </p:nvSpPr>
        <p:spPr>
          <a:xfrm>
            <a:off x="2288471" y="5588084"/>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1" name="Picture 10">
            <a:extLst>
              <a:ext uri="{FF2B5EF4-FFF2-40B4-BE49-F238E27FC236}">
                <a16:creationId xmlns:a16="http://schemas.microsoft.com/office/drawing/2014/main" id="{34CD3616-294D-64C8-F6C1-CAB75E76F843}"/>
              </a:ext>
            </a:extLst>
          </p:cNvPr>
          <p:cNvPicPr>
            <a:picLocks noChangeAspect="1"/>
          </p:cNvPicPr>
          <p:nvPr/>
        </p:nvPicPr>
        <p:blipFill>
          <a:blip r:embed="rId3"/>
          <a:stretch>
            <a:fillRect/>
          </a:stretch>
        </p:blipFill>
        <p:spPr>
          <a:xfrm>
            <a:off x="4690469" y="1615865"/>
            <a:ext cx="3672087" cy="2906174"/>
          </a:xfrm>
          <a:prstGeom prst="rect">
            <a:avLst/>
          </a:prstGeom>
          <a:ln>
            <a:solidFill>
              <a:schemeClr val="tx1"/>
            </a:solidFill>
          </a:ln>
        </p:spPr>
      </p:pic>
      <p:sp>
        <p:nvSpPr>
          <p:cNvPr id="12" name="TextBox 11">
            <a:extLst>
              <a:ext uri="{FF2B5EF4-FFF2-40B4-BE49-F238E27FC236}">
                <a16:creationId xmlns:a16="http://schemas.microsoft.com/office/drawing/2014/main" id="{3025EAC9-7D22-9F15-6FC9-C09389711B3E}"/>
              </a:ext>
            </a:extLst>
          </p:cNvPr>
          <p:cNvSpPr txBox="1"/>
          <p:nvPr/>
        </p:nvSpPr>
        <p:spPr>
          <a:xfrm>
            <a:off x="1188720" y="1852190"/>
            <a:ext cx="3741420" cy="1889748"/>
          </a:xfrm>
          <a:prstGeom prst="rect">
            <a:avLst/>
          </a:prstGeom>
          <a:noFill/>
        </p:spPr>
        <p:txBody>
          <a:bodyPr wrap="square" rtlCol="0" anchor="t">
            <a:spAutoFit/>
          </a:bodyPr>
          <a:lstStyle/>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Accuracy : </a:t>
            </a:r>
            <a:r>
              <a:rPr lang="en-US" sz="1200" b="1" dirty="0">
                <a:solidFill>
                  <a:srgbClr val="00B050"/>
                </a:solidFill>
                <a:latin typeface="Poppins" panose="00000500000000000000" pitchFamily="2" charset="0"/>
                <a:cs typeface="Poppins" panose="00000500000000000000" pitchFamily="2" charset="0"/>
              </a:rPr>
              <a:t>91.33%</a:t>
            </a:r>
          </a:p>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TPR: </a:t>
            </a:r>
            <a:r>
              <a:rPr lang="en-US" sz="1200" b="1" dirty="0">
                <a:solidFill>
                  <a:srgbClr val="00B050"/>
                </a:solidFill>
                <a:latin typeface="Poppins" panose="00000500000000000000" pitchFamily="2" charset="0"/>
                <a:cs typeface="Poppins" panose="00000500000000000000" pitchFamily="2" charset="0"/>
              </a:rPr>
              <a:t>97.42%</a:t>
            </a:r>
          </a:p>
          <a:p>
            <a:pPr marL="171450" indent="-171450">
              <a:lnSpc>
                <a:spcPct val="200000"/>
              </a:lnSpc>
              <a:buFont typeface="Arial" panose="020B0604020202020204" pitchFamily="34" charset="0"/>
              <a:buChar char="•"/>
            </a:pPr>
            <a:r>
              <a:rPr lang="en-US" sz="1200" b="1" dirty="0">
                <a:solidFill>
                  <a:schemeClr val="tx1"/>
                </a:solidFill>
                <a:latin typeface="Poppins" panose="00000500000000000000" pitchFamily="2" charset="0"/>
                <a:cs typeface="Poppins" panose="00000500000000000000" pitchFamily="2" charset="0"/>
              </a:rPr>
              <a:t>TNR: </a:t>
            </a:r>
            <a:r>
              <a:rPr lang="en-US" sz="1200" b="1" dirty="0">
                <a:solidFill>
                  <a:srgbClr val="00B050"/>
                </a:solidFill>
                <a:latin typeface="Poppins" panose="00000500000000000000" pitchFamily="2" charset="0"/>
                <a:cs typeface="Poppins" panose="00000500000000000000" pitchFamily="2" charset="0"/>
              </a:rPr>
              <a:t>38.88%</a:t>
            </a:r>
          </a:p>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FPR: </a:t>
            </a:r>
            <a:r>
              <a:rPr lang="en-US" sz="1200" b="1" dirty="0">
                <a:solidFill>
                  <a:schemeClr val="accent2">
                    <a:lumMod val="50000"/>
                  </a:schemeClr>
                </a:solidFill>
                <a:latin typeface="Poppins" panose="00000500000000000000" pitchFamily="2" charset="0"/>
                <a:cs typeface="Poppins" panose="00000500000000000000" pitchFamily="2" charset="0"/>
              </a:rPr>
              <a:t>61.11%</a:t>
            </a:r>
          </a:p>
          <a:p>
            <a:pPr marL="171450" indent="-171450">
              <a:lnSpc>
                <a:spcPct val="200000"/>
              </a:lnSpc>
              <a:buFont typeface="Arial" panose="020B0604020202020204" pitchFamily="34" charset="0"/>
              <a:buChar char="•"/>
            </a:pPr>
            <a:r>
              <a:rPr lang="en-US" sz="1200" b="1" dirty="0">
                <a:solidFill>
                  <a:schemeClr val="tx1"/>
                </a:solidFill>
                <a:latin typeface="Poppins" panose="00000500000000000000" pitchFamily="2" charset="0"/>
                <a:cs typeface="Poppins" panose="00000500000000000000" pitchFamily="2" charset="0"/>
              </a:rPr>
              <a:t>FNR: </a:t>
            </a:r>
            <a:r>
              <a:rPr lang="en-US" sz="1200" b="1" dirty="0">
                <a:solidFill>
                  <a:schemeClr val="accent2">
                    <a:lumMod val="50000"/>
                  </a:schemeClr>
                </a:solidFill>
                <a:latin typeface="Poppins" panose="00000500000000000000" pitchFamily="2" charset="0"/>
                <a:cs typeface="Poppins" panose="00000500000000000000" pitchFamily="2" charset="0"/>
              </a:rPr>
              <a:t>2.58%</a:t>
            </a:r>
            <a:endParaRPr lang="en-SG" sz="1200" b="1" dirty="0">
              <a:solidFill>
                <a:schemeClr val="accent2">
                  <a:lumMod val="50000"/>
                </a:schemeClr>
              </a:solidFill>
              <a:latin typeface="Poppins" panose="00000500000000000000" pitchFamily="2" charset="0"/>
              <a:cs typeface="Poppins" panose="00000500000000000000" pitchFamily="2" charset="0"/>
            </a:endParaRPr>
          </a:p>
        </p:txBody>
      </p:sp>
      <p:sp>
        <p:nvSpPr>
          <p:cNvPr id="21" name="Subtitle 2">
            <a:extLst>
              <a:ext uri="{FF2B5EF4-FFF2-40B4-BE49-F238E27FC236}">
                <a16:creationId xmlns:a16="http://schemas.microsoft.com/office/drawing/2014/main" id="{FA84A990-8A00-7C46-AA94-0C4FA91C09F2}"/>
              </a:ext>
            </a:extLst>
          </p:cNvPr>
          <p:cNvSpPr txBox="1">
            <a:spLocks/>
          </p:cNvSpPr>
          <p:nvPr/>
        </p:nvSpPr>
        <p:spPr>
          <a:xfrm>
            <a:off x="7018653" y="522554"/>
            <a:ext cx="1517627"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buFont typeface="Arial" panose="020B0604020202020204" pitchFamily="34" charset="0"/>
              <a:buChar char="•"/>
            </a:pPr>
            <a:r>
              <a:rPr lang="en-US" sz="900" dirty="0">
                <a:solidFill>
                  <a:schemeClr val="tx1"/>
                </a:solidFill>
              </a:rPr>
              <a:t>Random Regression Model</a:t>
            </a:r>
          </a:p>
        </p:txBody>
      </p:sp>
    </p:spTree>
    <p:extLst>
      <p:ext uri="{BB962C8B-B14F-4D97-AF65-F5344CB8AC3E}">
        <p14:creationId xmlns:p14="http://schemas.microsoft.com/office/powerpoint/2010/main" val="39081410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137422"/>
            <a:ext cx="4265942" cy="38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Decision Tree</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MACHINE LEARINING</a:t>
            </a:r>
          </a:p>
        </p:txBody>
      </p:sp>
      <p:sp>
        <p:nvSpPr>
          <p:cNvPr id="7" name="Subtitle 2">
            <a:extLst>
              <a:ext uri="{FF2B5EF4-FFF2-40B4-BE49-F238E27FC236}">
                <a16:creationId xmlns:a16="http://schemas.microsoft.com/office/drawing/2014/main" id="{4C1C2134-4BB8-7AC2-ACAE-6DD3489FC4ED}"/>
              </a:ext>
            </a:extLst>
          </p:cNvPr>
          <p:cNvSpPr txBox="1">
            <a:spLocks/>
          </p:cNvSpPr>
          <p:nvPr/>
        </p:nvSpPr>
        <p:spPr>
          <a:xfrm>
            <a:off x="-3218221" y="1664856"/>
            <a:ext cx="3067142"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lnSpc>
                <a:spcPct val="150000"/>
              </a:lnSpc>
              <a:buFont typeface="Arial" panose="020B0604020202020204" pitchFamily="34" charset="0"/>
              <a:buChar char="•"/>
            </a:pPr>
            <a:r>
              <a:rPr lang="en-US" sz="1200" dirty="0">
                <a:solidFill>
                  <a:schemeClr val="tx1"/>
                </a:solidFill>
              </a:rPr>
              <a:t>Support Vector Regression Model</a:t>
            </a:r>
          </a:p>
        </p:txBody>
      </p:sp>
      <p:sp>
        <p:nvSpPr>
          <p:cNvPr id="10" name="TextBox 9">
            <a:extLst>
              <a:ext uri="{FF2B5EF4-FFF2-40B4-BE49-F238E27FC236}">
                <a16:creationId xmlns:a16="http://schemas.microsoft.com/office/drawing/2014/main" id="{9EDB63C2-A8F7-8B3F-6489-81EF09C41F24}"/>
              </a:ext>
            </a:extLst>
          </p:cNvPr>
          <p:cNvSpPr txBox="1"/>
          <p:nvPr/>
        </p:nvSpPr>
        <p:spPr>
          <a:xfrm>
            <a:off x="2766060" y="1175072"/>
            <a:ext cx="2164080" cy="343171"/>
          </a:xfrm>
          <a:prstGeom prst="rect">
            <a:avLst/>
          </a:prstGeom>
          <a:noFill/>
        </p:spPr>
        <p:txBody>
          <a:bodyPr wrap="square" rtlCol="0" anchor="ctr">
            <a:spAutoFit/>
          </a:bodyPr>
          <a:lstStyle/>
          <a:p>
            <a:pPr>
              <a:lnSpc>
                <a:spcPct val="150000"/>
              </a:lnSpc>
            </a:pPr>
            <a:r>
              <a:rPr lang="en-US" sz="1200" dirty="0">
                <a:latin typeface="Poppins" panose="00000500000000000000" pitchFamily="2" charset="0"/>
                <a:cs typeface="Poppins" panose="00000500000000000000" pitchFamily="2" charset="0"/>
              </a:rPr>
              <a:t>(Maximum depth of  </a:t>
            </a:r>
            <a:r>
              <a:rPr lang="en-US" sz="1200" b="1" dirty="0">
                <a:latin typeface="Poppins" panose="00000500000000000000" pitchFamily="2" charset="0"/>
                <a:cs typeface="Poppins" panose="00000500000000000000" pitchFamily="2" charset="0"/>
              </a:rPr>
              <a:t>6</a:t>
            </a:r>
            <a:r>
              <a:rPr lang="en-US" sz="1200" dirty="0">
                <a:latin typeface="Poppins" panose="00000500000000000000" pitchFamily="2" charset="0"/>
                <a:cs typeface="Poppins" panose="00000500000000000000" pitchFamily="2" charset="0"/>
              </a:rPr>
              <a:t>)</a:t>
            </a:r>
          </a:p>
        </p:txBody>
      </p:sp>
      <p:sp>
        <p:nvSpPr>
          <p:cNvPr id="13" name="TextBox 12">
            <a:extLst>
              <a:ext uri="{FF2B5EF4-FFF2-40B4-BE49-F238E27FC236}">
                <a16:creationId xmlns:a16="http://schemas.microsoft.com/office/drawing/2014/main" id="{31C43126-CE3F-89EF-A783-43D8C313CEC4}"/>
              </a:ext>
            </a:extLst>
          </p:cNvPr>
          <p:cNvSpPr txBox="1"/>
          <p:nvPr/>
        </p:nvSpPr>
        <p:spPr>
          <a:xfrm>
            <a:off x="1188720" y="5077019"/>
            <a:ext cx="3741420" cy="34317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Most important variables for predicting G3</a:t>
            </a:r>
            <a:endParaRPr lang="en-SG" sz="1200" dirty="0">
              <a:latin typeface="Poppins" panose="00000500000000000000" pitchFamily="2" charset="0"/>
              <a:cs typeface="Poppins" panose="00000500000000000000" pitchFamily="2" charset="0"/>
            </a:endParaRPr>
          </a:p>
        </p:txBody>
      </p:sp>
      <p:sp>
        <p:nvSpPr>
          <p:cNvPr id="2" name="Rectangle 1">
            <a:extLst>
              <a:ext uri="{FF2B5EF4-FFF2-40B4-BE49-F238E27FC236}">
                <a16:creationId xmlns:a16="http://schemas.microsoft.com/office/drawing/2014/main" id="{09BF000B-FDCA-4085-207F-F1CF51BA4922}"/>
              </a:ext>
            </a:extLst>
          </p:cNvPr>
          <p:cNvSpPr/>
          <p:nvPr/>
        </p:nvSpPr>
        <p:spPr>
          <a:xfrm>
            <a:off x="541020" y="5539740"/>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latin typeface="Poppins" panose="00000500000000000000" pitchFamily="2" charset="0"/>
                <a:cs typeface="Poppins" panose="00000500000000000000" pitchFamily="2" charset="0"/>
              </a:rPr>
              <a:t>Study time </a:t>
            </a:r>
            <a:r>
              <a:rPr lang="en-US" sz="1100" dirty="0">
                <a:solidFill>
                  <a:sysClr val="windowText" lastClr="000000"/>
                </a:solidFill>
                <a:latin typeface="Poppins" panose="00000500000000000000" pitchFamily="2" charset="0"/>
                <a:cs typeface="Poppins" panose="00000500000000000000" pitchFamily="2" charset="0"/>
              </a:rPr>
              <a:t>&gt; 1.5 hours</a:t>
            </a:r>
            <a:endParaRPr lang="en-SG" sz="1100" dirty="0">
              <a:solidFill>
                <a:sysClr val="windowText" lastClr="000000"/>
              </a:solidFill>
              <a:latin typeface="Poppins" panose="00000500000000000000" pitchFamily="2" charset="0"/>
              <a:cs typeface="Poppins" panose="00000500000000000000" pitchFamily="2" charset="0"/>
            </a:endParaRPr>
          </a:p>
        </p:txBody>
      </p:sp>
      <p:sp>
        <p:nvSpPr>
          <p:cNvPr id="3" name="Rectangle 2">
            <a:extLst>
              <a:ext uri="{FF2B5EF4-FFF2-40B4-BE49-F238E27FC236}">
                <a16:creationId xmlns:a16="http://schemas.microsoft.com/office/drawing/2014/main" id="{01134016-91DA-50A5-697A-DB917A4C43A4}"/>
              </a:ext>
            </a:extLst>
          </p:cNvPr>
          <p:cNvSpPr/>
          <p:nvPr/>
        </p:nvSpPr>
        <p:spPr>
          <a:xfrm>
            <a:off x="2617489" y="5539740"/>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Poppins" panose="00000500000000000000" pitchFamily="2" charset="0"/>
                <a:cs typeface="Poppins" panose="00000500000000000000" pitchFamily="2" charset="0"/>
              </a:rPr>
              <a:t>Failures </a:t>
            </a:r>
            <a:r>
              <a:rPr lang="en-US" sz="1200" dirty="0">
                <a:solidFill>
                  <a:sysClr val="windowText" lastClr="000000"/>
                </a:solidFill>
                <a:latin typeface="Poppins" panose="00000500000000000000" pitchFamily="2" charset="0"/>
                <a:cs typeface="Poppins" panose="00000500000000000000" pitchFamily="2" charset="0"/>
              </a:rPr>
              <a:t>&lt;= 1</a:t>
            </a:r>
            <a:endParaRPr lang="en-SG" sz="1200" dirty="0">
              <a:solidFill>
                <a:sysClr val="windowText" lastClr="000000"/>
              </a:solidFill>
              <a:latin typeface="Poppins" panose="00000500000000000000" pitchFamily="2" charset="0"/>
              <a:cs typeface="Poppins" panose="00000500000000000000" pitchFamily="2" charset="0"/>
            </a:endParaRPr>
          </a:p>
        </p:txBody>
      </p:sp>
      <p:sp>
        <p:nvSpPr>
          <p:cNvPr id="4" name="Rectangle 3">
            <a:extLst>
              <a:ext uri="{FF2B5EF4-FFF2-40B4-BE49-F238E27FC236}">
                <a16:creationId xmlns:a16="http://schemas.microsoft.com/office/drawing/2014/main" id="{CB7EB01A-8653-E867-53C7-789BABFB8837}"/>
              </a:ext>
            </a:extLst>
          </p:cNvPr>
          <p:cNvSpPr/>
          <p:nvPr/>
        </p:nvSpPr>
        <p:spPr>
          <a:xfrm>
            <a:off x="4792982" y="5539739"/>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Poppins" panose="00000500000000000000" pitchFamily="2" charset="0"/>
                <a:cs typeface="Poppins" panose="00000500000000000000" pitchFamily="2" charset="0"/>
              </a:rPr>
              <a:t>Absences</a:t>
            </a:r>
            <a:r>
              <a:rPr lang="en-US" sz="1200" dirty="0">
                <a:solidFill>
                  <a:schemeClr val="tx2"/>
                </a:solidFill>
              </a:rPr>
              <a:t> </a:t>
            </a:r>
            <a:r>
              <a:rPr lang="en-US" sz="1200" dirty="0">
                <a:solidFill>
                  <a:sysClr val="windowText" lastClr="000000"/>
                </a:solidFill>
              </a:rPr>
              <a:t>&lt;= 4.5</a:t>
            </a:r>
            <a:endParaRPr lang="en-SG" sz="1200" dirty="0">
              <a:solidFill>
                <a:sysClr val="windowText" lastClr="000000"/>
              </a:solidFill>
            </a:endParaRPr>
          </a:p>
        </p:txBody>
      </p:sp>
      <p:sp>
        <p:nvSpPr>
          <p:cNvPr id="9" name="Equals 8">
            <a:extLst>
              <a:ext uri="{FF2B5EF4-FFF2-40B4-BE49-F238E27FC236}">
                <a16:creationId xmlns:a16="http://schemas.microsoft.com/office/drawing/2014/main" id="{C6274B06-B758-8F6D-A342-22DCE75F306C}"/>
              </a:ext>
            </a:extLst>
          </p:cNvPr>
          <p:cNvSpPr/>
          <p:nvPr/>
        </p:nvSpPr>
        <p:spPr>
          <a:xfrm>
            <a:off x="6739874" y="5493630"/>
            <a:ext cx="369585" cy="478468"/>
          </a:xfrm>
          <a:prstGeom prst="mathEqual">
            <a:avLst>
              <a:gd name="adj1" fmla="val 10779"/>
              <a:gd name="adj2" fmla="val 117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
        <p:nvSpPr>
          <p:cNvPr id="15" name="Rectangle 14">
            <a:extLst>
              <a:ext uri="{FF2B5EF4-FFF2-40B4-BE49-F238E27FC236}">
                <a16:creationId xmlns:a16="http://schemas.microsoft.com/office/drawing/2014/main" id="{65109D56-DBE5-FA07-7C71-C742EA482CCC}"/>
              </a:ext>
            </a:extLst>
          </p:cNvPr>
          <p:cNvSpPr/>
          <p:nvPr/>
        </p:nvSpPr>
        <p:spPr>
          <a:xfrm>
            <a:off x="541020" y="6344327"/>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latin typeface="Poppins" panose="00000500000000000000" pitchFamily="2" charset="0"/>
                <a:cs typeface="Poppins" panose="00000500000000000000" pitchFamily="2" charset="0"/>
              </a:rPr>
              <a:t>Study time </a:t>
            </a:r>
            <a:r>
              <a:rPr lang="en-US" sz="1100" dirty="0">
                <a:solidFill>
                  <a:sysClr val="windowText" lastClr="000000"/>
                </a:solidFill>
                <a:latin typeface="Poppins" panose="00000500000000000000" pitchFamily="2" charset="0"/>
                <a:cs typeface="Poppins" panose="00000500000000000000" pitchFamily="2" charset="0"/>
              </a:rPr>
              <a:t>&gt; 1.5 hours</a:t>
            </a:r>
            <a:endParaRPr lang="en-SG" sz="1100" dirty="0">
              <a:solidFill>
                <a:sysClr val="windowText" lastClr="000000"/>
              </a:solidFill>
              <a:latin typeface="Poppins" panose="00000500000000000000" pitchFamily="2" charset="0"/>
              <a:cs typeface="Poppins" panose="00000500000000000000" pitchFamily="2" charset="0"/>
            </a:endParaRPr>
          </a:p>
        </p:txBody>
      </p:sp>
      <p:sp>
        <p:nvSpPr>
          <p:cNvPr id="16" name="Rectangle 15">
            <a:extLst>
              <a:ext uri="{FF2B5EF4-FFF2-40B4-BE49-F238E27FC236}">
                <a16:creationId xmlns:a16="http://schemas.microsoft.com/office/drawing/2014/main" id="{B02B73B0-4892-1F40-EF84-9FD9002A8D22}"/>
              </a:ext>
            </a:extLst>
          </p:cNvPr>
          <p:cNvSpPr/>
          <p:nvPr/>
        </p:nvSpPr>
        <p:spPr>
          <a:xfrm>
            <a:off x="2617489" y="6344327"/>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Poppins" panose="00000500000000000000" pitchFamily="2" charset="0"/>
                <a:cs typeface="Poppins" panose="00000500000000000000" pitchFamily="2" charset="0"/>
              </a:rPr>
              <a:t>Failures </a:t>
            </a:r>
            <a:r>
              <a:rPr lang="en-US" sz="1200" dirty="0">
                <a:solidFill>
                  <a:sysClr val="windowText" lastClr="000000"/>
                </a:solidFill>
                <a:latin typeface="Poppins" panose="00000500000000000000" pitchFamily="2" charset="0"/>
                <a:cs typeface="Poppins" panose="00000500000000000000" pitchFamily="2" charset="0"/>
              </a:rPr>
              <a:t>&gt; 1</a:t>
            </a:r>
            <a:endParaRPr lang="en-SG" sz="1200" dirty="0">
              <a:solidFill>
                <a:sysClr val="windowText" lastClr="000000"/>
              </a:solidFill>
              <a:latin typeface="Poppins" panose="00000500000000000000" pitchFamily="2" charset="0"/>
              <a:cs typeface="Poppins" panose="00000500000000000000" pitchFamily="2" charset="0"/>
            </a:endParaRPr>
          </a:p>
        </p:txBody>
      </p:sp>
      <p:sp>
        <p:nvSpPr>
          <p:cNvPr id="17" name="Rectangle 16">
            <a:extLst>
              <a:ext uri="{FF2B5EF4-FFF2-40B4-BE49-F238E27FC236}">
                <a16:creationId xmlns:a16="http://schemas.microsoft.com/office/drawing/2014/main" id="{C0DE12E1-F0A7-A13B-0890-D8031D147A96}"/>
              </a:ext>
            </a:extLst>
          </p:cNvPr>
          <p:cNvSpPr/>
          <p:nvPr/>
        </p:nvSpPr>
        <p:spPr>
          <a:xfrm>
            <a:off x="4792982" y="6344326"/>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Poppins" panose="00000500000000000000" pitchFamily="2" charset="0"/>
                <a:cs typeface="Poppins" panose="00000500000000000000" pitchFamily="2" charset="0"/>
              </a:rPr>
              <a:t>Absences</a:t>
            </a:r>
            <a:r>
              <a:rPr lang="en-US" sz="1200" dirty="0">
                <a:solidFill>
                  <a:schemeClr val="tx2"/>
                </a:solidFill>
              </a:rPr>
              <a:t> </a:t>
            </a:r>
            <a:r>
              <a:rPr lang="en-US" sz="1200" dirty="0">
                <a:solidFill>
                  <a:sysClr val="windowText" lastClr="000000"/>
                </a:solidFill>
              </a:rPr>
              <a:t>&gt;= 4.5</a:t>
            </a:r>
            <a:endParaRPr lang="en-SG" sz="1200" dirty="0">
              <a:solidFill>
                <a:sysClr val="windowText" lastClr="000000"/>
              </a:solidFill>
            </a:endParaRPr>
          </a:p>
        </p:txBody>
      </p:sp>
      <p:sp>
        <p:nvSpPr>
          <p:cNvPr id="20" name="TextBox 19">
            <a:extLst>
              <a:ext uri="{FF2B5EF4-FFF2-40B4-BE49-F238E27FC236}">
                <a16:creationId xmlns:a16="http://schemas.microsoft.com/office/drawing/2014/main" id="{BA9581AE-D8F4-CE6D-11AE-6B6EFE9D55B0}"/>
              </a:ext>
            </a:extLst>
          </p:cNvPr>
          <p:cNvSpPr txBox="1"/>
          <p:nvPr/>
        </p:nvSpPr>
        <p:spPr>
          <a:xfrm>
            <a:off x="7252919" y="5484677"/>
            <a:ext cx="1350061" cy="523220"/>
          </a:xfrm>
          <a:prstGeom prst="rect">
            <a:avLst/>
          </a:prstGeom>
          <a:solidFill>
            <a:schemeClr val="accent3">
              <a:lumMod val="90000"/>
            </a:schemeClr>
          </a:solidFill>
          <a:ln>
            <a:solidFill>
              <a:schemeClr val="tx1"/>
            </a:solidFill>
          </a:ln>
        </p:spPr>
        <p:txBody>
          <a:bodyPr wrap="square" rtlCol="0" anchor="ctr">
            <a:spAutoFit/>
          </a:bodyPr>
          <a:lstStyle/>
          <a:p>
            <a:pPr algn="ctr"/>
            <a:r>
              <a:rPr lang="en-US" sz="2800" b="1" dirty="0">
                <a:solidFill>
                  <a:srgbClr val="00B050"/>
                </a:solidFill>
                <a:latin typeface="Poppins" panose="00000500000000000000" pitchFamily="2" charset="0"/>
                <a:cs typeface="Poppins" panose="00000500000000000000" pitchFamily="2" charset="0"/>
              </a:rPr>
              <a:t>PASS</a:t>
            </a:r>
            <a:endParaRPr lang="en-SG" sz="2800" b="1" dirty="0">
              <a:solidFill>
                <a:srgbClr val="00B050"/>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12192C31-AB2A-D0DD-0A62-15C21B1C51E3}"/>
              </a:ext>
            </a:extLst>
          </p:cNvPr>
          <p:cNvSpPr txBox="1"/>
          <p:nvPr/>
        </p:nvSpPr>
        <p:spPr>
          <a:xfrm>
            <a:off x="7252919" y="6243156"/>
            <a:ext cx="1350061" cy="523220"/>
          </a:xfrm>
          <a:prstGeom prst="rect">
            <a:avLst/>
          </a:prstGeom>
          <a:solidFill>
            <a:schemeClr val="accent3">
              <a:lumMod val="90000"/>
            </a:schemeClr>
          </a:solidFill>
          <a:ln>
            <a:solidFill>
              <a:schemeClr val="tx1"/>
            </a:solidFill>
          </a:ln>
        </p:spPr>
        <p:txBody>
          <a:bodyPr wrap="square" rtlCol="0" anchor="ctr">
            <a:spAutoFit/>
          </a:bodyPr>
          <a:lstStyle/>
          <a:p>
            <a:pPr algn="ctr"/>
            <a:r>
              <a:rPr lang="en-US" sz="2800" b="1" dirty="0">
                <a:solidFill>
                  <a:schemeClr val="tx2">
                    <a:lumMod val="75000"/>
                  </a:schemeClr>
                </a:solidFill>
                <a:latin typeface="Poppins" panose="00000500000000000000" pitchFamily="2" charset="0"/>
                <a:cs typeface="Poppins" panose="00000500000000000000" pitchFamily="2" charset="0"/>
              </a:rPr>
              <a:t>FAIL</a:t>
            </a:r>
            <a:endParaRPr lang="en-SG" sz="2800" b="1" dirty="0">
              <a:solidFill>
                <a:schemeClr val="tx2">
                  <a:lumMod val="75000"/>
                </a:schemeClr>
              </a:solidFill>
              <a:latin typeface="Poppins" panose="00000500000000000000" pitchFamily="2" charset="0"/>
              <a:cs typeface="Poppins" panose="00000500000000000000" pitchFamily="2" charset="0"/>
            </a:endParaRPr>
          </a:p>
        </p:txBody>
      </p:sp>
      <p:sp>
        <p:nvSpPr>
          <p:cNvPr id="24" name="Plus Sign 23">
            <a:extLst>
              <a:ext uri="{FF2B5EF4-FFF2-40B4-BE49-F238E27FC236}">
                <a16:creationId xmlns:a16="http://schemas.microsoft.com/office/drawing/2014/main" id="{8673E623-F5AB-E057-3785-0D5BAD03BDBE}"/>
              </a:ext>
            </a:extLst>
          </p:cNvPr>
          <p:cNvSpPr/>
          <p:nvPr/>
        </p:nvSpPr>
        <p:spPr>
          <a:xfrm>
            <a:off x="4427221" y="5588084"/>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5" name="Equals 24">
            <a:extLst>
              <a:ext uri="{FF2B5EF4-FFF2-40B4-BE49-F238E27FC236}">
                <a16:creationId xmlns:a16="http://schemas.microsoft.com/office/drawing/2014/main" id="{EE010880-BEB2-5514-B67D-4130C53DC5F7}"/>
              </a:ext>
            </a:extLst>
          </p:cNvPr>
          <p:cNvSpPr/>
          <p:nvPr/>
        </p:nvSpPr>
        <p:spPr>
          <a:xfrm>
            <a:off x="6739874" y="6298606"/>
            <a:ext cx="369585" cy="478468"/>
          </a:xfrm>
          <a:prstGeom prst="mathEqual">
            <a:avLst>
              <a:gd name="adj1" fmla="val 10779"/>
              <a:gd name="adj2" fmla="val 117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
        <p:nvSpPr>
          <p:cNvPr id="28" name="Plus Sign 27">
            <a:extLst>
              <a:ext uri="{FF2B5EF4-FFF2-40B4-BE49-F238E27FC236}">
                <a16:creationId xmlns:a16="http://schemas.microsoft.com/office/drawing/2014/main" id="{8A27A0AB-3D8C-3108-FA92-C99FA8D3E4D6}"/>
              </a:ext>
            </a:extLst>
          </p:cNvPr>
          <p:cNvSpPr/>
          <p:nvPr/>
        </p:nvSpPr>
        <p:spPr>
          <a:xfrm>
            <a:off x="4427221" y="6382426"/>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9" name="Plus Sign 28">
            <a:extLst>
              <a:ext uri="{FF2B5EF4-FFF2-40B4-BE49-F238E27FC236}">
                <a16:creationId xmlns:a16="http://schemas.microsoft.com/office/drawing/2014/main" id="{92B091EC-A0E2-E782-10C8-669527688C61}"/>
              </a:ext>
            </a:extLst>
          </p:cNvPr>
          <p:cNvSpPr/>
          <p:nvPr/>
        </p:nvSpPr>
        <p:spPr>
          <a:xfrm>
            <a:off x="2282209" y="6380310"/>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0" name="Plus Sign 29">
            <a:extLst>
              <a:ext uri="{FF2B5EF4-FFF2-40B4-BE49-F238E27FC236}">
                <a16:creationId xmlns:a16="http://schemas.microsoft.com/office/drawing/2014/main" id="{F371344A-B737-CD61-1E90-F1D9D260BC4B}"/>
              </a:ext>
            </a:extLst>
          </p:cNvPr>
          <p:cNvSpPr/>
          <p:nvPr/>
        </p:nvSpPr>
        <p:spPr>
          <a:xfrm>
            <a:off x="2288471" y="5588084"/>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3025EAC9-7D22-9F15-6FC9-C09389711B3E}"/>
              </a:ext>
            </a:extLst>
          </p:cNvPr>
          <p:cNvSpPr txBox="1"/>
          <p:nvPr/>
        </p:nvSpPr>
        <p:spPr>
          <a:xfrm>
            <a:off x="-1684650" y="2106778"/>
            <a:ext cx="3741420" cy="1889748"/>
          </a:xfrm>
          <a:prstGeom prst="rect">
            <a:avLst/>
          </a:prstGeom>
          <a:noFill/>
        </p:spPr>
        <p:txBody>
          <a:bodyPr wrap="square" rtlCol="0" anchor="t">
            <a:spAutoFit/>
          </a:bodyPr>
          <a:lstStyle/>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Accuracy : </a:t>
            </a:r>
            <a:r>
              <a:rPr lang="en-US" sz="1200" b="1" dirty="0">
                <a:solidFill>
                  <a:srgbClr val="00B050"/>
                </a:solidFill>
                <a:latin typeface="Poppins" panose="00000500000000000000" pitchFamily="2" charset="0"/>
                <a:cs typeface="Poppins" panose="00000500000000000000" pitchFamily="2" charset="0"/>
              </a:rPr>
              <a:t>91.33%</a:t>
            </a:r>
          </a:p>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TPR: </a:t>
            </a:r>
            <a:r>
              <a:rPr lang="en-US" sz="1200" b="1" dirty="0">
                <a:solidFill>
                  <a:srgbClr val="00B050"/>
                </a:solidFill>
                <a:latin typeface="Poppins" panose="00000500000000000000" pitchFamily="2" charset="0"/>
                <a:cs typeface="Poppins" panose="00000500000000000000" pitchFamily="2" charset="0"/>
              </a:rPr>
              <a:t>97.42%</a:t>
            </a:r>
          </a:p>
          <a:p>
            <a:pPr marL="171450" indent="-171450">
              <a:lnSpc>
                <a:spcPct val="200000"/>
              </a:lnSpc>
              <a:buFont typeface="Arial" panose="020B0604020202020204" pitchFamily="34" charset="0"/>
              <a:buChar char="•"/>
            </a:pPr>
            <a:r>
              <a:rPr lang="en-US" sz="1200" b="1" dirty="0">
                <a:solidFill>
                  <a:schemeClr val="tx1"/>
                </a:solidFill>
                <a:latin typeface="Poppins" panose="00000500000000000000" pitchFamily="2" charset="0"/>
                <a:cs typeface="Poppins" panose="00000500000000000000" pitchFamily="2" charset="0"/>
              </a:rPr>
              <a:t>TNR: </a:t>
            </a:r>
            <a:r>
              <a:rPr lang="en-US" sz="1200" b="1" dirty="0">
                <a:solidFill>
                  <a:srgbClr val="00B050"/>
                </a:solidFill>
                <a:latin typeface="Poppins" panose="00000500000000000000" pitchFamily="2" charset="0"/>
                <a:cs typeface="Poppins" panose="00000500000000000000" pitchFamily="2" charset="0"/>
              </a:rPr>
              <a:t>38.88%</a:t>
            </a:r>
          </a:p>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FPR: </a:t>
            </a:r>
            <a:r>
              <a:rPr lang="en-US" sz="1200" b="1" dirty="0">
                <a:solidFill>
                  <a:schemeClr val="accent2">
                    <a:lumMod val="50000"/>
                  </a:schemeClr>
                </a:solidFill>
                <a:latin typeface="Poppins" panose="00000500000000000000" pitchFamily="2" charset="0"/>
                <a:cs typeface="Poppins" panose="00000500000000000000" pitchFamily="2" charset="0"/>
              </a:rPr>
              <a:t>61.11%</a:t>
            </a:r>
          </a:p>
          <a:p>
            <a:pPr marL="171450" indent="-171450">
              <a:lnSpc>
                <a:spcPct val="200000"/>
              </a:lnSpc>
              <a:buFont typeface="Arial" panose="020B0604020202020204" pitchFamily="34" charset="0"/>
              <a:buChar char="•"/>
            </a:pPr>
            <a:r>
              <a:rPr lang="en-US" sz="1200" b="1" dirty="0">
                <a:solidFill>
                  <a:schemeClr val="tx1"/>
                </a:solidFill>
                <a:latin typeface="Poppins" panose="00000500000000000000" pitchFamily="2" charset="0"/>
                <a:cs typeface="Poppins" panose="00000500000000000000" pitchFamily="2" charset="0"/>
              </a:rPr>
              <a:t>FNR: </a:t>
            </a:r>
            <a:r>
              <a:rPr lang="en-US" sz="1200" b="1" dirty="0">
                <a:solidFill>
                  <a:schemeClr val="accent2">
                    <a:lumMod val="50000"/>
                  </a:schemeClr>
                </a:solidFill>
                <a:latin typeface="Poppins" panose="00000500000000000000" pitchFamily="2" charset="0"/>
                <a:cs typeface="Poppins" panose="00000500000000000000" pitchFamily="2" charset="0"/>
              </a:rPr>
              <a:t>2.58%</a:t>
            </a:r>
            <a:endParaRPr lang="en-SG" sz="1200" b="1" dirty="0">
              <a:solidFill>
                <a:schemeClr val="accent2">
                  <a:lumMod val="50000"/>
                </a:schemeClr>
              </a:solidFill>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988F1233-D781-4430-44F2-86D8CC8FC5A4}"/>
              </a:ext>
            </a:extLst>
          </p:cNvPr>
          <p:cNvSpPr txBox="1"/>
          <p:nvPr/>
        </p:nvSpPr>
        <p:spPr>
          <a:xfrm>
            <a:off x="1188720" y="1495619"/>
            <a:ext cx="3741420" cy="34317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Most important variables for predicting G3</a:t>
            </a:r>
            <a:endParaRPr lang="en-SG" sz="1200" dirty="0">
              <a:latin typeface="Poppins" panose="00000500000000000000" pitchFamily="2" charset="0"/>
              <a:cs typeface="Poppins" panose="00000500000000000000" pitchFamily="2" charset="0"/>
            </a:endParaRPr>
          </a:p>
        </p:txBody>
      </p:sp>
      <p:sp>
        <p:nvSpPr>
          <p:cNvPr id="14" name="TextBox 13">
            <a:extLst>
              <a:ext uri="{FF2B5EF4-FFF2-40B4-BE49-F238E27FC236}">
                <a16:creationId xmlns:a16="http://schemas.microsoft.com/office/drawing/2014/main" id="{AE7AED6C-5FEF-5D04-101A-0F18842EC994}"/>
              </a:ext>
            </a:extLst>
          </p:cNvPr>
          <p:cNvSpPr txBox="1"/>
          <p:nvPr/>
        </p:nvSpPr>
        <p:spPr>
          <a:xfrm>
            <a:off x="1407785" y="1846105"/>
            <a:ext cx="3741420" cy="897169"/>
          </a:xfrm>
          <a:prstGeom prst="rect">
            <a:avLst/>
          </a:prstGeom>
          <a:noFill/>
        </p:spPr>
        <p:txBody>
          <a:bodyPr wrap="square" rtlCol="0" anchor="t">
            <a:spAutoFit/>
          </a:bodyPr>
          <a:lstStyle/>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Grades of first test (G1)</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hours spent studying</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absences</a:t>
            </a:r>
            <a:endParaRPr lang="en-SG" sz="1200" dirty="0">
              <a:latin typeface="Poppins" panose="00000500000000000000" pitchFamily="2" charset="0"/>
              <a:cs typeface="Poppins" panose="00000500000000000000" pitchFamily="2" charset="0"/>
            </a:endParaRPr>
          </a:p>
        </p:txBody>
      </p:sp>
      <p:pic>
        <p:nvPicPr>
          <p:cNvPr id="21" name="Picture 20">
            <a:extLst>
              <a:ext uri="{FF2B5EF4-FFF2-40B4-BE49-F238E27FC236}">
                <a16:creationId xmlns:a16="http://schemas.microsoft.com/office/drawing/2014/main" id="{CF9120CA-6C34-E07B-FD80-C32EBFCAFEE8}"/>
              </a:ext>
            </a:extLst>
          </p:cNvPr>
          <p:cNvPicPr>
            <a:picLocks noChangeAspect="1"/>
          </p:cNvPicPr>
          <p:nvPr/>
        </p:nvPicPr>
        <p:blipFill>
          <a:blip r:embed="rId3"/>
          <a:stretch>
            <a:fillRect/>
          </a:stretch>
        </p:blipFill>
        <p:spPr>
          <a:xfrm>
            <a:off x="5521561" y="1322621"/>
            <a:ext cx="2806209" cy="2498257"/>
          </a:xfrm>
          <a:prstGeom prst="rect">
            <a:avLst/>
          </a:prstGeom>
          <a:ln>
            <a:solidFill>
              <a:schemeClr val="tx1"/>
            </a:solidFill>
          </a:ln>
        </p:spPr>
      </p:pic>
      <p:sp>
        <p:nvSpPr>
          <p:cNvPr id="23" name="Subtitle 2">
            <a:extLst>
              <a:ext uri="{FF2B5EF4-FFF2-40B4-BE49-F238E27FC236}">
                <a16:creationId xmlns:a16="http://schemas.microsoft.com/office/drawing/2014/main" id="{35FADF07-D0AC-E4BB-B627-793F9D2CCE15}"/>
              </a:ext>
            </a:extLst>
          </p:cNvPr>
          <p:cNvSpPr txBox="1">
            <a:spLocks/>
          </p:cNvSpPr>
          <p:nvPr/>
        </p:nvSpPr>
        <p:spPr>
          <a:xfrm>
            <a:off x="7018653" y="522554"/>
            <a:ext cx="1517627"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buFont typeface="Arial" panose="020B0604020202020204" pitchFamily="34" charset="0"/>
              <a:buChar char="•"/>
            </a:pPr>
            <a:r>
              <a:rPr lang="en-US" sz="900" dirty="0">
                <a:solidFill>
                  <a:schemeClr val="tx1"/>
                </a:solidFill>
              </a:rPr>
              <a:t>Random Regression Model</a:t>
            </a:r>
          </a:p>
        </p:txBody>
      </p:sp>
    </p:spTree>
    <p:extLst>
      <p:ext uri="{BB962C8B-B14F-4D97-AF65-F5344CB8AC3E}">
        <p14:creationId xmlns:p14="http://schemas.microsoft.com/office/powerpoint/2010/main" val="3845353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137422"/>
            <a:ext cx="4265942" cy="38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Decision Tree</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MACHINE LEARINING</a:t>
            </a:r>
          </a:p>
        </p:txBody>
      </p:sp>
      <p:sp>
        <p:nvSpPr>
          <p:cNvPr id="5" name="Subtitle 2">
            <a:extLst>
              <a:ext uri="{FF2B5EF4-FFF2-40B4-BE49-F238E27FC236}">
                <a16:creationId xmlns:a16="http://schemas.microsoft.com/office/drawing/2014/main" id="{2FD255AA-297F-5586-7C4F-1650B21B5A0C}"/>
              </a:ext>
            </a:extLst>
          </p:cNvPr>
          <p:cNvSpPr txBox="1">
            <a:spLocks/>
          </p:cNvSpPr>
          <p:nvPr/>
        </p:nvSpPr>
        <p:spPr>
          <a:xfrm>
            <a:off x="-6285363" y="1664856"/>
            <a:ext cx="3067142"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lnSpc>
                <a:spcPct val="150000"/>
              </a:lnSpc>
              <a:buFont typeface="Arial" panose="020B0604020202020204" pitchFamily="34" charset="0"/>
              <a:buChar char="•"/>
            </a:pPr>
            <a:r>
              <a:rPr lang="en-US" sz="1200" dirty="0">
                <a:solidFill>
                  <a:schemeClr val="tx1"/>
                </a:solidFill>
              </a:rPr>
              <a:t>Random Regression Model</a:t>
            </a:r>
          </a:p>
        </p:txBody>
      </p:sp>
      <p:sp>
        <p:nvSpPr>
          <p:cNvPr id="7" name="Subtitle 2">
            <a:extLst>
              <a:ext uri="{FF2B5EF4-FFF2-40B4-BE49-F238E27FC236}">
                <a16:creationId xmlns:a16="http://schemas.microsoft.com/office/drawing/2014/main" id="{4C1C2134-4BB8-7AC2-ACAE-6DD3489FC4ED}"/>
              </a:ext>
            </a:extLst>
          </p:cNvPr>
          <p:cNvSpPr txBox="1">
            <a:spLocks/>
          </p:cNvSpPr>
          <p:nvPr/>
        </p:nvSpPr>
        <p:spPr>
          <a:xfrm>
            <a:off x="-3218221" y="1664856"/>
            <a:ext cx="3067142"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lnSpc>
                <a:spcPct val="150000"/>
              </a:lnSpc>
              <a:buFont typeface="Arial" panose="020B0604020202020204" pitchFamily="34" charset="0"/>
              <a:buChar char="•"/>
            </a:pPr>
            <a:r>
              <a:rPr lang="en-US" sz="1200" dirty="0">
                <a:solidFill>
                  <a:schemeClr val="tx1"/>
                </a:solidFill>
              </a:rPr>
              <a:t>Support Vector Regression Model</a:t>
            </a:r>
          </a:p>
        </p:txBody>
      </p:sp>
      <p:sp>
        <p:nvSpPr>
          <p:cNvPr id="10" name="TextBox 9">
            <a:extLst>
              <a:ext uri="{FF2B5EF4-FFF2-40B4-BE49-F238E27FC236}">
                <a16:creationId xmlns:a16="http://schemas.microsoft.com/office/drawing/2014/main" id="{9EDB63C2-A8F7-8B3F-6489-81EF09C41F24}"/>
              </a:ext>
            </a:extLst>
          </p:cNvPr>
          <p:cNvSpPr txBox="1"/>
          <p:nvPr/>
        </p:nvSpPr>
        <p:spPr>
          <a:xfrm>
            <a:off x="2766060" y="1175072"/>
            <a:ext cx="2164080" cy="343171"/>
          </a:xfrm>
          <a:prstGeom prst="rect">
            <a:avLst/>
          </a:prstGeom>
          <a:noFill/>
        </p:spPr>
        <p:txBody>
          <a:bodyPr wrap="square" rtlCol="0" anchor="ctr">
            <a:spAutoFit/>
          </a:bodyPr>
          <a:lstStyle/>
          <a:p>
            <a:pPr>
              <a:lnSpc>
                <a:spcPct val="150000"/>
              </a:lnSpc>
            </a:pPr>
            <a:r>
              <a:rPr lang="en-US" sz="1200" dirty="0">
                <a:latin typeface="Poppins" panose="00000500000000000000" pitchFamily="2" charset="0"/>
                <a:cs typeface="Poppins" panose="00000500000000000000" pitchFamily="2" charset="0"/>
              </a:rPr>
              <a:t>(Maximum depth of  </a:t>
            </a:r>
            <a:r>
              <a:rPr lang="en-US" sz="1200" b="1" dirty="0">
                <a:latin typeface="Poppins" panose="00000500000000000000" pitchFamily="2" charset="0"/>
                <a:cs typeface="Poppins" panose="00000500000000000000" pitchFamily="2" charset="0"/>
              </a:rPr>
              <a:t>6</a:t>
            </a:r>
            <a:r>
              <a:rPr lang="en-US" sz="1200" dirty="0">
                <a:latin typeface="Poppins" panose="00000500000000000000" pitchFamily="2" charset="0"/>
                <a:cs typeface="Poppins" panose="00000500000000000000" pitchFamily="2" charset="0"/>
              </a:rPr>
              <a:t>)</a:t>
            </a:r>
          </a:p>
        </p:txBody>
      </p:sp>
      <p:sp>
        <p:nvSpPr>
          <p:cNvPr id="13" name="TextBox 12">
            <a:extLst>
              <a:ext uri="{FF2B5EF4-FFF2-40B4-BE49-F238E27FC236}">
                <a16:creationId xmlns:a16="http://schemas.microsoft.com/office/drawing/2014/main" id="{31C43126-CE3F-89EF-A783-43D8C313CEC4}"/>
              </a:ext>
            </a:extLst>
          </p:cNvPr>
          <p:cNvSpPr txBox="1"/>
          <p:nvPr/>
        </p:nvSpPr>
        <p:spPr>
          <a:xfrm>
            <a:off x="1188720" y="5077019"/>
            <a:ext cx="3741420" cy="34317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Most important variables for predicting G3</a:t>
            </a:r>
            <a:endParaRPr lang="en-SG" sz="1200" dirty="0">
              <a:latin typeface="Poppins" panose="00000500000000000000" pitchFamily="2" charset="0"/>
              <a:cs typeface="Poppins" panose="00000500000000000000" pitchFamily="2" charset="0"/>
            </a:endParaRPr>
          </a:p>
        </p:txBody>
      </p:sp>
      <p:sp>
        <p:nvSpPr>
          <p:cNvPr id="2" name="Rectangle 1">
            <a:extLst>
              <a:ext uri="{FF2B5EF4-FFF2-40B4-BE49-F238E27FC236}">
                <a16:creationId xmlns:a16="http://schemas.microsoft.com/office/drawing/2014/main" id="{09BF000B-FDCA-4085-207F-F1CF51BA4922}"/>
              </a:ext>
            </a:extLst>
          </p:cNvPr>
          <p:cNvSpPr/>
          <p:nvPr/>
        </p:nvSpPr>
        <p:spPr>
          <a:xfrm>
            <a:off x="541020" y="5539740"/>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latin typeface="Poppins" panose="00000500000000000000" pitchFamily="2" charset="0"/>
                <a:cs typeface="Poppins" panose="00000500000000000000" pitchFamily="2" charset="0"/>
              </a:rPr>
              <a:t>Study time </a:t>
            </a:r>
            <a:r>
              <a:rPr lang="en-US" sz="1100" dirty="0">
                <a:solidFill>
                  <a:sysClr val="windowText" lastClr="000000"/>
                </a:solidFill>
                <a:latin typeface="Poppins" panose="00000500000000000000" pitchFamily="2" charset="0"/>
                <a:cs typeface="Poppins" panose="00000500000000000000" pitchFamily="2" charset="0"/>
              </a:rPr>
              <a:t>&gt; 1.5 hours</a:t>
            </a:r>
            <a:endParaRPr lang="en-SG" sz="1100" dirty="0">
              <a:solidFill>
                <a:sysClr val="windowText" lastClr="000000"/>
              </a:solidFill>
              <a:latin typeface="Poppins" panose="00000500000000000000" pitchFamily="2" charset="0"/>
              <a:cs typeface="Poppins" panose="00000500000000000000" pitchFamily="2" charset="0"/>
            </a:endParaRPr>
          </a:p>
        </p:txBody>
      </p:sp>
      <p:sp>
        <p:nvSpPr>
          <p:cNvPr id="3" name="Rectangle 2">
            <a:extLst>
              <a:ext uri="{FF2B5EF4-FFF2-40B4-BE49-F238E27FC236}">
                <a16:creationId xmlns:a16="http://schemas.microsoft.com/office/drawing/2014/main" id="{01134016-91DA-50A5-697A-DB917A4C43A4}"/>
              </a:ext>
            </a:extLst>
          </p:cNvPr>
          <p:cNvSpPr/>
          <p:nvPr/>
        </p:nvSpPr>
        <p:spPr>
          <a:xfrm>
            <a:off x="2617489" y="5539740"/>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Poppins" panose="00000500000000000000" pitchFamily="2" charset="0"/>
                <a:cs typeface="Poppins" panose="00000500000000000000" pitchFamily="2" charset="0"/>
              </a:rPr>
              <a:t>Failures </a:t>
            </a:r>
            <a:r>
              <a:rPr lang="en-US" sz="1200" dirty="0">
                <a:solidFill>
                  <a:sysClr val="windowText" lastClr="000000"/>
                </a:solidFill>
                <a:latin typeface="Poppins" panose="00000500000000000000" pitchFamily="2" charset="0"/>
                <a:cs typeface="Poppins" panose="00000500000000000000" pitchFamily="2" charset="0"/>
              </a:rPr>
              <a:t>&lt;= 1</a:t>
            </a:r>
            <a:endParaRPr lang="en-SG" sz="1200" dirty="0">
              <a:solidFill>
                <a:sysClr val="windowText" lastClr="000000"/>
              </a:solidFill>
              <a:latin typeface="Poppins" panose="00000500000000000000" pitchFamily="2" charset="0"/>
              <a:cs typeface="Poppins" panose="00000500000000000000" pitchFamily="2" charset="0"/>
            </a:endParaRPr>
          </a:p>
        </p:txBody>
      </p:sp>
      <p:sp>
        <p:nvSpPr>
          <p:cNvPr id="4" name="Rectangle 3">
            <a:extLst>
              <a:ext uri="{FF2B5EF4-FFF2-40B4-BE49-F238E27FC236}">
                <a16:creationId xmlns:a16="http://schemas.microsoft.com/office/drawing/2014/main" id="{CB7EB01A-8653-E867-53C7-789BABFB8837}"/>
              </a:ext>
            </a:extLst>
          </p:cNvPr>
          <p:cNvSpPr/>
          <p:nvPr/>
        </p:nvSpPr>
        <p:spPr>
          <a:xfrm>
            <a:off x="4792982" y="5539739"/>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Poppins" panose="00000500000000000000" pitchFamily="2" charset="0"/>
                <a:cs typeface="Poppins" panose="00000500000000000000" pitchFamily="2" charset="0"/>
              </a:rPr>
              <a:t>Absences</a:t>
            </a:r>
            <a:r>
              <a:rPr lang="en-US" sz="1200" dirty="0">
                <a:solidFill>
                  <a:schemeClr val="tx2"/>
                </a:solidFill>
              </a:rPr>
              <a:t> </a:t>
            </a:r>
            <a:r>
              <a:rPr lang="en-US" sz="1200" dirty="0">
                <a:solidFill>
                  <a:sysClr val="windowText" lastClr="000000"/>
                </a:solidFill>
              </a:rPr>
              <a:t>&lt;= 4.5</a:t>
            </a:r>
            <a:endParaRPr lang="en-SG" sz="1200" dirty="0">
              <a:solidFill>
                <a:sysClr val="windowText" lastClr="000000"/>
              </a:solidFill>
            </a:endParaRPr>
          </a:p>
        </p:txBody>
      </p:sp>
      <p:sp>
        <p:nvSpPr>
          <p:cNvPr id="9" name="Equals 8">
            <a:extLst>
              <a:ext uri="{FF2B5EF4-FFF2-40B4-BE49-F238E27FC236}">
                <a16:creationId xmlns:a16="http://schemas.microsoft.com/office/drawing/2014/main" id="{C6274B06-B758-8F6D-A342-22DCE75F306C}"/>
              </a:ext>
            </a:extLst>
          </p:cNvPr>
          <p:cNvSpPr/>
          <p:nvPr/>
        </p:nvSpPr>
        <p:spPr>
          <a:xfrm>
            <a:off x="6739874" y="5493630"/>
            <a:ext cx="369585" cy="478468"/>
          </a:xfrm>
          <a:prstGeom prst="mathEqual">
            <a:avLst>
              <a:gd name="adj1" fmla="val 10779"/>
              <a:gd name="adj2" fmla="val 117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
        <p:nvSpPr>
          <p:cNvPr id="15" name="Rectangle 14">
            <a:extLst>
              <a:ext uri="{FF2B5EF4-FFF2-40B4-BE49-F238E27FC236}">
                <a16:creationId xmlns:a16="http://schemas.microsoft.com/office/drawing/2014/main" id="{65109D56-DBE5-FA07-7C71-C742EA482CCC}"/>
              </a:ext>
            </a:extLst>
          </p:cNvPr>
          <p:cNvSpPr/>
          <p:nvPr/>
        </p:nvSpPr>
        <p:spPr>
          <a:xfrm>
            <a:off x="541020" y="6344327"/>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latin typeface="Poppins" panose="00000500000000000000" pitchFamily="2" charset="0"/>
                <a:cs typeface="Poppins" panose="00000500000000000000" pitchFamily="2" charset="0"/>
              </a:rPr>
              <a:t>Study time </a:t>
            </a:r>
            <a:r>
              <a:rPr lang="en-US" sz="1100" dirty="0">
                <a:solidFill>
                  <a:sysClr val="windowText" lastClr="000000"/>
                </a:solidFill>
                <a:latin typeface="Poppins" panose="00000500000000000000" pitchFamily="2" charset="0"/>
                <a:cs typeface="Poppins" panose="00000500000000000000" pitchFamily="2" charset="0"/>
              </a:rPr>
              <a:t>&gt; 1.5 hours</a:t>
            </a:r>
            <a:endParaRPr lang="en-SG" sz="1100" dirty="0">
              <a:solidFill>
                <a:sysClr val="windowText" lastClr="000000"/>
              </a:solidFill>
              <a:latin typeface="Poppins" panose="00000500000000000000" pitchFamily="2" charset="0"/>
              <a:cs typeface="Poppins" panose="00000500000000000000" pitchFamily="2" charset="0"/>
            </a:endParaRPr>
          </a:p>
        </p:txBody>
      </p:sp>
      <p:sp>
        <p:nvSpPr>
          <p:cNvPr id="16" name="Rectangle 15">
            <a:extLst>
              <a:ext uri="{FF2B5EF4-FFF2-40B4-BE49-F238E27FC236}">
                <a16:creationId xmlns:a16="http://schemas.microsoft.com/office/drawing/2014/main" id="{B02B73B0-4892-1F40-EF84-9FD9002A8D22}"/>
              </a:ext>
            </a:extLst>
          </p:cNvPr>
          <p:cNvSpPr/>
          <p:nvPr/>
        </p:nvSpPr>
        <p:spPr>
          <a:xfrm>
            <a:off x="2617489" y="6344327"/>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Poppins" panose="00000500000000000000" pitchFamily="2" charset="0"/>
                <a:cs typeface="Poppins" panose="00000500000000000000" pitchFamily="2" charset="0"/>
              </a:rPr>
              <a:t>Failures </a:t>
            </a:r>
            <a:r>
              <a:rPr lang="en-US" sz="1200" dirty="0">
                <a:solidFill>
                  <a:sysClr val="windowText" lastClr="000000"/>
                </a:solidFill>
                <a:latin typeface="Poppins" panose="00000500000000000000" pitchFamily="2" charset="0"/>
                <a:cs typeface="Poppins" panose="00000500000000000000" pitchFamily="2" charset="0"/>
              </a:rPr>
              <a:t>&gt; 1</a:t>
            </a:r>
            <a:endParaRPr lang="en-SG" sz="1200" dirty="0">
              <a:solidFill>
                <a:sysClr val="windowText" lastClr="000000"/>
              </a:solidFill>
              <a:latin typeface="Poppins" panose="00000500000000000000" pitchFamily="2" charset="0"/>
              <a:cs typeface="Poppins" panose="00000500000000000000" pitchFamily="2" charset="0"/>
            </a:endParaRPr>
          </a:p>
        </p:txBody>
      </p:sp>
      <p:sp>
        <p:nvSpPr>
          <p:cNvPr id="17" name="Rectangle 16">
            <a:extLst>
              <a:ext uri="{FF2B5EF4-FFF2-40B4-BE49-F238E27FC236}">
                <a16:creationId xmlns:a16="http://schemas.microsoft.com/office/drawing/2014/main" id="{C0DE12E1-F0A7-A13B-0890-D8031D147A96}"/>
              </a:ext>
            </a:extLst>
          </p:cNvPr>
          <p:cNvSpPr/>
          <p:nvPr/>
        </p:nvSpPr>
        <p:spPr>
          <a:xfrm>
            <a:off x="4792982" y="6344326"/>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latin typeface="Poppins" panose="00000500000000000000" pitchFamily="2" charset="0"/>
                <a:cs typeface="Poppins" panose="00000500000000000000" pitchFamily="2" charset="0"/>
              </a:rPr>
              <a:t>Absences</a:t>
            </a:r>
            <a:r>
              <a:rPr lang="en-US" sz="1200" dirty="0">
                <a:solidFill>
                  <a:schemeClr val="tx2"/>
                </a:solidFill>
              </a:rPr>
              <a:t> </a:t>
            </a:r>
            <a:r>
              <a:rPr lang="en-US" sz="1200" dirty="0">
                <a:solidFill>
                  <a:sysClr val="windowText" lastClr="000000"/>
                </a:solidFill>
              </a:rPr>
              <a:t>&gt;= 4.5</a:t>
            </a:r>
            <a:endParaRPr lang="en-SG" sz="1200" dirty="0">
              <a:solidFill>
                <a:sysClr val="windowText" lastClr="000000"/>
              </a:solidFill>
            </a:endParaRPr>
          </a:p>
        </p:txBody>
      </p:sp>
      <p:sp>
        <p:nvSpPr>
          <p:cNvPr id="20" name="TextBox 19">
            <a:extLst>
              <a:ext uri="{FF2B5EF4-FFF2-40B4-BE49-F238E27FC236}">
                <a16:creationId xmlns:a16="http://schemas.microsoft.com/office/drawing/2014/main" id="{BA9581AE-D8F4-CE6D-11AE-6B6EFE9D55B0}"/>
              </a:ext>
            </a:extLst>
          </p:cNvPr>
          <p:cNvSpPr txBox="1"/>
          <p:nvPr/>
        </p:nvSpPr>
        <p:spPr>
          <a:xfrm>
            <a:off x="7252919" y="5484677"/>
            <a:ext cx="1350061" cy="523220"/>
          </a:xfrm>
          <a:prstGeom prst="rect">
            <a:avLst/>
          </a:prstGeom>
          <a:solidFill>
            <a:schemeClr val="accent3">
              <a:lumMod val="90000"/>
            </a:schemeClr>
          </a:solidFill>
          <a:ln>
            <a:solidFill>
              <a:schemeClr val="tx1"/>
            </a:solidFill>
          </a:ln>
        </p:spPr>
        <p:txBody>
          <a:bodyPr wrap="square" rtlCol="0" anchor="ctr">
            <a:spAutoFit/>
          </a:bodyPr>
          <a:lstStyle/>
          <a:p>
            <a:pPr algn="ctr"/>
            <a:r>
              <a:rPr lang="en-US" sz="2800" b="1" dirty="0">
                <a:solidFill>
                  <a:srgbClr val="00B050"/>
                </a:solidFill>
                <a:latin typeface="Poppins" panose="00000500000000000000" pitchFamily="2" charset="0"/>
                <a:cs typeface="Poppins" panose="00000500000000000000" pitchFamily="2" charset="0"/>
              </a:rPr>
              <a:t>PASS</a:t>
            </a:r>
            <a:endParaRPr lang="en-SG" sz="2800" b="1" dirty="0">
              <a:solidFill>
                <a:srgbClr val="00B050"/>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12192C31-AB2A-D0DD-0A62-15C21B1C51E3}"/>
              </a:ext>
            </a:extLst>
          </p:cNvPr>
          <p:cNvSpPr txBox="1"/>
          <p:nvPr/>
        </p:nvSpPr>
        <p:spPr>
          <a:xfrm>
            <a:off x="7252919" y="6243156"/>
            <a:ext cx="1350061" cy="523220"/>
          </a:xfrm>
          <a:prstGeom prst="rect">
            <a:avLst/>
          </a:prstGeom>
          <a:solidFill>
            <a:schemeClr val="accent3">
              <a:lumMod val="90000"/>
            </a:schemeClr>
          </a:solidFill>
          <a:ln>
            <a:solidFill>
              <a:schemeClr val="tx1"/>
            </a:solidFill>
          </a:ln>
        </p:spPr>
        <p:txBody>
          <a:bodyPr wrap="square" rtlCol="0" anchor="ctr">
            <a:spAutoFit/>
          </a:bodyPr>
          <a:lstStyle/>
          <a:p>
            <a:pPr algn="ctr"/>
            <a:r>
              <a:rPr lang="en-US" sz="2800" b="1" dirty="0">
                <a:solidFill>
                  <a:schemeClr val="tx2">
                    <a:lumMod val="75000"/>
                  </a:schemeClr>
                </a:solidFill>
                <a:latin typeface="Poppins" panose="00000500000000000000" pitchFamily="2" charset="0"/>
                <a:cs typeface="Poppins" panose="00000500000000000000" pitchFamily="2" charset="0"/>
              </a:rPr>
              <a:t>FAIL</a:t>
            </a:r>
            <a:endParaRPr lang="en-SG" sz="2800" b="1" dirty="0">
              <a:solidFill>
                <a:schemeClr val="tx2">
                  <a:lumMod val="75000"/>
                </a:schemeClr>
              </a:solidFill>
              <a:latin typeface="Poppins" panose="00000500000000000000" pitchFamily="2" charset="0"/>
              <a:cs typeface="Poppins" panose="00000500000000000000" pitchFamily="2" charset="0"/>
            </a:endParaRPr>
          </a:p>
        </p:txBody>
      </p:sp>
      <p:sp>
        <p:nvSpPr>
          <p:cNvPr id="24" name="Plus Sign 23">
            <a:extLst>
              <a:ext uri="{FF2B5EF4-FFF2-40B4-BE49-F238E27FC236}">
                <a16:creationId xmlns:a16="http://schemas.microsoft.com/office/drawing/2014/main" id="{8673E623-F5AB-E057-3785-0D5BAD03BDBE}"/>
              </a:ext>
            </a:extLst>
          </p:cNvPr>
          <p:cNvSpPr/>
          <p:nvPr/>
        </p:nvSpPr>
        <p:spPr>
          <a:xfrm>
            <a:off x="4427221" y="5588084"/>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5" name="Equals 24">
            <a:extLst>
              <a:ext uri="{FF2B5EF4-FFF2-40B4-BE49-F238E27FC236}">
                <a16:creationId xmlns:a16="http://schemas.microsoft.com/office/drawing/2014/main" id="{EE010880-BEB2-5514-B67D-4130C53DC5F7}"/>
              </a:ext>
            </a:extLst>
          </p:cNvPr>
          <p:cNvSpPr/>
          <p:nvPr/>
        </p:nvSpPr>
        <p:spPr>
          <a:xfrm>
            <a:off x="6739874" y="6298606"/>
            <a:ext cx="369585" cy="478468"/>
          </a:xfrm>
          <a:prstGeom prst="mathEqual">
            <a:avLst>
              <a:gd name="adj1" fmla="val 10779"/>
              <a:gd name="adj2" fmla="val 117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
        <p:nvSpPr>
          <p:cNvPr id="28" name="Plus Sign 27">
            <a:extLst>
              <a:ext uri="{FF2B5EF4-FFF2-40B4-BE49-F238E27FC236}">
                <a16:creationId xmlns:a16="http://schemas.microsoft.com/office/drawing/2014/main" id="{8A27A0AB-3D8C-3108-FA92-C99FA8D3E4D6}"/>
              </a:ext>
            </a:extLst>
          </p:cNvPr>
          <p:cNvSpPr/>
          <p:nvPr/>
        </p:nvSpPr>
        <p:spPr>
          <a:xfrm>
            <a:off x="4427221" y="6382426"/>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9" name="Plus Sign 28">
            <a:extLst>
              <a:ext uri="{FF2B5EF4-FFF2-40B4-BE49-F238E27FC236}">
                <a16:creationId xmlns:a16="http://schemas.microsoft.com/office/drawing/2014/main" id="{92B091EC-A0E2-E782-10C8-669527688C61}"/>
              </a:ext>
            </a:extLst>
          </p:cNvPr>
          <p:cNvSpPr/>
          <p:nvPr/>
        </p:nvSpPr>
        <p:spPr>
          <a:xfrm>
            <a:off x="2282209" y="6380310"/>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0" name="Plus Sign 29">
            <a:extLst>
              <a:ext uri="{FF2B5EF4-FFF2-40B4-BE49-F238E27FC236}">
                <a16:creationId xmlns:a16="http://schemas.microsoft.com/office/drawing/2014/main" id="{F371344A-B737-CD61-1E90-F1D9D260BC4B}"/>
              </a:ext>
            </a:extLst>
          </p:cNvPr>
          <p:cNvSpPr/>
          <p:nvPr/>
        </p:nvSpPr>
        <p:spPr>
          <a:xfrm>
            <a:off x="2288471" y="5588084"/>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3025EAC9-7D22-9F15-6FC9-C09389711B3E}"/>
              </a:ext>
            </a:extLst>
          </p:cNvPr>
          <p:cNvSpPr txBox="1"/>
          <p:nvPr/>
        </p:nvSpPr>
        <p:spPr>
          <a:xfrm>
            <a:off x="-1684650" y="2106778"/>
            <a:ext cx="3741420" cy="1889748"/>
          </a:xfrm>
          <a:prstGeom prst="rect">
            <a:avLst/>
          </a:prstGeom>
          <a:noFill/>
        </p:spPr>
        <p:txBody>
          <a:bodyPr wrap="square" rtlCol="0" anchor="t">
            <a:spAutoFit/>
          </a:bodyPr>
          <a:lstStyle/>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Accuracy : </a:t>
            </a:r>
            <a:r>
              <a:rPr lang="en-US" sz="1200" b="1" dirty="0">
                <a:solidFill>
                  <a:srgbClr val="00B050"/>
                </a:solidFill>
                <a:latin typeface="Poppins" panose="00000500000000000000" pitchFamily="2" charset="0"/>
                <a:cs typeface="Poppins" panose="00000500000000000000" pitchFamily="2" charset="0"/>
              </a:rPr>
              <a:t>91.33%</a:t>
            </a:r>
          </a:p>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TPR: </a:t>
            </a:r>
            <a:r>
              <a:rPr lang="en-US" sz="1200" b="1" dirty="0">
                <a:solidFill>
                  <a:srgbClr val="00B050"/>
                </a:solidFill>
                <a:latin typeface="Poppins" panose="00000500000000000000" pitchFamily="2" charset="0"/>
                <a:cs typeface="Poppins" panose="00000500000000000000" pitchFamily="2" charset="0"/>
              </a:rPr>
              <a:t>97.42%</a:t>
            </a:r>
          </a:p>
          <a:p>
            <a:pPr marL="171450" indent="-171450">
              <a:lnSpc>
                <a:spcPct val="200000"/>
              </a:lnSpc>
              <a:buFont typeface="Arial" panose="020B0604020202020204" pitchFamily="34" charset="0"/>
              <a:buChar char="•"/>
            </a:pPr>
            <a:r>
              <a:rPr lang="en-US" sz="1200" b="1" dirty="0">
                <a:solidFill>
                  <a:schemeClr val="tx1"/>
                </a:solidFill>
                <a:latin typeface="Poppins" panose="00000500000000000000" pitchFamily="2" charset="0"/>
                <a:cs typeface="Poppins" panose="00000500000000000000" pitchFamily="2" charset="0"/>
              </a:rPr>
              <a:t>TNR: </a:t>
            </a:r>
            <a:r>
              <a:rPr lang="en-US" sz="1200" b="1" dirty="0">
                <a:solidFill>
                  <a:srgbClr val="00B050"/>
                </a:solidFill>
                <a:latin typeface="Poppins" panose="00000500000000000000" pitchFamily="2" charset="0"/>
                <a:cs typeface="Poppins" panose="00000500000000000000" pitchFamily="2" charset="0"/>
              </a:rPr>
              <a:t>38.88%</a:t>
            </a:r>
          </a:p>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FPR: </a:t>
            </a:r>
            <a:r>
              <a:rPr lang="en-US" sz="1200" b="1" dirty="0">
                <a:solidFill>
                  <a:schemeClr val="accent2">
                    <a:lumMod val="50000"/>
                  </a:schemeClr>
                </a:solidFill>
                <a:latin typeface="Poppins" panose="00000500000000000000" pitchFamily="2" charset="0"/>
                <a:cs typeface="Poppins" panose="00000500000000000000" pitchFamily="2" charset="0"/>
              </a:rPr>
              <a:t>61.11%</a:t>
            </a:r>
          </a:p>
          <a:p>
            <a:pPr marL="171450" indent="-171450">
              <a:lnSpc>
                <a:spcPct val="200000"/>
              </a:lnSpc>
              <a:buFont typeface="Arial" panose="020B0604020202020204" pitchFamily="34" charset="0"/>
              <a:buChar char="•"/>
            </a:pPr>
            <a:r>
              <a:rPr lang="en-US" sz="1200" b="1" dirty="0">
                <a:solidFill>
                  <a:schemeClr val="tx1"/>
                </a:solidFill>
                <a:latin typeface="Poppins" panose="00000500000000000000" pitchFamily="2" charset="0"/>
                <a:cs typeface="Poppins" panose="00000500000000000000" pitchFamily="2" charset="0"/>
              </a:rPr>
              <a:t>FNR: </a:t>
            </a:r>
            <a:r>
              <a:rPr lang="en-US" sz="1200" b="1" dirty="0">
                <a:solidFill>
                  <a:schemeClr val="accent2">
                    <a:lumMod val="50000"/>
                  </a:schemeClr>
                </a:solidFill>
                <a:latin typeface="Poppins" panose="00000500000000000000" pitchFamily="2" charset="0"/>
                <a:cs typeface="Poppins" panose="00000500000000000000" pitchFamily="2" charset="0"/>
              </a:rPr>
              <a:t>2.58%</a:t>
            </a:r>
            <a:endParaRPr lang="en-SG" sz="1200" b="1" dirty="0">
              <a:solidFill>
                <a:schemeClr val="accent2">
                  <a:lumMod val="50000"/>
                </a:schemeClr>
              </a:solidFill>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988F1233-D781-4430-44F2-86D8CC8FC5A4}"/>
              </a:ext>
            </a:extLst>
          </p:cNvPr>
          <p:cNvSpPr txBox="1"/>
          <p:nvPr/>
        </p:nvSpPr>
        <p:spPr>
          <a:xfrm>
            <a:off x="1188720" y="1495619"/>
            <a:ext cx="3741420" cy="34317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Most important variables for predicting G3</a:t>
            </a:r>
            <a:endParaRPr lang="en-SG" sz="1200" dirty="0">
              <a:latin typeface="Poppins" panose="00000500000000000000" pitchFamily="2" charset="0"/>
              <a:cs typeface="Poppins" panose="00000500000000000000" pitchFamily="2" charset="0"/>
            </a:endParaRPr>
          </a:p>
        </p:txBody>
      </p:sp>
      <p:sp>
        <p:nvSpPr>
          <p:cNvPr id="11" name="Rectangle 10">
            <a:extLst>
              <a:ext uri="{FF2B5EF4-FFF2-40B4-BE49-F238E27FC236}">
                <a16:creationId xmlns:a16="http://schemas.microsoft.com/office/drawing/2014/main" id="{8E7CB47E-5ADC-DCC6-3C9A-DE21D5C25929}"/>
              </a:ext>
            </a:extLst>
          </p:cNvPr>
          <p:cNvSpPr/>
          <p:nvPr/>
        </p:nvSpPr>
        <p:spPr>
          <a:xfrm>
            <a:off x="541020" y="2476500"/>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latin typeface="Poppins" panose="00000500000000000000" pitchFamily="2" charset="0"/>
                <a:cs typeface="Poppins" panose="00000500000000000000" pitchFamily="2" charset="0"/>
              </a:rPr>
              <a:t>G1</a:t>
            </a:r>
            <a:r>
              <a:rPr lang="en-US" sz="1100" dirty="0">
                <a:solidFill>
                  <a:sysClr val="windowText" lastClr="000000"/>
                </a:solidFill>
                <a:latin typeface="Poppins" panose="00000500000000000000" pitchFamily="2" charset="0"/>
                <a:cs typeface="Poppins" panose="00000500000000000000" pitchFamily="2" charset="0"/>
              </a:rPr>
              <a:t>&lt;= 7.5</a:t>
            </a:r>
            <a:endParaRPr lang="en-SG" sz="1100" dirty="0">
              <a:solidFill>
                <a:sysClr val="windowText" lastClr="000000"/>
              </a:solidFill>
              <a:latin typeface="Poppins" panose="00000500000000000000" pitchFamily="2" charset="0"/>
              <a:cs typeface="Poppins" panose="00000500000000000000" pitchFamily="2" charset="0"/>
            </a:endParaRPr>
          </a:p>
        </p:txBody>
      </p:sp>
      <p:sp>
        <p:nvSpPr>
          <p:cNvPr id="18" name="Rectangle 17">
            <a:extLst>
              <a:ext uri="{FF2B5EF4-FFF2-40B4-BE49-F238E27FC236}">
                <a16:creationId xmlns:a16="http://schemas.microsoft.com/office/drawing/2014/main" id="{5570EF69-BC2A-BEDF-44C1-C884D1769B46}"/>
              </a:ext>
            </a:extLst>
          </p:cNvPr>
          <p:cNvSpPr/>
          <p:nvPr/>
        </p:nvSpPr>
        <p:spPr>
          <a:xfrm>
            <a:off x="2617489" y="2476500"/>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latin typeface="Poppins" panose="00000500000000000000" pitchFamily="2" charset="0"/>
                <a:cs typeface="Poppins" panose="00000500000000000000" pitchFamily="2" charset="0"/>
              </a:rPr>
              <a:t>Study time </a:t>
            </a:r>
            <a:r>
              <a:rPr lang="en-US" sz="1100" dirty="0">
                <a:solidFill>
                  <a:sysClr val="windowText" lastClr="000000"/>
                </a:solidFill>
                <a:latin typeface="Poppins" panose="00000500000000000000" pitchFamily="2" charset="0"/>
                <a:cs typeface="Poppins" panose="00000500000000000000" pitchFamily="2" charset="0"/>
              </a:rPr>
              <a:t>&lt;1.5 Hours</a:t>
            </a:r>
            <a:endParaRPr lang="en-SG" sz="1100" dirty="0">
              <a:solidFill>
                <a:sysClr val="windowText" lastClr="000000"/>
              </a:solidFill>
              <a:latin typeface="Poppins" panose="00000500000000000000" pitchFamily="2" charset="0"/>
              <a:cs typeface="Poppins" panose="00000500000000000000" pitchFamily="2" charset="0"/>
            </a:endParaRPr>
          </a:p>
        </p:txBody>
      </p:sp>
      <p:sp>
        <p:nvSpPr>
          <p:cNvPr id="23" name="Rectangle 22">
            <a:extLst>
              <a:ext uri="{FF2B5EF4-FFF2-40B4-BE49-F238E27FC236}">
                <a16:creationId xmlns:a16="http://schemas.microsoft.com/office/drawing/2014/main" id="{7E29E052-2942-3B40-AD6E-29C206181F5F}"/>
              </a:ext>
            </a:extLst>
          </p:cNvPr>
          <p:cNvSpPr/>
          <p:nvPr/>
        </p:nvSpPr>
        <p:spPr>
          <a:xfrm>
            <a:off x="4792982" y="2476499"/>
            <a:ext cx="1733531" cy="38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latin typeface="Poppins" panose="00000500000000000000" pitchFamily="2" charset="0"/>
                <a:cs typeface="Poppins" panose="00000500000000000000" pitchFamily="2" charset="0"/>
              </a:rPr>
              <a:t>Absences</a:t>
            </a:r>
            <a:r>
              <a:rPr lang="en-US" sz="1100" dirty="0">
                <a:solidFill>
                  <a:schemeClr val="tx2"/>
                </a:solidFill>
              </a:rPr>
              <a:t> </a:t>
            </a:r>
            <a:r>
              <a:rPr lang="en-US" sz="1100" dirty="0">
                <a:solidFill>
                  <a:sysClr val="windowText" lastClr="000000"/>
                </a:solidFill>
              </a:rPr>
              <a:t>&gt; 3</a:t>
            </a:r>
            <a:endParaRPr lang="en-SG" sz="1100" dirty="0">
              <a:solidFill>
                <a:sysClr val="windowText" lastClr="000000"/>
              </a:solidFill>
            </a:endParaRPr>
          </a:p>
        </p:txBody>
      </p:sp>
      <p:sp>
        <p:nvSpPr>
          <p:cNvPr id="32" name="Plus Sign 31">
            <a:extLst>
              <a:ext uri="{FF2B5EF4-FFF2-40B4-BE49-F238E27FC236}">
                <a16:creationId xmlns:a16="http://schemas.microsoft.com/office/drawing/2014/main" id="{9937913C-0CA2-8303-AF6D-23B17A348CDB}"/>
              </a:ext>
            </a:extLst>
          </p:cNvPr>
          <p:cNvSpPr/>
          <p:nvPr/>
        </p:nvSpPr>
        <p:spPr>
          <a:xfrm>
            <a:off x="4427221" y="2524844"/>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3" name="Plus Sign 32">
            <a:extLst>
              <a:ext uri="{FF2B5EF4-FFF2-40B4-BE49-F238E27FC236}">
                <a16:creationId xmlns:a16="http://schemas.microsoft.com/office/drawing/2014/main" id="{9ABE145B-796B-CEDA-C6A0-D7C99DB8ED36}"/>
              </a:ext>
            </a:extLst>
          </p:cNvPr>
          <p:cNvSpPr/>
          <p:nvPr/>
        </p:nvSpPr>
        <p:spPr>
          <a:xfrm>
            <a:off x="2288471" y="2524844"/>
            <a:ext cx="304800" cy="289560"/>
          </a:xfrm>
          <a:prstGeom prst="mathPlus">
            <a:avLst>
              <a:gd name="adj1" fmla="val 77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4" name="Equals 33">
            <a:extLst>
              <a:ext uri="{FF2B5EF4-FFF2-40B4-BE49-F238E27FC236}">
                <a16:creationId xmlns:a16="http://schemas.microsoft.com/office/drawing/2014/main" id="{57C8F1D9-3430-5F22-9901-11A642071741}"/>
              </a:ext>
            </a:extLst>
          </p:cNvPr>
          <p:cNvSpPr/>
          <p:nvPr/>
        </p:nvSpPr>
        <p:spPr>
          <a:xfrm>
            <a:off x="6678914" y="2430390"/>
            <a:ext cx="369585" cy="478468"/>
          </a:xfrm>
          <a:prstGeom prst="mathEqual">
            <a:avLst>
              <a:gd name="adj1" fmla="val 4409"/>
              <a:gd name="adj2" fmla="val 117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
        <p:nvSpPr>
          <p:cNvPr id="35" name="Rectangle: Rounded Corners 34">
            <a:extLst>
              <a:ext uri="{FF2B5EF4-FFF2-40B4-BE49-F238E27FC236}">
                <a16:creationId xmlns:a16="http://schemas.microsoft.com/office/drawing/2014/main" id="{A1F56E25-E8D8-8BD0-AE25-1C66DEFA1B16}"/>
              </a:ext>
            </a:extLst>
          </p:cNvPr>
          <p:cNvSpPr/>
          <p:nvPr/>
        </p:nvSpPr>
        <p:spPr>
          <a:xfrm>
            <a:off x="7250452" y="2330534"/>
            <a:ext cx="1341120" cy="678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latin typeface="Poppins" panose="00000500000000000000" pitchFamily="2" charset="0"/>
                <a:cs typeface="Poppins" panose="00000500000000000000" pitchFamily="2" charset="0"/>
              </a:rPr>
              <a:t>Lower</a:t>
            </a:r>
            <a:r>
              <a:rPr lang="en-US" dirty="0">
                <a:solidFill>
                  <a:schemeClr val="tx1"/>
                </a:solidFill>
                <a:latin typeface="Poppins" panose="00000500000000000000" pitchFamily="2" charset="0"/>
                <a:cs typeface="Poppins" panose="00000500000000000000" pitchFamily="2" charset="0"/>
              </a:rPr>
              <a:t> average G3</a:t>
            </a:r>
            <a:endParaRPr lang="en-SG" dirty="0">
              <a:solidFill>
                <a:schemeClr val="tx1"/>
              </a:solidFill>
              <a:latin typeface="Poppins" panose="00000500000000000000" pitchFamily="2" charset="0"/>
              <a:cs typeface="Poppins" panose="00000500000000000000" pitchFamily="2" charset="0"/>
            </a:endParaRPr>
          </a:p>
        </p:txBody>
      </p:sp>
      <p:sp>
        <p:nvSpPr>
          <p:cNvPr id="36" name="Subtitle 2">
            <a:extLst>
              <a:ext uri="{FF2B5EF4-FFF2-40B4-BE49-F238E27FC236}">
                <a16:creationId xmlns:a16="http://schemas.microsoft.com/office/drawing/2014/main" id="{8FEC346C-3F44-0B8B-7CC3-4179B1A8FED4}"/>
              </a:ext>
            </a:extLst>
          </p:cNvPr>
          <p:cNvSpPr txBox="1">
            <a:spLocks/>
          </p:cNvSpPr>
          <p:nvPr/>
        </p:nvSpPr>
        <p:spPr>
          <a:xfrm>
            <a:off x="7018653" y="522554"/>
            <a:ext cx="1517627"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buFont typeface="Arial" panose="020B0604020202020204" pitchFamily="34" charset="0"/>
              <a:buChar char="•"/>
            </a:pPr>
            <a:r>
              <a:rPr lang="en-US" sz="900" dirty="0">
                <a:solidFill>
                  <a:schemeClr val="tx1"/>
                </a:solidFill>
              </a:rPr>
              <a:t>Random Regression Model</a:t>
            </a:r>
          </a:p>
        </p:txBody>
      </p:sp>
    </p:spTree>
    <p:extLst>
      <p:ext uri="{BB962C8B-B14F-4D97-AF65-F5344CB8AC3E}">
        <p14:creationId xmlns:p14="http://schemas.microsoft.com/office/powerpoint/2010/main" val="1919220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137422"/>
            <a:ext cx="4265942" cy="38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Decision Tree</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MACHINE LEARINING</a:t>
            </a:r>
          </a:p>
        </p:txBody>
      </p:sp>
      <p:sp>
        <p:nvSpPr>
          <p:cNvPr id="7" name="Subtitle 2">
            <a:extLst>
              <a:ext uri="{FF2B5EF4-FFF2-40B4-BE49-F238E27FC236}">
                <a16:creationId xmlns:a16="http://schemas.microsoft.com/office/drawing/2014/main" id="{4C1C2134-4BB8-7AC2-ACAE-6DD3489FC4ED}"/>
              </a:ext>
            </a:extLst>
          </p:cNvPr>
          <p:cNvSpPr txBox="1">
            <a:spLocks/>
          </p:cNvSpPr>
          <p:nvPr/>
        </p:nvSpPr>
        <p:spPr>
          <a:xfrm>
            <a:off x="-3218221" y="1664856"/>
            <a:ext cx="3067142"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lnSpc>
                <a:spcPct val="150000"/>
              </a:lnSpc>
              <a:buFont typeface="Arial" panose="020B0604020202020204" pitchFamily="34" charset="0"/>
              <a:buChar char="•"/>
            </a:pPr>
            <a:r>
              <a:rPr lang="en-US" sz="1200" dirty="0">
                <a:solidFill>
                  <a:schemeClr val="tx1"/>
                </a:solidFill>
              </a:rPr>
              <a:t>Support Vector Regression Model</a:t>
            </a:r>
          </a:p>
        </p:txBody>
      </p:sp>
      <p:sp>
        <p:nvSpPr>
          <p:cNvPr id="10" name="TextBox 9">
            <a:extLst>
              <a:ext uri="{FF2B5EF4-FFF2-40B4-BE49-F238E27FC236}">
                <a16:creationId xmlns:a16="http://schemas.microsoft.com/office/drawing/2014/main" id="{9EDB63C2-A8F7-8B3F-6489-81EF09C41F24}"/>
              </a:ext>
            </a:extLst>
          </p:cNvPr>
          <p:cNvSpPr txBox="1"/>
          <p:nvPr/>
        </p:nvSpPr>
        <p:spPr>
          <a:xfrm>
            <a:off x="2766060" y="1175072"/>
            <a:ext cx="2164080" cy="343171"/>
          </a:xfrm>
          <a:prstGeom prst="rect">
            <a:avLst/>
          </a:prstGeom>
          <a:noFill/>
        </p:spPr>
        <p:txBody>
          <a:bodyPr wrap="square" rtlCol="0" anchor="ctr">
            <a:spAutoFit/>
          </a:bodyPr>
          <a:lstStyle/>
          <a:p>
            <a:pPr>
              <a:lnSpc>
                <a:spcPct val="150000"/>
              </a:lnSpc>
            </a:pPr>
            <a:r>
              <a:rPr lang="en-US" sz="1200" dirty="0">
                <a:latin typeface="Poppins" panose="00000500000000000000" pitchFamily="2" charset="0"/>
                <a:cs typeface="Poppins" panose="00000500000000000000" pitchFamily="2" charset="0"/>
              </a:rPr>
              <a:t>(Maximum depth of  </a:t>
            </a:r>
            <a:r>
              <a:rPr lang="en-US" sz="1200" b="1" dirty="0">
                <a:latin typeface="Poppins" panose="00000500000000000000" pitchFamily="2" charset="0"/>
                <a:cs typeface="Poppins" panose="00000500000000000000" pitchFamily="2" charset="0"/>
              </a:rPr>
              <a:t>6</a:t>
            </a:r>
            <a:r>
              <a:rPr lang="en-US" sz="1200" dirty="0">
                <a:latin typeface="Poppins" panose="00000500000000000000" pitchFamily="2" charset="0"/>
                <a:cs typeface="Poppins" panose="00000500000000000000" pitchFamily="2" charset="0"/>
              </a:rPr>
              <a:t>)</a:t>
            </a:r>
          </a:p>
        </p:txBody>
      </p:sp>
      <p:pic>
        <p:nvPicPr>
          <p:cNvPr id="27" name="Picture 26">
            <a:extLst>
              <a:ext uri="{FF2B5EF4-FFF2-40B4-BE49-F238E27FC236}">
                <a16:creationId xmlns:a16="http://schemas.microsoft.com/office/drawing/2014/main" id="{23BD8580-016B-8239-59FC-E9C3FDC59BD7}"/>
              </a:ext>
            </a:extLst>
          </p:cNvPr>
          <p:cNvPicPr>
            <a:picLocks noChangeAspect="1"/>
          </p:cNvPicPr>
          <p:nvPr/>
        </p:nvPicPr>
        <p:blipFill>
          <a:blip r:embed="rId3"/>
          <a:stretch>
            <a:fillRect/>
          </a:stretch>
        </p:blipFill>
        <p:spPr>
          <a:xfrm>
            <a:off x="4600447" y="1647087"/>
            <a:ext cx="3741420" cy="2865632"/>
          </a:xfrm>
          <a:prstGeom prst="rect">
            <a:avLst/>
          </a:prstGeom>
          <a:ln>
            <a:solidFill>
              <a:schemeClr val="tx1"/>
            </a:solidFill>
          </a:ln>
        </p:spPr>
      </p:pic>
      <p:sp>
        <p:nvSpPr>
          <p:cNvPr id="31" name="TextBox 30">
            <a:extLst>
              <a:ext uri="{FF2B5EF4-FFF2-40B4-BE49-F238E27FC236}">
                <a16:creationId xmlns:a16="http://schemas.microsoft.com/office/drawing/2014/main" id="{DFD959C4-6DB9-3789-E418-9B0270BE31E6}"/>
              </a:ext>
            </a:extLst>
          </p:cNvPr>
          <p:cNvSpPr txBox="1"/>
          <p:nvPr/>
        </p:nvSpPr>
        <p:spPr>
          <a:xfrm>
            <a:off x="1188720" y="1908293"/>
            <a:ext cx="3741420" cy="1889748"/>
          </a:xfrm>
          <a:prstGeom prst="rect">
            <a:avLst/>
          </a:prstGeom>
          <a:noFill/>
        </p:spPr>
        <p:txBody>
          <a:bodyPr wrap="square" rtlCol="0" anchor="t">
            <a:spAutoFit/>
          </a:bodyPr>
          <a:lstStyle/>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Accuracy : </a:t>
            </a:r>
            <a:r>
              <a:rPr lang="en-US" sz="1200" b="1" dirty="0">
                <a:solidFill>
                  <a:srgbClr val="00B050"/>
                </a:solidFill>
                <a:latin typeface="Poppins" panose="00000500000000000000" pitchFamily="2" charset="0"/>
                <a:cs typeface="Poppins" panose="00000500000000000000" pitchFamily="2" charset="0"/>
              </a:rPr>
              <a:t>93.64%</a:t>
            </a:r>
          </a:p>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TPR: </a:t>
            </a:r>
            <a:r>
              <a:rPr lang="en-US" sz="1200" b="1" dirty="0">
                <a:solidFill>
                  <a:srgbClr val="00B050"/>
                </a:solidFill>
                <a:latin typeface="Poppins" panose="00000500000000000000" pitchFamily="2" charset="0"/>
                <a:cs typeface="Poppins" panose="00000500000000000000" pitchFamily="2" charset="0"/>
              </a:rPr>
              <a:t>97.24%</a:t>
            </a:r>
          </a:p>
          <a:p>
            <a:pPr marL="171450" indent="-171450">
              <a:lnSpc>
                <a:spcPct val="200000"/>
              </a:lnSpc>
              <a:buFont typeface="Arial" panose="020B0604020202020204" pitchFamily="34" charset="0"/>
              <a:buChar char="•"/>
            </a:pPr>
            <a:r>
              <a:rPr lang="en-US" sz="1200" b="1" dirty="0">
                <a:solidFill>
                  <a:schemeClr val="tx1"/>
                </a:solidFill>
                <a:latin typeface="Poppins" panose="00000500000000000000" pitchFamily="2" charset="0"/>
                <a:cs typeface="Poppins" panose="00000500000000000000" pitchFamily="2" charset="0"/>
              </a:rPr>
              <a:t>TNR: </a:t>
            </a:r>
            <a:r>
              <a:rPr lang="en-US" sz="1200" b="1" dirty="0">
                <a:solidFill>
                  <a:srgbClr val="00B050"/>
                </a:solidFill>
                <a:latin typeface="Poppins" panose="00000500000000000000" pitchFamily="2" charset="0"/>
                <a:cs typeface="Poppins" panose="00000500000000000000" pitchFamily="2" charset="0"/>
              </a:rPr>
              <a:t>58.33%</a:t>
            </a:r>
          </a:p>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FPR: </a:t>
            </a:r>
            <a:r>
              <a:rPr lang="en-US" sz="1200" b="1" dirty="0">
                <a:solidFill>
                  <a:schemeClr val="accent2">
                    <a:lumMod val="50000"/>
                  </a:schemeClr>
                </a:solidFill>
                <a:latin typeface="Poppins" panose="00000500000000000000" pitchFamily="2" charset="0"/>
                <a:cs typeface="Poppins" panose="00000500000000000000" pitchFamily="2" charset="0"/>
              </a:rPr>
              <a:t>41.67%</a:t>
            </a:r>
          </a:p>
          <a:p>
            <a:pPr marL="171450" indent="-171450">
              <a:lnSpc>
                <a:spcPct val="200000"/>
              </a:lnSpc>
              <a:buFont typeface="Arial" panose="020B0604020202020204" pitchFamily="34" charset="0"/>
              <a:buChar char="•"/>
            </a:pPr>
            <a:r>
              <a:rPr lang="en-US" sz="1200" b="1" dirty="0">
                <a:solidFill>
                  <a:schemeClr val="tx1"/>
                </a:solidFill>
                <a:latin typeface="Poppins" panose="00000500000000000000" pitchFamily="2" charset="0"/>
                <a:cs typeface="Poppins" panose="00000500000000000000" pitchFamily="2" charset="0"/>
              </a:rPr>
              <a:t>FNR: </a:t>
            </a:r>
            <a:r>
              <a:rPr lang="en-US" sz="1200" b="1" dirty="0">
                <a:solidFill>
                  <a:schemeClr val="accent2">
                    <a:lumMod val="50000"/>
                  </a:schemeClr>
                </a:solidFill>
                <a:latin typeface="Poppins" panose="00000500000000000000" pitchFamily="2" charset="0"/>
                <a:cs typeface="Poppins" panose="00000500000000000000" pitchFamily="2" charset="0"/>
              </a:rPr>
              <a:t>2.76%</a:t>
            </a:r>
            <a:endParaRPr lang="en-SG" sz="1200" b="1" dirty="0">
              <a:solidFill>
                <a:schemeClr val="accent2">
                  <a:lumMod val="50000"/>
                </a:schemeClr>
              </a:solidFill>
              <a:latin typeface="Poppins" panose="00000500000000000000" pitchFamily="2" charset="0"/>
              <a:cs typeface="Poppins" panose="00000500000000000000" pitchFamily="2" charset="0"/>
            </a:endParaRPr>
          </a:p>
        </p:txBody>
      </p:sp>
      <p:sp>
        <p:nvSpPr>
          <p:cNvPr id="36" name="Subtitle 2">
            <a:extLst>
              <a:ext uri="{FF2B5EF4-FFF2-40B4-BE49-F238E27FC236}">
                <a16:creationId xmlns:a16="http://schemas.microsoft.com/office/drawing/2014/main" id="{A6A93613-4966-A754-8F4D-F22853BA4521}"/>
              </a:ext>
            </a:extLst>
          </p:cNvPr>
          <p:cNvSpPr txBox="1">
            <a:spLocks/>
          </p:cNvSpPr>
          <p:nvPr/>
        </p:nvSpPr>
        <p:spPr>
          <a:xfrm>
            <a:off x="7018653" y="522554"/>
            <a:ext cx="1517627"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buFont typeface="Arial" panose="020B0604020202020204" pitchFamily="34" charset="0"/>
              <a:buChar char="•"/>
            </a:pPr>
            <a:r>
              <a:rPr lang="en-US" sz="900" dirty="0">
                <a:solidFill>
                  <a:schemeClr val="tx1"/>
                </a:solidFill>
              </a:rPr>
              <a:t>Random Regression Model</a:t>
            </a:r>
          </a:p>
        </p:txBody>
      </p:sp>
      <p:sp>
        <p:nvSpPr>
          <p:cNvPr id="37" name="TextBox 36">
            <a:extLst>
              <a:ext uri="{FF2B5EF4-FFF2-40B4-BE49-F238E27FC236}">
                <a16:creationId xmlns:a16="http://schemas.microsoft.com/office/drawing/2014/main" id="{9BB275CC-F3FA-4630-F403-524C8BB7D56C}"/>
              </a:ext>
            </a:extLst>
          </p:cNvPr>
          <p:cNvSpPr txBox="1"/>
          <p:nvPr/>
        </p:nvSpPr>
        <p:spPr>
          <a:xfrm>
            <a:off x="949049" y="1565122"/>
            <a:ext cx="3741420" cy="34317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Train set :</a:t>
            </a:r>
            <a:endParaRPr lang="en-SG" sz="12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7714942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137422"/>
            <a:ext cx="4265942" cy="38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Decision Tree</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MACHINE LEARINING</a:t>
            </a:r>
          </a:p>
        </p:txBody>
      </p:sp>
      <p:sp>
        <p:nvSpPr>
          <p:cNvPr id="5" name="Subtitle 2">
            <a:extLst>
              <a:ext uri="{FF2B5EF4-FFF2-40B4-BE49-F238E27FC236}">
                <a16:creationId xmlns:a16="http://schemas.microsoft.com/office/drawing/2014/main" id="{2FD255AA-297F-5586-7C4F-1650B21B5A0C}"/>
              </a:ext>
            </a:extLst>
          </p:cNvPr>
          <p:cNvSpPr txBox="1">
            <a:spLocks/>
          </p:cNvSpPr>
          <p:nvPr/>
        </p:nvSpPr>
        <p:spPr>
          <a:xfrm>
            <a:off x="-6285363" y="1664856"/>
            <a:ext cx="3067142"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lnSpc>
                <a:spcPct val="150000"/>
              </a:lnSpc>
              <a:buFont typeface="Arial" panose="020B0604020202020204" pitchFamily="34" charset="0"/>
              <a:buChar char="•"/>
            </a:pPr>
            <a:r>
              <a:rPr lang="en-US" sz="1200" dirty="0">
                <a:solidFill>
                  <a:schemeClr val="tx1"/>
                </a:solidFill>
              </a:rPr>
              <a:t>Random Regression Model</a:t>
            </a:r>
          </a:p>
        </p:txBody>
      </p:sp>
      <p:sp>
        <p:nvSpPr>
          <p:cNvPr id="7" name="Subtitle 2">
            <a:extLst>
              <a:ext uri="{FF2B5EF4-FFF2-40B4-BE49-F238E27FC236}">
                <a16:creationId xmlns:a16="http://schemas.microsoft.com/office/drawing/2014/main" id="{4C1C2134-4BB8-7AC2-ACAE-6DD3489FC4ED}"/>
              </a:ext>
            </a:extLst>
          </p:cNvPr>
          <p:cNvSpPr txBox="1">
            <a:spLocks/>
          </p:cNvSpPr>
          <p:nvPr/>
        </p:nvSpPr>
        <p:spPr>
          <a:xfrm>
            <a:off x="-3218221" y="1664856"/>
            <a:ext cx="3067142"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lnSpc>
                <a:spcPct val="150000"/>
              </a:lnSpc>
              <a:buFont typeface="Arial" panose="020B0604020202020204" pitchFamily="34" charset="0"/>
              <a:buChar char="•"/>
            </a:pPr>
            <a:r>
              <a:rPr lang="en-US" sz="1200" dirty="0">
                <a:solidFill>
                  <a:schemeClr val="tx1"/>
                </a:solidFill>
              </a:rPr>
              <a:t>Support Vector Regression Model</a:t>
            </a:r>
          </a:p>
        </p:txBody>
      </p:sp>
      <p:sp>
        <p:nvSpPr>
          <p:cNvPr id="10" name="TextBox 9">
            <a:extLst>
              <a:ext uri="{FF2B5EF4-FFF2-40B4-BE49-F238E27FC236}">
                <a16:creationId xmlns:a16="http://schemas.microsoft.com/office/drawing/2014/main" id="{9EDB63C2-A8F7-8B3F-6489-81EF09C41F24}"/>
              </a:ext>
            </a:extLst>
          </p:cNvPr>
          <p:cNvSpPr txBox="1"/>
          <p:nvPr/>
        </p:nvSpPr>
        <p:spPr>
          <a:xfrm>
            <a:off x="3131822" y="1681185"/>
            <a:ext cx="2164080" cy="343171"/>
          </a:xfrm>
          <a:prstGeom prst="rect">
            <a:avLst/>
          </a:prstGeom>
          <a:noFill/>
        </p:spPr>
        <p:txBody>
          <a:bodyPr wrap="square" rtlCol="0" anchor="ctr">
            <a:spAutoFit/>
          </a:bodyPr>
          <a:lstStyle/>
          <a:p>
            <a:pPr>
              <a:lnSpc>
                <a:spcPct val="150000"/>
              </a:lnSpc>
            </a:pPr>
            <a:r>
              <a:rPr lang="en-US" sz="1200" dirty="0">
                <a:latin typeface="Poppins" panose="00000500000000000000" pitchFamily="2" charset="0"/>
                <a:cs typeface="Poppins" panose="00000500000000000000" pitchFamily="2" charset="0"/>
              </a:rPr>
              <a:t>(Maximum depth of  </a:t>
            </a:r>
            <a:r>
              <a:rPr lang="en-US" sz="1200" b="1" dirty="0">
                <a:latin typeface="Poppins" panose="00000500000000000000" pitchFamily="2" charset="0"/>
                <a:cs typeface="Poppins" panose="00000500000000000000" pitchFamily="2" charset="0"/>
              </a:rPr>
              <a:t>6</a:t>
            </a:r>
            <a:r>
              <a:rPr lang="en-US" sz="1200" dirty="0">
                <a:latin typeface="Poppins" panose="00000500000000000000" pitchFamily="2" charset="0"/>
                <a:cs typeface="Poppins" panose="00000500000000000000" pitchFamily="2" charset="0"/>
              </a:rPr>
              <a:t>)</a:t>
            </a:r>
          </a:p>
        </p:txBody>
      </p:sp>
      <p:sp>
        <p:nvSpPr>
          <p:cNvPr id="14" name="TextBox 13">
            <a:extLst>
              <a:ext uri="{FF2B5EF4-FFF2-40B4-BE49-F238E27FC236}">
                <a16:creationId xmlns:a16="http://schemas.microsoft.com/office/drawing/2014/main" id="{AE7AED6C-5FEF-5D04-101A-0F18842EC994}"/>
              </a:ext>
            </a:extLst>
          </p:cNvPr>
          <p:cNvSpPr txBox="1"/>
          <p:nvPr/>
        </p:nvSpPr>
        <p:spPr>
          <a:xfrm>
            <a:off x="-2828935" y="3384041"/>
            <a:ext cx="3741420" cy="897169"/>
          </a:xfrm>
          <a:prstGeom prst="rect">
            <a:avLst/>
          </a:prstGeom>
          <a:noFill/>
        </p:spPr>
        <p:txBody>
          <a:bodyPr wrap="square" rtlCol="0" anchor="t">
            <a:spAutoFit/>
          </a:bodyPr>
          <a:lstStyle/>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Grades of first test (G1)</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hours spent studying</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absences</a:t>
            </a:r>
            <a:endParaRPr lang="en-SG" sz="1200" dirty="0">
              <a:latin typeface="Poppins" panose="00000500000000000000" pitchFamily="2" charset="0"/>
              <a:cs typeface="Poppins" panose="00000500000000000000" pitchFamily="2" charset="0"/>
            </a:endParaRPr>
          </a:p>
        </p:txBody>
      </p:sp>
      <p:sp>
        <p:nvSpPr>
          <p:cNvPr id="31" name="TextBox 30">
            <a:extLst>
              <a:ext uri="{FF2B5EF4-FFF2-40B4-BE49-F238E27FC236}">
                <a16:creationId xmlns:a16="http://schemas.microsoft.com/office/drawing/2014/main" id="{DFD959C4-6DB9-3789-E418-9B0270BE31E6}"/>
              </a:ext>
            </a:extLst>
          </p:cNvPr>
          <p:cNvSpPr txBox="1"/>
          <p:nvPr/>
        </p:nvSpPr>
        <p:spPr>
          <a:xfrm>
            <a:off x="3154681" y="2011608"/>
            <a:ext cx="1925462" cy="1889748"/>
          </a:xfrm>
          <a:prstGeom prst="rect">
            <a:avLst/>
          </a:prstGeom>
          <a:noFill/>
        </p:spPr>
        <p:txBody>
          <a:bodyPr wrap="square" rtlCol="0" anchor="t">
            <a:spAutoFit/>
          </a:bodyPr>
          <a:lstStyle/>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Accuracy : </a:t>
            </a:r>
            <a:r>
              <a:rPr lang="en-US" sz="1200" b="1" dirty="0">
                <a:solidFill>
                  <a:srgbClr val="00B050"/>
                </a:solidFill>
                <a:latin typeface="Poppins" panose="00000500000000000000" pitchFamily="2" charset="0"/>
                <a:cs typeface="Poppins" panose="00000500000000000000" pitchFamily="2" charset="0"/>
              </a:rPr>
              <a:t>93.64%</a:t>
            </a:r>
          </a:p>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TPR: </a:t>
            </a:r>
            <a:r>
              <a:rPr lang="en-US" sz="1200" b="1" dirty="0">
                <a:solidFill>
                  <a:srgbClr val="00B050"/>
                </a:solidFill>
                <a:latin typeface="Poppins" panose="00000500000000000000" pitchFamily="2" charset="0"/>
                <a:cs typeface="Poppins" panose="00000500000000000000" pitchFamily="2" charset="0"/>
              </a:rPr>
              <a:t>97.24%</a:t>
            </a:r>
          </a:p>
          <a:p>
            <a:pPr marL="171450" indent="-171450">
              <a:lnSpc>
                <a:spcPct val="200000"/>
              </a:lnSpc>
              <a:buFont typeface="Arial" panose="020B0604020202020204" pitchFamily="34" charset="0"/>
              <a:buChar char="•"/>
            </a:pPr>
            <a:r>
              <a:rPr lang="en-US" sz="1200" b="1" dirty="0">
                <a:solidFill>
                  <a:schemeClr val="tx1"/>
                </a:solidFill>
                <a:latin typeface="Poppins" panose="00000500000000000000" pitchFamily="2" charset="0"/>
                <a:cs typeface="Poppins" panose="00000500000000000000" pitchFamily="2" charset="0"/>
              </a:rPr>
              <a:t>TNR: </a:t>
            </a:r>
            <a:r>
              <a:rPr lang="en-US" sz="1200" b="1" dirty="0">
                <a:solidFill>
                  <a:srgbClr val="00B050"/>
                </a:solidFill>
                <a:latin typeface="Poppins" panose="00000500000000000000" pitchFamily="2" charset="0"/>
                <a:cs typeface="Poppins" panose="00000500000000000000" pitchFamily="2" charset="0"/>
              </a:rPr>
              <a:t>58.33%</a:t>
            </a:r>
          </a:p>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FPR: </a:t>
            </a:r>
            <a:r>
              <a:rPr lang="en-US" sz="1200" b="1" dirty="0">
                <a:solidFill>
                  <a:schemeClr val="accent2">
                    <a:lumMod val="50000"/>
                  </a:schemeClr>
                </a:solidFill>
                <a:latin typeface="Poppins" panose="00000500000000000000" pitchFamily="2" charset="0"/>
                <a:cs typeface="Poppins" panose="00000500000000000000" pitchFamily="2" charset="0"/>
              </a:rPr>
              <a:t>41.67%</a:t>
            </a:r>
          </a:p>
          <a:p>
            <a:pPr marL="171450" indent="-171450">
              <a:lnSpc>
                <a:spcPct val="200000"/>
              </a:lnSpc>
              <a:buFont typeface="Arial" panose="020B0604020202020204" pitchFamily="34" charset="0"/>
              <a:buChar char="•"/>
            </a:pPr>
            <a:r>
              <a:rPr lang="en-US" sz="1200" b="1" dirty="0">
                <a:solidFill>
                  <a:schemeClr val="tx1"/>
                </a:solidFill>
                <a:latin typeface="Poppins" panose="00000500000000000000" pitchFamily="2" charset="0"/>
                <a:cs typeface="Poppins" panose="00000500000000000000" pitchFamily="2" charset="0"/>
              </a:rPr>
              <a:t>FNR: </a:t>
            </a:r>
            <a:r>
              <a:rPr lang="en-US" sz="1200" b="1" dirty="0">
                <a:solidFill>
                  <a:schemeClr val="accent2">
                    <a:lumMod val="50000"/>
                  </a:schemeClr>
                </a:solidFill>
                <a:latin typeface="Poppins" panose="00000500000000000000" pitchFamily="2" charset="0"/>
                <a:cs typeface="Poppins" panose="00000500000000000000" pitchFamily="2" charset="0"/>
              </a:rPr>
              <a:t>2.76%</a:t>
            </a:r>
            <a:endParaRPr lang="en-SG" sz="1200" b="1" dirty="0">
              <a:solidFill>
                <a:schemeClr val="accent2">
                  <a:lumMod val="50000"/>
                </a:schemeClr>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1359DB20-4AB5-D78C-716C-E1F7662789D6}"/>
              </a:ext>
            </a:extLst>
          </p:cNvPr>
          <p:cNvSpPr txBox="1"/>
          <p:nvPr/>
        </p:nvSpPr>
        <p:spPr>
          <a:xfrm>
            <a:off x="990601" y="1681185"/>
            <a:ext cx="2164080" cy="343171"/>
          </a:xfrm>
          <a:prstGeom prst="rect">
            <a:avLst/>
          </a:prstGeom>
          <a:noFill/>
        </p:spPr>
        <p:txBody>
          <a:bodyPr wrap="square" rtlCol="0" anchor="ctr">
            <a:spAutoFit/>
          </a:bodyPr>
          <a:lstStyle/>
          <a:p>
            <a:pPr>
              <a:lnSpc>
                <a:spcPct val="150000"/>
              </a:lnSpc>
            </a:pPr>
            <a:r>
              <a:rPr lang="en-US" sz="1200" dirty="0">
                <a:latin typeface="Poppins" panose="00000500000000000000" pitchFamily="2" charset="0"/>
                <a:cs typeface="Poppins" panose="00000500000000000000" pitchFamily="2" charset="0"/>
              </a:rPr>
              <a:t>(Maximum depth of  </a:t>
            </a:r>
            <a:r>
              <a:rPr lang="en-US" sz="1200" b="1" dirty="0">
                <a:latin typeface="Poppins" panose="00000500000000000000" pitchFamily="2" charset="0"/>
                <a:cs typeface="Poppins" panose="00000500000000000000" pitchFamily="2" charset="0"/>
              </a:rPr>
              <a:t>4</a:t>
            </a:r>
            <a:r>
              <a:rPr lang="en-US" sz="1200" dirty="0">
                <a:latin typeface="Poppins" panose="00000500000000000000" pitchFamily="2" charset="0"/>
                <a:cs typeface="Poppins" panose="00000500000000000000" pitchFamily="2" charset="0"/>
              </a:rPr>
              <a:t>)</a:t>
            </a:r>
          </a:p>
        </p:txBody>
      </p:sp>
      <p:sp>
        <p:nvSpPr>
          <p:cNvPr id="3" name="TextBox 2">
            <a:extLst>
              <a:ext uri="{FF2B5EF4-FFF2-40B4-BE49-F238E27FC236}">
                <a16:creationId xmlns:a16="http://schemas.microsoft.com/office/drawing/2014/main" id="{ECF2BAD5-9988-D638-3D21-890A179BE73A}"/>
              </a:ext>
            </a:extLst>
          </p:cNvPr>
          <p:cNvSpPr txBox="1"/>
          <p:nvPr/>
        </p:nvSpPr>
        <p:spPr>
          <a:xfrm>
            <a:off x="990601" y="2014172"/>
            <a:ext cx="1951386" cy="1889748"/>
          </a:xfrm>
          <a:prstGeom prst="rect">
            <a:avLst/>
          </a:prstGeom>
          <a:noFill/>
        </p:spPr>
        <p:txBody>
          <a:bodyPr wrap="square" rtlCol="0" anchor="t">
            <a:spAutoFit/>
          </a:bodyPr>
          <a:lstStyle/>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Accuracy : </a:t>
            </a:r>
            <a:r>
              <a:rPr lang="en-US" sz="1200" b="1" dirty="0">
                <a:solidFill>
                  <a:srgbClr val="00B050"/>
                </a:solidFill>
                <a:latin typeface="Poppins" panose="00000500000000000000" pitchFamily="2" charset="0"/>
                <a:cs typeface="Poppins" panose="00000500000000000000" pitchFamily="2" charset="0"/>
              </a:rPr>
              <a:t>91.33%</a:t>
            </a:r>
          </a:p>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TPR: </a:t>
            </a:r>
            <a:r>
              <a:rPr lang="en-US" sz="1200" b="1" dirty="0">
                <a:solidFill>
                  <a:srgbClr val="00B050"/>
                </a:solidFill>
                <a:latin typeface="Poppins" panose="00000500000000000000" pitchFamily="2" charset="0"/>
                <a:cs typeface="Poppins" panose="00000500000000000000" pitchFamily="2" charset="0"/>
              </a:rPr>
              <a:t>97.42%</a:t>
            </a:r>
          </a:p>
          <a:p>
            <a:pPr marL="171450" indent="-171450">
              <a:lnSpc>
                <a:spcPct val="200000"/>
              </a:lnSpc>
              <a:buFont typeface="Arial" panose="020B0604020202020204" pitchFamily="34" charset="0"/>
              <a:buChar char="•"/>
            </a:pPr>
            <a:r>
              <a:rPr lang="en-US" sz="1200" b="1" dirty="0">
                <a:solidFill>
                  <a:schemeClr val="tx1"/>
                </a:solidFill>
                <a:latin typeface="Poppins" panose="00000500000000000000" pitchFamily="2" charset="0"/>
                <a:cs typeface="Poppins" panose="00000500000000000000" pitchFamily="2" charset="0"/>
              </a:rPr>
              <a:t>TNR: </a:t>
            </a:r>
            <a:r>
              <a:rPr lang="en-US" sz="1200" b="1" dirty="0">
                <a:solidFill>
                  <a:srgbClr val="00B050"/>
                </a:solidFill>
                <a:latin typeface="Poppins" panose="00000500000000000000" pitchFamily="2" charset="0"/>
                <a:cs typeface="Poppins" panose="00000500000000000000" pitchFamily="2" charset="0"/>
              </a:rPr>
              <a:t>38.88%</a:t>
            </a:r>
          </a:p>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FPR: </a:t>
            </a:r>
            <a:r>
              <a:rPr lang="en-US" sz="1200" b="1" dirty="0">
                <a:solidFill>
                  <a:schemeClr val="accent2">
                    <a:lumMod val="50000"/>
                  </a:schemeClr>
                </a:solidFill>
                <a:latin typeface="Poppins" panose="00000500000000000000" pitchFamily="2" charset="0"/>
                <a:cs typeface="Poppins" panose="00000500000000000000" pitchFamily="2" charset="0"/>
              </a:rPr>
              <a:t>61.11%</a:t>
            </a:r>
          </a:p>
          <a:p>
            <a:pPr marL="171450" indent="-171450">
              <a:lnSpc>
                <a:spcPct val="200000"/>
              </a:lnSpc>
              <a:buFont typeface="Arial" panose="020B0604020202020204" pitchFamily="34" charset="0"/>
              <a:buChar char="•"/>
            </a:pPr>
            <a:r>
              <a:rPr lang="en-US" sz="1200" b="1" dirty="0">
                <a:solidFill>
                  <a:schemeClr val="tx1"/>
                </a:solidFill>
                <a:latin typeface="Poppins" panose="00000500000000000000" pitchFamily="2" charset="0"/>
                <a:cs typeface="Poppins" panose="00000500000000000000" pitchFamily="2" charset="0"/>
              </a:rPr>
              <a:t>FNR: </a:t>
            </a:r>
            <a:r>
              <a:rPr lang="en-US" sz="1200" b="1" dirty="0">
                <a:solidFill>
                  <a:schemeClr val="accent2">
                    <a:lumMod val="50000"/>
                  </a:schemeClr>
                </a:solidFill>
                <a:latin typeface="Poppins" panose="00000500000000000000" pitchFamily="2" charset="0"/>
                <a:cs typeface="Poppins" panose="00000500000000000000" pitchFamily="2" charset="0"/>
              </a:rPr>
              <a:t>2.58%</a:t>
            </a:r>
            <a:endParaRPr lang="en-SG" sz="1200" b="1" dirty="0">
              <a:solidFill>
                <a:schemeClr val="accent2">
                  <a:lumMod val="50000"/>
                </a:schemeClr>
              </a:solidFill>
              <a:latin typeface="Poppins" panose="00000500000000000000" pitchFamily="2" charset="0"/>
              <a:cs typeface="Poppins" panose="00000500000000000000" pitchFamily="2" charset="0"/>
            </a:endParaRPr>
          </a:p>
        </p:txBody>
      </p:sp>
      <p:cxnSp>
        <p:nvCxnSpPr>
          <p:cNvPr id="8" name="Straight Connector 7">
            <a:extLst>
              <a:ext uri="{FF2B5EF4-FFF2-40B4-BE49-F238E27FC236}">
                <a16:creationId xmlns:a16="http://schemas.microsoft.com/office/drawing/2014/main" id="{0844E321-D301-9029-6D2B-F576BABB6A4F}"/>
              </a:ext>
            </a:extLst>
          </p:cNvPr>
          <p:cNvCxnSpPr>
            <a:cxnSpLocks/>
          </p:cNvCxnSpPr>
          <p:nvPr/>
        </p:nvCxnSpPr>
        <p:spPr>
          <a:xfrm>
            <a:off x="5295902" y="1230552"/>
            <a:ext cx="0" cy="345186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045E52A3-9C6A-D3E4-B55B-53B4324E87F6}"/>
              </a:ext>
            </a:extLst>
          </p:cNvPr>
          <p:cNvSpPr txBox="1"/>
          <p:nvPr/>
        </p:nvSpPr>
        <p:spPr>
          <a:xfrm>
            <a:off x="5402580" y="1668437"/>
            <a:ext cx="3253739" cy="1174168"/>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Second set has higher accuracy</a:t>
            </a:r>
          </a:p>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Higher TNR </a:t>
            </a:r>
          </a:p>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Lower FPR</a:t>
            </a:r>
          </a:p>
          <a:p>
            <a:pPr marL="171450" indent="-171450">
              <a:lnSpc>
                <a:spcPct val="150000"/>
              </a:lnSpc>
              <a:buFont typeface="Arial" panose="020B0604020202020204" pitchFamily="34" charset="0"/>
              <a:buChar char="•"/>
            </a:pPr>
            <a:endParaRPr lang="en-SG" sz="1200" dirty="0">
              <a:latin typeface="Poppins" panose="00000500000000000000" pitchFamily="2" charset="0"/>
              <a:cs typeface="Poppins" panose="00000500000000000000" pitchFamily="2" charset="0"/>
            </a:endParaRPr>
          </a:p>
        </p:txBody>
      </p:sp>
      <p:sp>
        <p:nvSpPr>
          <p:cNvPr id="13" name="Subtitle 2">
            <a:extLst>
              <a:ext uri="{FF2B5EF4-FFF2-40B4-BE49-F238E27FC236}">
                <a16:creationId xmlns:a16="http://schemas.microsoft.com/office/drawing/2014/main" id="{0346A6EC-5E3A-711C-952C-0D11D630FBC8}"/>
              </a:ext>
            </a:extLst>
          </p:cNvPr>
          <p:cNvSpPr txBox="1">
            <a:spLocks/>
          </p:cNvSpPr>
          <p:nvPr/>
        </p:nvSpPr>
        <p:spPr>
          <a:xfrm>
            <a:off x="7018653" y="522554"/>
            <a:ext cx="1517627"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buFont typeface="Arial" panose="020B0604020202020204" pitchFamily="34" charset="0"/>
              <a:buChar char="•"/>
            </a:pPr>
            <a:r>
              <a:rPr lang="en-US" sz="900" dirty="0">
                <a:solidFill>
                  <a:schemeClr val="tx1"/>
                </a:solidFill>
              </a:rPr>
              <a:t>Random Regression Model</a:t>
            </a:r>
          </a:p>
        </p:txBody>
      </p:sp>
    </p:spTree>
    <p:extLst>
      <p:ext uri="{BB962C8B-B14F-4D97-AF65-F5344CB8AC3E}">
        <p14:creationId xmlns:p14="http://schemas.microsoft.com/office/powerpoint/2010/main" val="2881723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137422"/>
            <a:ext cx="4265942" cy="38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Decision Tree</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MACHINE LEARINING</a:t>
            </a:r>
          </a:p>
        </p:txBody>
      </p:sp>
      <p:sp>
        <p:nvSpPr>
          <p:cNvPr id="5" name="Subtitle 2">
            <a:extLst>
              <a:ext uri="{FF2B5EF4-FFF2-40B4-BE49-F238E27FC236}">
                <a16:creationId xmlns:a16="http://schemas.microsoft.com/office/drawing/2014/main" id="{2FD255AA-297F-5586-7C4F-1650B21B5A0C}"/>
              </a:ext>
            </a:extLst>
          </p:cNvPr>
          <p:cNvSpPr txBox="1">
            <a:spLocks/>
          </p:cNvSpPr>
          <p:nvPr/>
        </p:nvSpPr>
        <p:spPr>
          <a:xfrm>
            <a:off x="-6285363" y="1664856"/>
            <a:ext cx="3067142"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lnSpc>
                <a:spcPct val="150000"/>
              </a:lnSpc>
              <a:buFont typeface="Arial" panose="020B0604020202020204" pitchFamily="34" charset="0"/>
              <a:buChar char="•"/>
            </a:pPr>
            <a:r>
              <a:rPr lang="en-US" sz="1200" dirty="0">
                <a:solidFill>
                  <a:schemeClr val="tx1"/>
                </a:solidFill>
              </a:rPr>
              <a:t>Random Regression Model</a:t>
            </a:r>
          </a:p>
        </p:txBody>
      </p:sp>
      <p:sp>
        <p:nvSpPr>
          <p:cNvPr id="7" name="Subtitle 2">
            <a:extLst>
              <a:ext uri="{FF2B5EF4-FFF2-40B4-BE49-F238E27FC236}">
                <a16:creationId xmlns:a16="http://schemas.microsoft.com/office/drawing/2014/main" id="{4C1C2134-4BB8-7AC2-ACAE-6DD3489FC4ED}"/>
              </a:ext>
            </a:extLst>
          </p:cNvPr>
          <p:cNvSpPr txBox="1">
            <a:spLocks/>
          </p:cNvSpPr>
          <p:nvPr/>
        </p:nvSpPr>
        <p:spPr>
          <a:xfrm>
            <a:off x="-3218221" y="1664856"/>
            <a:ext cx="3067142"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lnSpc>
                <a:spcPct val="150000"/>
              </a:lnSpc>
              <a:buFont typeface="Arial" panose="020B0604020202020204" pitchFamily="34" charset="0"/>
              <a:buChar char="•"/>
            </a:pPr>
            <a:r>
              <a:rPr lang="en-US" sz="1200" dirty="0">
                <a:solidFill>
                  <a:schemeClr val="tx1"/>
                </a:solidFill>
              </a:rPr>
              <a:t>Support Vector Regression Model</a:t>
            </a:r>
          </a:p>
        </p:txBody>
      </p:sp>
      <p:sp>
        <p:nvSpPr>
          <p:cNvPr id="10" name="TextBox 9">
            <a:extLst>
              <a:ext uri="{FF2B5EF4-FFF2-40B4-BE49-F238E27FC236}">
                <a16:creationId xmlns:a16="http://schemas.microsoft.com/office/drawing/2014/main" id="{9EDB63C2-A8F7-8B3F-6489-81EF09C41F24}"/>
              </a:ext>
            </a:extLst>
          </p:cNvPr>
          <p:cNvSpPr txBox="1"/>
          <p:nvPr/>
        </p:nvSpPr>
        <p:spPr>
          <a:xfrm>
            <a:off x="2705459" y="1158927"/>
            <a:ext cx="2164080" cy="343171"/>
          </a:xfrm>
          <a:prstGeom prst="rect">
            <a:avLst/>
          </a:prstGeom>
          <a:noFill/>
        </p:spPr>
        <p:txBody>
          <a:bodyPr wrap="square" rtlCol="0" anchor="ctr">
            <a:spAutoFit/>
          </a:bodyPr>
          <a:lstStyle/>
          <a:p>
            <a:pPr>
              <a:lnSpc>
                <a:spcPct val="150000"/>
              </a:lnSpc>
            </a:pPr>
            <a:r>
              <a:rPr lang="en-US" sz="1200" dirty="0">
                <a:latin typeface="Poppins" panose="00000500000000000000" pitchFamily="2" charset="0"/>
                <a:cs typeface="Poppins" panose="00000500000000000000" pitchFamily="2" charset="0"/>
              </a:rPr>
              <a:t>(Maximum depth of  </a:t>
            </a:r>
            <a:r>
              <a:rPr lang="en-US" sz="1200" b="1" dirty="0">
                <a:latin typeface="Poppins" panose="00000500000000000000" pitchFamily="2" charset="0"/>
                <a:cs typeface="Poppins" panose="00000500000000000000" pitchFamily="2" charset="0"/>
              </a:rPr>
              <a:t>6</a:t>
            </a:r>
            <a:r>
              <a:rPr lang="en-US" sz="1200" dirty="0">
                <a:latin typeface="Poppins" panose="00000500000000000000" pitchFamily="2" charset="0"/>
                <a:cs typeface="Poppins" panose="00000500000000000000" pitchFamily="2" charset="0"/>
              </a:rPr>
              <a:t>)</a:t>
            </a:r>
          </a:p>
        </p:txBody>
      </p:sp>
      <p:sp>
        <p:nvSpPr>
          <p:cNvPr id="14" name="TextBox 13">
            <a:extLst>
              <a:ext uri="{FF2B5EF4-FFF2-40B4-BE49-F238E27FC236}">
                <a16:creationId xmlns:a16="http://schemas.microsoft.com/office/drawing/2014/main" id="{AE7AED6C-5FEF-5D04-101A-0F18842EC994}"/>
              </a:ext>
            </a:extLst>
          </p:cNvPr>
          <p:cNvSpPr txBox="1"/>
          <p:nvPr/>
        </p:nvSpPr>
        <p:spPr>
          <a:xfrm>
            <a:off x="-2828935" y="3384041"/>
            <a:ext cx="3741420" cy="897169"/>
          </a:xfrm>
          <a:prstGeom prst="rect">
            <a:avLst/>
          </a:prstGeom>
          <a:noFill/>
        </p:spPr>
        <p:txBody>
          <a:bodyPr wrap="square" rtlCol="0" anchor="t">
            <a:spAutoFit/>
          </a:bodyPr>
          <a:lstStyle/>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Grades of first test (G1)</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hours spent studying</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absences</a:t>
            </a:r>
            <a:endParaRPr lang="en-SG" sz="1200" dirty="0">
              <a:latin typeface="Poppins" panose="00000500000000000000" pitchFamily="2" charset="0"/>
              <a:cs typeface="Poppins" panose="00000500000000000000" pitchFamily="2" charset="0"/>
            </a:endParaRPr>
          </a:p>
        </p:txBody>
      </p:sp>
      <p:sp>
        <p:nvSpPr>
          <p:cNvPr id="31" name="TextBox 30">
            <a:extLst>
              <a:ext uri="{FF2B5EF4-FFF2-40B4-BE49-F238E27FC236}">
                <a16:creationId xmlns:a16="http://schemas.microsoft.com/office/drawing/2014/main" id="{DFD959C4-6DB9-3789-E418-9B0270BE31E6}"/>
              </a:ext>
            </a:extLst>
          </p:cNvPr>
          <p:cNvSpPr txBox="1"/>
          <p:nvPr/>
        </p:nvSpPr>
        <p:spPr>
          <a:xfrm>
            <a:off x="1077898" y="1785720"/>
            <a:ext cx="1925462" cy="1889748"/>
          </a:xfrm>
          <a:prstGeom prst="rect">
            <a:avLst/>
          </a:prstGeom>
          <a:noFill/>
        </p:spPr>
        <p:txBody>
          <a:bodyPr wrap="square" rtlCol="0" anchor="t">
            <a:spAutoFit/>
          </a:bodyPr>
          <a:lstStyle/>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Accuracy : </a:t>
            </a:r>
            <a:r>
              <a:rPr lang="en-US" sz="1200" b="1" dirty="0">
                <a:solidFill>
                  <a:srgbClr val="00B050"/>
                </a:solidFill>
                <a:latin typeface="Poppins" panose="00000500000000000000" pitchFamily="2" charset="0"/>
                <a:cs typeface="Poppins" panose="00000500000000000000" pitchFamily="2" charset="0"/>
              </a:rPr>
              <a:t>82.30%</a:t>
            </a:r>
          </a:p>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TPR: </a:t>
            </a:r>
            <a:r>
              <a:rPr lang="en-US" sz="1200" b="1" dirty="0">
                <a:solidFill>
                  <a:srgbClr val="00B050"/>
                </a:solidFill>
                <a:latin typeface="Poppins" panose="00000500000000000000" pitchFamily="2" charset="0"/>
                <a:cs typeface="Poppins" panose="00000500000000000000" pitchFamily="2" charset="0"/>
              </a:rPr>
              <a:t>95.41%</a:t>
            </a:r>
          </a:p>
          <a:p>
            <a:pPr marL="171450" indent="-171450">
              <a:lnSpc>
                <a:spcPct val="200000"/>
              </a:lnSpc>
              <a:buFont typeface="Arial" panose="020B0604020202020204" pitchFamily="34" charset="0"/>
              <a:buChar char="•"/>
            </a:pPr>
            <a:r>
              <a:rPr lang="en-US" sz="1200" b="1" dirty="0">
                <a:solidFill>
                  <a:schemeClr val="tx1"/>
                </a:solidFill>
                <a:latin typeface="Poppins" panose="00000500000000000000" pitchFamily="2" charset="0"/>
                <a:cs typeface="Poppins" panose="00000500000000000000" pitchFamily="2" charset="0"/>
              </a:rPr>
              <a:t>TNR: </a:t>
            </a:r>
            <a:r>
              <a:rPr lang="en-US" sz="1200" b="1" dirty="0">
                <a:solidFill>
                  <a:srgbClr val="00B050"/>
                </a:solidFill>
                <a:latin typeface="Poppins" panose="00000500000000000000" pitchFamily="2" charset="0"/>
                <a:cs typeface="Poppins" panose="00000500000000000000" pitchFamily="2" charset="0"/>
              </a:rPr>
              <a:t>14.28%</a:t>
            </a:r>
          </a:p>
          <a:p>
            <a:pPr marL="171450" indent="-171450">
              <a:lnSpc>
                <a:spcPct val="200000"/>
              </a:lnSpc>
              <a:buFont typeface="Arial" panose="020B0604020202020204" pitchFamily="34" charset="0"/>
              <a:buChar char="•"/>
            </a:pPr>
            <a:r>
              <a:rPr lang="en-US" sz="1200" b="1" dirty="0">
                <a:latin typeface="Poppins" panose="00000500000000000000" pitchFamily="2" charset="0"/>
                <a:cs typeface="Poppins" panose="00000500000000000000" pitchFamily="2" charset="0"/>
              </a:rPr>
              <a:t>FPR: </a:t>
            </a:r>
            <a:r>
              <a:rPr lang="en-US" sz="1200" b="1" dirty="0">
                <a:solidFill>
                  <a:schemeClr val="accent2">
                    <a:lumMod val="50000"/>
                  </a:schemeClr>
                </a:solidFill>
                <a:latin typeface="Poppins" panose="00000500000000000000" pitchFamily="2" charset="0"/>
                <a:cs typeface="Poppins" panose="00000500000000000000" pitchFamily="2" charset="0"/>
              </a:rPr>
              <a:t>85.71%</a:t>
            </a:r>
          </a:p>
          <a:p>
            <a:pPr marL="171450" indent="-171450">
              <a:lnSpc>
                <a:spcPct val="200000"/>
              </a:lnSpc>
              <a:buFont typeface="Arial" panose="020B0604020202020204" pitchFamily="34" charset="0"/>
              <a:buChar char="•"/>
            </a:pPr>
            <a:r>
              <a:rPr lang="en-US" sz="1200" b="1" dirty="0">
                <a:solidFill>
                  <a:schemeClr val="tx1"/>
                </a:solidFill>
                <a:latin typeface="Poppins" panose="00000500000000000000" pitchFamily="2" charset="0"/>
                <a:cs typeface="Poppins" panose="00000500000000000000" pitchFamily="2" charset="0"/>
              </a:rPr>
              <a:t>FNR: </a:t>
            </a:r>
            <a:r>
              <a:rPr lang="en-US" sz="1200" b="1" dirty="0">
                <a:solidFill>
                  <a:schemeClr val="accent2">
                    <a:lumMod val="50000"/>
                  </a:schemeClr>
                </a:solidFill>
                <a:latin typeface="Poppins" panose="00000500000000000000" pitchFamily="2" charset="0"/>
                <a:cs typeface="Poppins" panose="00000500000000000000" pitchFamily="2" charset="0"/>
              </a:rPr>
              <a:t>4.58%</a:t>
            </a:r>
            <a:endParaRPr lang="en-SG" sz="1200" b="1" dirty="0">
              <a:solidFill>
                <a:schemeClr val="accent2">
                  <a:lumMod val="50000"/>
                </a:schemeClr>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4DE6A702-EB45-FAB3-A6B3-61DB3A04F882}"/>
              </a:ext>
            </a:extLst>
          </p:cNvPr>
          <p:cNvSpPr txBox="1"/>
          <p:nvPr/>
        </p:nvSpPr>
        <p:spPr>
          <a:xfrm>
            <a:off x="949049" y="1565122"/>
            <a:ext cx="3741420" cy="34317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Test set :</a:t>
            </a:r>
            <a:endParaRPr lang="en-SG" sz="1200" dirty="0">
              <a:latin typeface="Poppins" panose="00000500000000000000" pitchFamily="2" charset="0"/>
              <a:cs typeface="Poppins" panose="00000500000000000000" pitchFamily="2" charset="0"/>
            </a:endParaRPr>
          </a:p>
        </p:txBody>
      </p:sp>
      <p:pic>
        <p:nvPicPr>
          <p:cNvPr id="13" name="Picture 12">
            <a:extLst>
              <a:ext uri="{FF2B5EF4-FFF2-40B4-BE49-F238E27FC236}">
                <a16:creationId xmlns:a16="http://schemas.microsoft.com/office/drawing/2014/main" id="{DE1A3B93-68B0-BA8A-5DDC-EB7F463E79E6}"/>
              </a:ext>
            </a:extLst>
          </p:cNvPr>
          <p:cNvPicPr>
            <a:picLocks noChangeAspect="1"/>
          </p:cNvPicPr>
          <p:nvPr/>
        </p:nvPicPr>
        <p:blipFill>
          <a:blip r:embed="rId3"/>
          <a:stretch>
            <a:fillRect/>
          </a:stretch>
        </p:blipFill>
        <p:spPr>
          <a:xfrm>
            <a:off x="4650794" y="1565122"/>
            <a:ext cx="3741420" cy="2949557"/>
          </a:xfrm>
          <a:prstGeom prst="rect">
            <a:avLst/>
          </a:prstGeom>
          <a:ln>
            <a:solidFill>
              <a:schemeClr val="tx1"/>
            </a:solidFill>
          </a:ln>
        </p:spPr>
      </p:pic>
      <p:sp>
        <p:nvSpPr>
          <p:cNvPr id="16" name="Subtitle 2">
            <a:extLst>
              <a:ext uri="{FF2B5EF4-FFF2-40B4-BE49-F238E27FC236}">
                <a16:creationId xmlns:a16="http://schemas.microsoft.com/office/drawing/2014/main" id="{BE5C444A-2547-F5E6-4A7B-14496CEEE815}"/>
              </a:ext>
            </a:extLst>
          </p:cNvPr>
          <p:cNvSpPr txBox="1">
            <a:spLocks/>
          </p:cNvSpPr>
          <p:nvPr/>
        </p:nvSpPr>
        <p:spPr>
          <a:xfrm>
            <a:off x="7018653" y="522554"/>
            <a:ext cx="1517627"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buFont typeface="Arial" panose="020B0604020202020204" pitchFamily="34" charset="0"/>
              <a:buChar char="•"/>
            </a:pPr>
            <a:r>
              <a:rPr lang="en-US" sz="900" dirty="0">
                <a:solidFill>
                  <a:schemeClr val="tx1"/>
                </a:solidFill>
              </a:rPr>
              <a:t>Random Regression Model</a:t>
            </a:r>
          </a:p>
        </p:txBody>
      </p:sp>
    </p:spTree>
    <p:extLst>
      <p:ext uri="{BB962C8B-B14F-4D97-AF65-F5344CB8AC3E}">
        <p14:creationId xmlns:p14="http://schemas.microsoft.com/office/powerpoint/2010/main" val="11160512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137422"/>
            <a:ext cx="4265942" cy="38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Decision Tree</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MACHINE LEARINING</a:t>
            </a:r>
          </a:p>
        </p:txBody>
      </p:sp>
      <p:sp>
        <p:nvSpPr>
          <p:cNvPr id="5" name="Subtitle 2">
            <a:extLst>
              <a:ext uri="{FF2B5EF4-FFF2-40B4-BE49-F238E27FC236}">
                <a16:creationId xmlns:a16="http://schemas.microsoft.com/office/drawing/2014/main" id="{2FD255AA-297F-5586-7C4F-1650B21B5A0C}"/>
              </a:ext>
            </a:extLst>
          </p:cNvPr>
          <p:cNvSpPr txBox="1">
            <a:spLocks/>
          </p:cNvSpPr>
          <p:nvPr/>
        </p:nvSpPr>
        <p:spPr>
          <a:xfrm>
            <a:off x="-6285363" y="1664856"/>
            <a:ext cx="3067142" cy="386183"/>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lnSpc>
                <a:spcPct val="150000"/>
              </a:lnSpc>
              <a:buFont typeface="Arial" panose="020B0604020202020204" pitchFamily="34" charset="0"/>
              <a:buChar char="•"/>
            </a:pPr>
            <a:r>
              <a:rPr lang="en-US" sz="1200" dirty="0">
                <a:solidFill>
                  <a:schemeClr val="tx1"/>
                </a:solidFill>
              </a:rPr>
              <a:t>Random Regression Model</a:t>
            </a:r>
          </a:p>
        </p:txBody>
      </p:sp>
      <p:sp>
        <p:nvSpPr>
          <p:cNvPr id="7" name="Subtitle 2">
            <a:extLst>
              <a:ext uri="{FF2B5EF4-FFF2-40B4-BE49-F238E27FC236}">
                <a16:creationId xmlns:a16="http://schemas.microsoft.com/office/drawing/2014/main" id="{4C1C2134-4BB8-7AC2-ACAE-6DD3489FC4ED}"/>
              </a:ext>
            </a:extLst>
          </p:cNvPr>
          <p:cNvSpPr txBox="1">
            <a:spLocks/>
          </p:cNvSpPr>
          <p:nvPr/>
        </p:nvSpPr>
        <p:spPr>
          <a:xfrm>
            <a:off x="2921881" y="1639692"/>
            <a:ext cx="3483669" cy="436510"/>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buFont typeface="Arial" panose="020B0604020202020204" pitchFamily="34" charset="0"/>
              <a:buChar char="•"/>
            </a:pPr>
            <a:r>
              <a:rPr lang="en-US" sz="1200" dirty="0">
                <a:solidFill>
                  <a:schemeClr val="tx1"/>
                </a:solidFill>
              </a:rPr>
              <a:t>Support Vector Regression Model</a:t>
            </a:r>
          </a:p>
        </p:txBody>
      </p:sp>
      <p:sp>
        <p:nvSpPr>
          <p:cNvPr id="14" name="TextBox 13">
            <a:extLst>
              <a:ext uri="{FF2B5EF4-FFF2-40B4-BE49-F238E27FC236}">
                <a16:creationId xmlns:a16="http://schemas.microsoft.com/office/drawing/2014/main" id="{AE7AED6C-5FEF-5D04-101A-0F18842EC994}"/>
              </a:ext>
            </a:extLst>
          </p:cNvPr>
          <p:cNvSpPr txBox="1"/>
          <p:nvPr/>
        </p:nvSpPr>
        <p:spPr>
          <a:xfrm>
            <a:off x="-2828935" y="3384041"/>
            <a:ext cx="3741420" cy="897169"/>
          </a:xfrm>
          <a:prstGeom prst="rect">
            <a:avLst/>
          </a:prstGeom>
          <a:noFill/>
        </p:spPr>
        <p:txBody>
          <a:bodyPr wrap="square" rtlCol="0" anchor="t">
            <a:spAutoFit/>
          </a:bodyPr>
          <a:lstStyle/>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Grades of first test (G1)</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hours spent studying</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absences</a:t>
            </a:r>
            <a:endParaRPr lang="en-SG" sz="1200" dirty="0">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FDC8E2B7-81E0-EB20-B877-0BF65EDF0E3D}"/>
              </a:ext>
            </a:extLst>
          </p:cNvPr>
          <p:cNvSpPr txBox="1"/>
          <p:nvPr/>
        </p:nvSpPr>
        <p:spPr>
          <a:xfrm>
            <a:off x="1149293" y="2383485"/>
            <a:ext cx="7028847" cy="796115"/>
          </a:xfrm>
          <a:prstGeom prst="rect">
            <a:avLst/>
          </a:prstGeom>
          <a:noFill/>
        </p:spPr>
        <p:txBody>
          <a:bodyPr wrap="square" rtlCol="0" anchor="t">
            <a:spAutoFit/>
          </a:bodyPr>
          <a:lstStyle/>
          <a:p>
            <a:pPr marL="285750" indent="-285750" algn="ctr">
              <a:lnSpc>
                <a:spcPct val="150000"/>
              </a:lnSpc>
              <a:buFont typeface="Arial" panose="020B0604020202020204" pitchFamily="34" charset="0"/>
              <a:buChar char="•"/>
            </a:pPr>
            <a:r>
              <a:rPr lang="en-US" sz="1600" dirty="0">
                <a:latin typeface="Poppins" panose="00000500000000000000" pitchFamily="2" charset="0"/>
                <a:cs typeface="Poppins" panose="00000500000000000000" pitchFamily="2" charset="0"/>
              </a:rPr>
              <a:t>Find hyperplane that best fits data by </a:t>
            </a:r>
            <a:r>
              <a:rPr lang="en-US" sz="1600" dirty="0">
                <a:solidFill>
                  <a:srgbClr val="00B050"/>
                </a:solidFill>
                <a:latin typeface="Poppins" panose="00000500000000000000" pitchFamily="2" charset="0"/>
                <a:cs typeface="Poppins" panose="00000500000000000000" pitchFamily="2" charset="0"/>
              </a:rPr>
              <a:t>minimizing margin error</a:t>
            </a:r>
            <a:r>
              <a:rPr lang="en-US" sz="1600" dirty="0">
                <a:latin typeface="Poppins" panose="00000500000000000000" pitchFamily="2" charset="0"/>
                <a:cs typeface="Poppins" panose="00000500000000000000" pitchFamily="2" charset="0"/>
              </a:rPr>
              <a:t> between predicted and actual output</a:t>
            </a:r>
            <a:endParaRPr lang="en-SG" sz="1600"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66F616BE-7FBA-A990-996C-A6D54113B827}"/>
              </a:ext>
            </a:extLst>
          </p:cNvPr>
          <p:cNvSpPr txBox="1"/>
          <p:nvPr/>
        </p:nvSpPr>
        <p:spPr>
          <a:xfrm>
            <a:off x="2705101" y="1153751"/>
            <a:ext cx="2164080" cy="343171"/>
          </a:xfrm>
          <a:prstGeom prst="rect">
            <a:avLst/>
          </a:prstGeom>
          <a:noFill/>
        </p:spPr>
        <p:txBody>
          <a:bodyPr wrap="square" rtlCol="0" anchor="ctr">
            <a:spAutoFit/>
          </a:bodyPr>
          <a:lstStyle/>
          <a:p>
            <a:pPr>
              <a:lnSpc>
                <a:spcPct val="150000"/>
              </a:lnSpc>
            </a:pPr>
            <a:r>
              <a:rPr lang="en-US" sz="1200" dirty="0">
                <a:latin typeface="Poppins" panose="00000500000000000000" pitchFamily="2" charset="0"/>
                <a:cs typeface="Poppins" panose="00000500000000000000" pitchFamily="2" charset="0"/>
              </a:rPr>
              <a:t>(Maximum depth of  </a:t>
            </a:r>
            <a:r>
              <a:rPr lang="en-US" sz="1200" b="1" dirty="0">
                <a:latin typeface="Poppins" panose="00000500000000000000" pitchFamily="2" charset="0"/>
                <a:cs typeface="Poppins" panose="00000500000000000000" pitchFamily="2" charset="0"/>
              </a:rPr>
              <a:t>6</a:t>
            </a:r>
            <a:r>
              <a:rPr lang="en-US" sz="1200" dirty="0">
                <a:latin typeface="Poppins" panose="00000500000000000000" pitchFamily="2" charset="0"/>
                <a:cs typeface="Poppins" panose="00000500000000000000" pitchFamily="2" charset="0"/>
              </a:rPr>
              <a:t>)</a:t>
            </a:r>
          </a:p>
        </p:txBody>
      </p:sp>
    </p:spTree>
    <p:extLst>
      <p:ext uri="{BB962C8B-B14F-4D97-AF65-F5344CB8AC3E}">
        <p14:creationId xmlns:p14="http://schemas.microsoft.com/office/powerpoint/2010/main" val="38453168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137422"/>
            <a:ext cx="4265942" cy="38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Decision Tree</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MACHINE LEARINING</a:t>
            </a:r>
          </a:p>
        </p:txBody>
      </p:sp>
      <p:sp>
        <p:nvSpPr>
          <p:cNvPr id="7" name="Subtitle 2">
            <a:extLst>
              <a:ext uri="{FF2B5EF4-FFF2-40B4-BE49-F238E27FC236}">
                <a16:creationId xmlns:a16="http://schemas.microsoft.com/office/drawing/2014/main" id="{4C1C2134-4BB8-7AC2-ACAE-6DD3489FC4ED}"/>
              </a:ext>
            </a:extLst>
          </p:cNvPr>
          <p:cNvSpPr txBox="1">
            <a:spLocks/>
          </p:cNvSpPr>
          <p:nvPr/>
        </p:nvSpPr>
        <p:spPr>
          <a:xfrm>
            <a:off x="7330440" y="503015"/>
            <a:ext cx="1205840" cy="650736"/>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buFont typeface="Arial" panose="020B0604020202020204" pitchFamily="34" charset="0"/>
              <a:buChar char="•"/>
            </a:pPr>
            <a:r>
              <a:rPr lang="en-US" sz="900" dirty="0">
                <a:solidFill>
                  <a:schemeClr val="tx1"/>
                </a:solidFill>
              </a:rPr>
              <a:t>Support Vector Regression Model</a:t>
            </a:r>
          </a:p>
        </p:txBody>
      </p:sp>
      <p:sp>
        <p:nvSpPr>
          <p:cNvPr id="14" name="TextBox 13">
            <a:extLst>
              <a:ext uri="{FF2B5EF4-FFF2-40B4-BE49-F238E27FC236}">
                <a16:creationId xmlns:a16="http://schemas.microsoft.com/office/drawing/2014/main" id="{AE7AED6C-5FEF-5D04-101A-0F18842EC994}"/>
              </a:ext>
            </a:extLst>
          </p:cNvPr>
          <p:cNvSpPr txBox="1"/>
          <p:nvPr/>
        </p:nvSpPr>
        <p:spPr>
          <a:xfrm>
            <a:off x="-2828935" y="3384041"/>
            <a:ext cx="3741420" cy="897169"/>
          </a:xfrm>
          <a:prstGeom prst="rect">
            <a:avLst/>
          </a:prstGeom>
          <a:noFill/>
        </p:spPr>
        <p:txBody>
          <a:bodyPr wrap="square" rtlCol="0" anchor="t">
            <a:spAutoFit/>
          </a:bodyPr>
          <a:lstStyle/>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Grades of first test (G1)</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hours spent studying</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absences</a:t>
            </a:r>
            <a:endParaRPr lang="en-SG" sz="1200" dirty="0">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FDC8E2B7-81E0-EB20-B877-0BF65EDF0E3D}"/>
              </a:ext>
            </a:extLst>
          </p:cNvPr>
          <p:cNvSpPr txBox="1"/>
          <p:nvPr/>
        </p:nvSpPr>
        <p:spPr>
          <a:xfrm>
            <a:off x="-4672387" y="2203910"/>
            <a:ext cx="4758747" cy="620170"/>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Find hyperplane that best fits data by </a:t>
            </a:r>
            <a:r>
              <a:rPr lang="en-US" sz="1200" dirty="0">
                <a:solidFill>
                  <a:srgbClr val="00B050"/>
                </a:solidFill>
                <a:latin typeface="Poppins" panose="00000500000000000000" pitchFamily="2" charset="0"/>
                <a:cs typeface="Poppins" panose="00000500000000000000" pitchFamily="2" charset="0"/>
              </a:rPr>
              <a:t>minimizing margin error</a:t>
            </a:r>
            <a:r>
              <a:rPr lang="en-US" sz="1200" dirty="0">
                <a:latin typeface="Poppins" panose="00000500000000000000" pitchFamily="2" charset="0"/>
                <a:cs typeface="Poppins" panose="00000500000000000000" pitchFamily="2" charset="0"/>
              </a:rPr>
              <a:t> between predicted and actual output</a:t>
            </a:r>
            <a:endParaRPr lang="en-SG" sz="1200"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66F616BE-7FBA-A990-996C-A6D54113B827}"/>
              </a:ext>
            </a:extLst>
          </p:cNvPr>
          <p:cNvSpPr txBox="1"/>
          <p:nvPr/>
        </p:nvSpPr>
        <p:spPr>
          <a:xfrm>
            <a:off x="2705101" y="1153751"/>
            <a:ext cx="2164080" cy="343171"/>
          </a:xfrm>
          <a:prstGeom prst="rect">
            <a:avLst/>
          </a:prstGeom>
          <a:noFill/>
        </p:spPr>
        <p:txBody>
          <a:bodyPr wrap="square" rtlCol="0" anchor="ctr">
            <a:spAutoFit/>
          </a:bodyPr>
          <a:lstStyle/>
          <a:p>
            <a:pPr>
              <a:lnSpc>
                <a:spcPct val="150000"/>
              </a:lnSpc>
            </a:pPr>
            <a:r>
              <a:rPr lang="en-US" sz="1200" dirty="0">
                <a:latin typeface="Poppins" panose="00000500000000000000" pitchFamily="2" charset="0"/>
                <a:cs typeface="Poppins" panose="00000500000000000000" pitchFamily="2" charset="0"/>
              </a:rPr>
              <a:t>(Maximum depth of  </a:t>
            </a:r>
            <a:r>
              <a:rPr lang="en-US" sz="1200" b="1" dirty="0">
                <a:latin typeface="Poppins" panose="00000500000000000000" pitchFamily="2" charset="0"/>
                <a:cs typeface="Poppins" panose="00000500000000000000" pitchFamily="2" charset="0"/>
              </a:rPr>
              <a:t>6</a:t>
            </a:r>
            <a:r>
              <a:rPr lang="en-US" sz="1200" dirty="0">
                <a:latin typeface="Poppins" panose="00000500000000000000" pitchFamily="2" charset="0"/>
                <a:cs typeface="Poppins" panose="00000500000000000000" pitchFamily="2" charset="0"/>
              </a:rPr>
              <a:t>)</a:t>
            </a:r>
          </a:p>
        </p:txBody>
      </p:sp>
      <p:sp>
        <p:nvSpPr>
          <p:cNvPr id="3" name="TextBox 2">
            <a:extLst>
              <a:ext uri="{FF2B5EF4-FFF2-40B4-BE49-F238E27FC236}">
                <a16:creationId xmlns:a16="http://schemas.microsoft.com/office/drawing/2014/main" id="{64A1661B-B9A5-22D1-731F-F3160E44E1A8}"/>
              </a:ext>
            </a:extLst>
          </p:cNvPr>
          <p:cNvSpPr txBox="1"/>
          <p:nvPr/>
        </p:nvSpPr>
        <p:spPr>
          <a:xfrm>
            <a:off x="1265550" y="2097310"/>
            <a:ext cx="3855089" cy="620170"/>
          </a:xfrm>
          <a:prstGeom prst="rect">
            <a:avLst/>
          </a:prstGeom>
          <a:noFill/>
        </p:spPr>
        <p:txBody>
          <a:bodyPr wrap="square" rtlCol="0" anchor="t">
            <a:spAutoFit/>
          </a:bodyPr>
          <a:lstStyle/>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Filtered and removed false positives</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Used Support Vector Regression Model (SVR) </a:t>
            </a:r>
            <a:endParaRPr lang="en-SG" sz="1200"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55C35DC6-4375-7CE7-A2DF-FAE82E9C88C6}"/>
              </a:ext>
            </a:extLst>
          </p:cNvPr>
          <p:cNvSpPr txBox="1"/>
          <p:nvPr/>
        </p:nvSpPr>
        <p:spPr>
          <a:xfrm>
            <a:off x="1322384" y="3073956"/>
            <a:ext cx="3741420" cy="620170"/>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R-squared value: </a:t>
            </a:r>
            <a:r>
              <a:rPr lang="en-US" sz="1200" dirty="0">
                <a:solidFill>
                  <a:srgbClr val="00B050"/>
                </a:solidFill>
                <a:latin typeface="Poppins" panose="00000500000000000000" pitchFamily="2" charset="0"/>
                <a:cs typeface="Poppins" panose="00000500000000000000" pitchFamily="2" charset="0"/>
              </a:rPr>
              <a:t>0.6585 </a:t>
            </a:r>
          </a:p>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Root mean squared error: </a:t>
            </a:r>
            <a:r>
              <a:rPr lang="en-US" sz="1200" dirty="0">
                <a:solidFill>
                  <a:srgbClr val="00B050"/>
                </a:solidFill>
                <a:latin typeface="Poppins" panose="00000500000000000000" pitchFamily="2" charset="0"/>
                <a:cs typeface="Poppins" panose="00000500000000000000" pitchFamily="2" charset="0"/>
              </a:rPr>
              <a:t>1.674</a:t>
            </a:r>
            <a:endParaRPr lang="en-SG" sz="1200" dirty="0">
              <a:solidFill>
                <a:srgbClr val="00B050"/>
              </a:solidFill>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F0417E86-2618-2710-3F73-D40A01C3F3F5}"/>
              </a:ext>
            </a:extLst>
          </p:cNvPr>
          <p:cNvSpPr txBox="1"/>
          <p:nvPr/>
        </p:nvSpPr>
        <p:spPr>
          <a:xfrm>
            <a:off x="1265551" y="1638872"/>
            <a:ext cx="2590169" cy="343171"/>
          </a:xfrm>
          <a:prstGeom prst="rect">
            <a:avLst/>
          </a:prstGeom>
          <a:noFill/>
        </p:spPr>
        <p:txBody>
          <a:bodyPr wrap="square" rtlCol="0" anchor="t">
            <a:spAutoFit/>
          </a:bodyPr>
          <a:lstStyle/>
          <a:p>
            <a:pPr algn="ctr">
              <a:lnSpc>
                <a:spcPct val="150000"/>
              </a:lnSpc>
            </a:pPr>
            <a:r>
              <a:rPr lang="en-US" sz="1200" b="1" u="sng" dirty="0">
                <a:latin typeface="Poppins" panose="00000500000000000000" pitchFamily="2" charset="0"/>
                <a:cs typeface="Poppins" panose="00000500000000000000" pitchFamily="2" charset="0"/>
              </a:rPr>
              <a:t>Improving Model</a:t>
            </a:r>
            <a:endParaRPr lang="en-SG" sz="1200" b="1" u="sng"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92963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137422"/>
            <a:ext cx="4265942" cy="38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Decision Tree</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MACHINE LEARINING</a:t>
            </a:r>
          </a:p>
        </p:txBody>
      </p:sp>
      <p:sp>
        <p:nvSpPr>
          <p:cNvPr id="7" name="Subtitle 2">
            <a:extLst>
              <a:ext uri="{FF2B5EF4-FFF2-40B4-BE49-F238E27FC236}">
                <a16:creationId xmlns:a16="http://schemas.microsoft.com/office/drawing/2014/main" id="{4C1C2134-4BB8-7AC2-ACAE-6DD3489FC4ED}"/>
              </a:ext>
            </a:extLst>
          </p:cNvPr>
          <p:cNvSpPr txBox="1">
            <a:spLocks/>
          </p:cNvSpPr>
          <p:nvPr/>
        </p:nvSpPr>
        <p:spPr>
          <a:xfrm>
            <a:off x="7330440" y="503015"/>
            <a:ext cx="1205840" cy="650736"/>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buFont typeface="Arial" panose="020B0604020202020204" pitchFamily="34" charset="0"/>
              <a:buChar char="•"/>
            </a:pPr>
            <a:r>
              <a:rPr lang="en-US" sz="900" dirty="0">
                <a:solidFill>
                  <a:schemeClr val="tx1"/>
                </a:solidFill>
              </a:rPr>
              <a:t>Support Vector Regression Model</a:t>
            </a:r>
          </a:p>
        </p:txBody>
      </p:sp>
      <p:sp>
        <p:nvSpPr>
          <p:cNvPr id="14" name="TextBox 13">
            <a:extLst>
              <a:ext uri="{FF2B5EF4-FFF2-40B4-BE49-F238E27FC236}">
                <a16:creationId xmlns:a16="http://schemas.microsoft.com/office/drawing/2014/main" id="{AE7AED6C-5FEF-5D04-101A-0F18842EC994}"/>
              </a:ext>
            </a:extLst>
          </p:cNvPr>
          <p:cNvSpPr txBox="1"/>
          <p:nvPr/>
        </p:nvSpPr>
        <p:spPr>
          <a:xfrm>
            <a:off x="-2828935" y="3384041"/>
            <a:ext cx="3741420" cy="897169"/>
          </a:xfrm>
          <a:prstGeom prst="rect">
            <a:avLst/>
          </a:prstGeom>
          <a:noFill/>
        </p:spPr>
        <p:txBody>
          <a:bodyPr wrap="square" rtlCol="0" anchor="t">
            <a:spAutoFit/>
          </a:bodyPr>
          <a:lstStyle/>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Grades of first test (G1)</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hours spent studying</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absences</a:t>
            </a:r>
            <a:endParaRPr lang="en-SG" sz="1200"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66F616BE-7FBA-A990-996C-A6D54113B827}"/>
              </a:ext>
            </a:extLst>
          </p:cNvPr>
          <p:cNvSpPr txBox="1"/>
          <p:nvPr/>
        </p:nvSpPr>
        <p:spPr>
          <a:xfrm>
            <a:off x="2705101" y="1153751"/>
            <a:ext cx="2164080" cy="343171"/>
          </a:xfrm>
          <a:prstGeom prst="rect">
            <a:avLst/>
          </a:prstGeom>
          <a:noFill/>
        </p:spPr>
        <p:txBody>
          <a:bodyPr wrap="square" rtlCol="0" anchor="ctr">
            <a:spAutoFit/>
          </a:bodyPr>
          <a:lstStyle/>
          <a:p>
            <a:pPr>
              <a:lnSpc>
                <a:spcPct val="150000"/>
              </a:lnSpc>
            </a:pPr>
            <a:r>
              <a:rPr lang="en-US" sz="1200" dirty="0">
                <a:latin typeface="Poppins" panose="00000500000000000000" pitchFamily="2" charset="0"/>
                <a:cs typeface="Poppins" panose="00000500000000000000" pitchFamily="2" charset="0"/>
              </a:rPr>
              <a:t>(Maximum depth of  </a:t>
            </a:r>
            <a:r>
              <a:rPr lang="en-US" sz="1200" b="1" dirty="0">
                <a:latin typeface="Poppins" panose="00000500000000000000" pitchFamily="2" charset="0"/>
                <a:cs typeface="Poppins" panose="00000500000000000000" pitchFamily="2" charset="0"/>
              </a:rPr>
              <a:t>6</a:t>
            </a:r>
            <a:r>
              <a:rPr lang="en-US" sz="1200" dirty="0">
                <a:latin typeface="Poppins" panose="00000500000000000000" pitchFamily="2" charset="0"/>
                <a:cs typeface="Poppins" panose="00000500000000000000" pitchFamily="2" charset="0"/>
              </a:rPr>
              <a:t>)</a:t>
            </a:r>
          </a:p>
        </p:txBody>
      </p:sp>
      <p:sp>
        <p:nvSpPr>
          <p:cNvPr id="3" name="TextBox 2">
            <a:extLst>
              <a:ext uri="{FF2B5EF4-FFF2-40B4-BE49-F238E27FC236}">
                <a16:creationId xmlns:a16="http://schemas.microsoft.com/office/drawing/2014/main" id="{64A1661B-B9A5-22D1-731F-F3160E44E1A8}"/>
              </a:ext>
            </a:extLst>
          </p:cNvPr>
          <p:cNvSpPr txBox="1"/>
          <p:nvPr/>
        </p:nvSpPr>
        <p:spPr>
          <a:xfrm>
            <a:off x="-3855089" y="1833653"/>
            <a:ext cx="3855089" cy="620170"/>
          </a:xfrm>
          <a:prstGeom prst="rect">
            <a:avLst/>
          </a:prstGeom>
          <a:noFill/>
        </p:spPr>
        <p:txBody>
          <a:bodyPr wrap="square" rtlCol="0" anchor="t">
            <a:spAutoFit/>
          </a:bodyPr>
          <a:lstStyle/>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Filtered and removed false positives</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Used Support Vector Regression Model (SVR) </a:t>
            </a:r>
            <a:endParaRPr lang="en-SG" sz="1200"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55C35DC6-4375-7CE7-A2DF-FAE82E9C88C6}"/>
              </a:ext>
            </a:extLst>
          </p:cNvPr>
          <p:cNvSpPr txBox="1"/>
          <p:nvPr/>
        </p:nvSpPr>
        <p:spPr>
          <a:xfrm>
            <a:off x="912485" y="2015129"/>
            <a:ext cx="3354715" cy="966418"/>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Overestimated and underestimated grades in train and test set are similar</a:t>
            </a:r>
          </a:p>
          <a:p>
            <a:pPr marL="171450" indent="-171450">
              <a:lnSpc>
                <a:spcPct val="20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 Mean = 3:1 Ratio in test data</a:t>
            </a:r>
            <a:endParaRPr lang="en-SG" sz="1200" dirty="0">
              <a:solidFill>
                <a:srgbClr val="00B050"/>
              </a:solidFill>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F0417E86-2618-2710-3F73-D40A01C3F3F5}"/>
              </a:ext>
            </a:extLst>
          </p:cNvPr>
          <p:cNvSpPr txBox="1"/>
          <p:nvPr/>
        </p:nvSpPr>
        <p:spPr>
          <a:xfrm>
            <a:off x="1265551" y="1638872"/>
            <a:ext cx="2590169" cy="343171"/>
          </a:xfrm>
          <a:prstGeom prst="rect">
            <a:avLst/>
          </a:prstGeom>
          <a:noFill/>
        </p:spPr>
        <p:txBody>
          <a:bodyPr wrap="square" rtlCol="0" anchor="t">
            <a:spAutoFit/>
          </a:bodyPr>
          <a:lstStyle/>
          <a:p>
            <a:pPr algn="ctr">
              <a:lnSpc>
                <a:spcPct val="150000"/>
              </a:lnSpc>
            </a:pPr>
            <a:r>
              <a:rPr lang="en-US" sz="1200" b="1" u="sng" dirty="0">
                <a:latin typeface="Poppins" panose="00000500000000000000" pitchFamily="2" charset="0"/>
                <a:cs typeface="Poppins" panose="00000500000000000000" pitchFamily="2" charset="0"/>
              </a:rPr>
              <a:t>Improving Model</a:t>
            </a:r>
            <a:endParaRPr lang="en-SG" sz="1200" b="1" u="sng" dirty="0">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01E90DF0-6B12-FE9D-267C-FC9B9FB922B6}"/>
              </a:ext>
            </a:extLst>
          </p:cNvPr>
          <p:cNvPicPr>
            <a:picLocks noChangeAspect="1"/>
          </p:cNvPicPr>
          <p:nvPr/>
        </p:nvPicPr>
        <p:blipFill>
          <a:blip r:embed="rId3"/>
          <a:stretch>
            <a:fillRect/>
          </a:stretch>
        </p:blipFill>
        <p:spPr>
          <a:xfrm>
            <a:off x="4457700" y="1982043"/>
            <a:ext cx="3977642" cy="2223182"/>
          </a:xfrm>
          <a:prstGeom prst="rect">
            <a:avLst/>
          </a:prstGeom>
        </p:spPr>
      </p:pic>
      <p:sp>
        <p:nvSpPr>
          <p:cNvPr id="12" name="TextBox 11">
            <a:extLst>
              <a:ext uri="{FF2B5EF4-FFF2-40B4-BE49-F238E27FC236}">
                <a16:creationId xmlns:a16="http://schemas.microsoft.com/office/drawing/2014/main" id="{5965AE29-2CA3-D206-7024-B968274DFA8A}"/>
              </a:ext>
            </a:extLst>
          </p:cNvPr>
          <p:cNvSpPr txBox="1"/>
          <p:nvPr/>
        </p:nvSpPr>
        <p:spPr>
          <a:xfrm>
            <a:off x="1203797" y="2937954"/>
            <a:ext cx="3002608" cy="897169"/>
          </a:xfrm>
          <a:prstGeom prst="rect">
            <a:avLst/>
          </a:prstGeom>
          <a:noFill/>
        </p:spPr>
        <p:txBody>
          <a:bodyPr wrap="square" rtlCol="0" anchor="t">
            <a:spAutoFit/>
          </a:bodyPr>
          <a:lstStyle/>
          <a:p>
            <a:pPr marL="171450" indent="-171450">
              <a:lnSpc>
                <a:spcPct val="150000"/>
              </a:lnSpc>
              <a:buFont typeface="Poppins" panose="00000500000000000000" pitchFamily="2" charset="0"/>
              <a:buChar char="×"/>
            </a:pPr>
            <a:r>
              <a:rPr lang="en-US" sz="1200" dirty="0">
                <a:solidFill>
                  <a:schemeClr val="tx1"/>
                </a:solidFill>
                <a:latin typeface="Poppins" panose="00000500000000000000" pitchFamily="2" charset="0"/>
                <a:cs typeface="Poppins" panose="00000500000000000000" pitchFamily="2" charset="0"/>
              </a:rPr>
              <a:t>Not predicting well</a:t>
            </a:r>
          </a:p>
          <a:p>
            <a:pPr marL="171450" indent="-171450">
              <a:lnSpc>
                <a:spcPct val="150000"/>
              </a:lnSpc>
              <a:buFont typeface="Poppins" panose="00000500000000000000" pitchFamily="2" charset="0"/>
              <a:buChar char="×"/>
            </a:pPr>
            <a:r>
              <a:rPr lang="en-US" sz="1200" dirty="0">
                <a:solidFill>
                  <a:schemeClr val="tx1"/>
                </a:solidFill>
                <a:latin typeface="Poppins" panose="00000500000000000000" pitchFamily="2" charset="0"/>
                <a:cs typeface="Poppins" panose="00000500000000000000" pitchFamily="2" charset="0"/>
              </a:rPr>
              <a:t>Significant bias in model</a:t>
            </a:r>
          </a:p>
          <a:p>
            <a:pPr marL="171450" indent="-171450">
              <a:lnSpc>
                <a:spcPct val="150000"/>
              </a:lnSpc>
              <a:buFont typeface="Poppins" panose="00000500000000000000" pitchFamily="2" charset="0"/>
              <a:buChar char="×"/>
            </a:pPr>
            <a:endParaRPr lang="en-SG" sz="1200" dirty="0">
              <a:solidFill>
                <a:schemeClr val="tx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0689347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47102456-A649-52BC-F52C-92183740DE37}"/>
              </a:ext>
            </a:extLst>
          </p:cNvPr>
          <p:cNvGraphicFramePr/>
          <p:nvPr>
            <p:extLst>
              <p:ext uri="{D42A27DB-BD31-4B8C-83A1-F6EECF244321}">
                <p14:modId xmlns:p14="http://schemas.microsoft.com/office/powerpoint/2010/main" val="2721051404"/>
              </p:ext>
            </p:extLst>
          </p:nvPr>
        </p:nvGraphicFramePr>
        <p:xfrm>
          <a:off x="8425090" y="936486"/>
          <a:ext cx="3274985" cy="2979558"/>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1">
            <a:extLst>
              <a:ext uri="{FF2B5EF4-FFF2-40B4-BE49-F238E27FC236}">
                <a16:creationId xmlns:a16="http://schemas.microsoft.com/office/drawing/2014/main" id="{3FCA92AF-7880-C4FD-6B02-0E194D92B96A}"/>
              </a:ext>
            </a:extLst>
          </p:cNvPr>
          <p:cNvSpPr>
            <a:spLocks noGrp="1"/>
          </p:cNvSpPr>
          <p:nvPr>
            <p:ph type="ctrTitle"/>
          </p:nvPr>
        </p:nvSpPr>
        <p:spPr>
          <a:xfrm>
            <a:off x="761122" y="498383"/>
            <a:ext cx="1947412" cy="876209"/>
          </a:xfrm>
        </p:spPr>
        <p:txBody>
          <a:bodyPr/>
          <a:lstStyle/>
          <a:p>
            <a:r>
              <a:rPr lang="en-US" sz="4800" dirty="0">
                <a:ln w="22225">
                  <a:solidFill>
                    <a:schemeClr val="tx1"/>
                  </a:solidFill>
                </a:ln>
                <a:solidFill>
                  <a:schemeClr val="tx2"/>
                </a:solidFill>
              </a:rPr>
              <a:t>DATA</a:t>
            </a:r>
          </a:p>
        </p:txBody>
      </p:sp>
      <p:pic>
        <p:nvPicPr>
          <p:cNvPr id="5" name="Picture 4">
            <a:extLst>
              <a:ext uri="{FF2B5EF4-FFF2-40B4-BE49-F238E27FC236}">
                <a16:creationId xmlns:a16="http://schemas.microsoft.com/office/drawing/2014/main" id="{AB306DDE-84C2-DDCF-530B-CEB64F2AC31F}"/>
              </a:ext>
            </a:extLst>
          </p:cNvPr>
          <p:cNvPicPr>
            <a:picLocks noChangeAspect="1"/>
          </p:cNvPicPr>
          <p:nvPr/>
        </p:nvPicPr>
        <p:blipFill rotWithShape="1">
          <a:blip r:embed="rId4"/>
          <a:srcRect t="1156"/>
          <a:stretch/>
        </p:blipFill>
        <p:spPr>
          <a:xfrm>
            <a:off x="9219562" y="425201"/>
            <a:ext cx="1947412" cy="4293098"/>
          </a:xfrm>
          <a:prstGeom prst="rect">
            <a:avLst/>
          </a:prstGeom>
          <a:ln w="19050">
            <a:solidFill>
              <a:schemeClr val="tx2"/>
            </a:solidFill>
          </a:ln>
        </p:spPr>
      </p:pic>
      <p:sp>
        <p:nvSpPr>
          <p:cNvPr id="11" name="Title 1">
            <a:extLst>
              <a:ext uri="{FF2B5EF4-FFF2-40B4-BE49-F238E27FC236}">
                <a16:creationId xmlns:a16="http://schemas.microsoft.com/office/drawing/2014/main" id="{1D11B8EC-5745-ACCF-A001-DB26D9F5D219}"/>
              </a:ext>
            </a:extLst>
          </p:cNvPr>
          <p:cNvSpPr txBox="1">
            <a:spLocks/>
          </p:cNvSpPr>
          <p:nvPr/>
        </p:nvSpPr>
        <p:spPr>
          <a:xfrm>
            <a:off x="2704282" y="-712265"/>
            <a:ext cx="3343929"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4800" dirty="0">
                <a:ln w="22225">
                  <a:solidFill>
                    <a:schemeClr val="tx1"/>
                  </a:solidFill>
                </a:ln>
                <a:solidFill>
                  <a:schemeClr val="tx2"/>
                </a:solidFill>
              </a:rPr>
              <a:t>CLEANING</a:t>
            </a:r>
          </a:p>
        </p:txBody>
      </p:sp>
      <p:sp>
        <p:nvSpPr>
          <p:cNvPr id="2" name="Subtitle 2">
            <a:extLst>
              <a:ext uri="{FF2B5EF4-FFF2-40B4-BE49-F238E27FC236}">
                <a16:creationId xmlns:a16="http://schemas.microsoft.com/office/drawing/2014/main" id="{D729D859-D371-EEBB-F0A4-E69A0BD55F59}"/>
              </a:ext>
            </a:extLst>
          </p:cNvPr>
          <p:cNvSpPr txBox="1">
            <a:spLocks/>
          </p:cNvSpPr>
          <p:nvPr/>
        </p:nvSpPr>
        <p:spPr>
          <a:xfrm>
            <a:off x="-5104292" y="1374591"/>
            <a:ext cx="5337801" cy="2979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dirty="0">
                <a:solidFill>
                  <a:schemeClr val="tx2"/>
                </a:solidFill>
              </a:rPr>
              <a:t>37.8%</a:t>
            </a:r>
            <a:r>
              <a:rPr lang="en-US" dirty="0"/>
              <a:t> of data are on students’ </a:t>
            </a:r>
            <a:r>
              <a:rPr lang="en-US" dirty="0">
                <a:solidFill>
                  <a:schemeClr val="tx2"/>
                </a:solidFill>
              </a:rPr>
              <a:t>math</a:t>
            </a:r>
            <a:r>
              <a:rPr lang="en-US" dirty="0"/>
              <a:t> results</a:t>
            </a:r>
          </a:p>
          <a:p>
            <a:pPr lvl="1" algn="l">
              <a:lnSpc>
                <a:spcPct val="200000"/>
              </a:lnSpc>
              <a:buFont typeface="Arial" panose="020B0604020202020204" pitchFamily="34" charset="0"/>
              <a:buChar char="•"/>
            </a:pPr>
            <a:r>
              <a:rPr lang="en-US" sz="1400" dirty="0">
                <a:solidFill>
                  <a:srgbClr val="7030A0"/>
                </a:solidFill>
              </a:rPr>
              <a:t>649</a:t>
            </a:r>
            <a:r>
              <a:rPr lang="en-US" sz="1400" dirty="0"/>
              <a:t> entries left after removal</a:t>
            </a:r>
          </a:p>
          <a:p>
            <a:pPr algn="l">
              <a:lnSpc>
                <a:spcPct val="150000"/>
              </a:lnSpc>
              <a:buFont typeface="Wingdings" panose="05000000000000000000" pitchFamily="2" charset="2"/>
              <a:buChar char="q"/>
            </a:pPr>
            <a:r>
              <a:rPr lang="en-US" dirty="0"/>
              <a:t>Converted all data type to </a:t>
            </a:r>
            <a:r>
              <a:rPr lang="en-US" dirty="0">
                <a:solidFill>
                  <a:srgbClr val="7030A0"/>
                </a:solidFill>
              </a:rPr>
              <a:t>int</a:t>
            </a:r>
          </a:p>
          <a:p>
            <a:pPr marL="139700" indent="0" algn="l">
              <a:lnSpc>
                <a:spcPct val="150000"/>
              </a:lnSpc>
            </a:pPr>
            <a:endParaRPr lang="en-US" dirty="0"/>
          </a:p>
          <a:p>
            <a:pPr algn="l">
              <a:lnSpc>
                <a:spcPct val="150000"/>
              </a:lnSpc>
              <a:buFont typeface="Wingdings" panose="05000000000000000000" pitchFamily="2" charset="2"/>
              <a:buChar char="q"/>
            </a:pPr>
            <a:endParaRPr lang="en-US" dirty="0"/>
          </a:p>
          <a:p>
            <a:pPr algn="l">
              <a:lnSpc>
                <a:spcPct val="150000"/>
              </a:lnSpc>
              <a:buFont typeface="Wingdings" panose="05000000000000000000" pitchFamily="2" charset="2"/>
              <a:buChar char="q"/>
            </a:pPr>
            <a:endParaRPr lang="en-US" dirty="0"/>
          </a:p>
        </p:txBody>
      </p:sp>
      <p:pic>
        <p:nvPicPr>
          <p:cNvPr id="6" name="Picture 5">
            <a:extLst>
              <a:ext uri="{FF2B5EF4-FFF2-40B4-BE49-F238E27FC236}">
                <a16:creationId xmlns:a16="http://schemas.microsoft.com/office/drawing/2014/main" id="{51CF1C00-A43B-097A-E5E6-96CD1C891E99}"/>
              </a:ext>
            </a:extLst>
          </p:cNvPr>
          <p:cNvPicPr>
            <a:picLocks noChangeAspect="1"/>
          </p:cNvPicPr>
          <p:nvPr/>
        </p:nvPicPr>
        <p:blipFill>
          <a:blip r:embed="rId5"/>
          <a:stretch>
            <a:fillRect/>
          </a:stretch>
        </p:blipFill>
        <p:spPr>
          <a:xfrm>
            <a:off x="9273123" y="540056"/>
            <a:ext cx="1970127" cy="4063387"/>
          </a:xfrm>
          <a:prstGeom prst="rect">
            <a:avLst/>
          </a:prstGeom>
          <a:ln w="19050">
            <a:solidFill>
              <a:schemeClr val="tx2"/>
            </a:solidFill>
          </a:ln>
        </p:spPr>
      </p:pic>
      <p:sp>
        <p:nvSpPr>
          <p:cNvPr id="13" name="Title 1">
            <a:extLst>
              <a:ext uri="{FF2B5EF4-FFF2-40B4-BE49-F238E27FC236}">
                <a16:creationId xmlns:a16="http://schemas.microsoft.com/office/drawing/2014/main" id="{796A8602-B60C-F960-56F0-3ABBB5F7F446}"/>
              </a:ext>
            </a:extLst>
          </p:cNvPr>
          <p:cNvSpPr txBox="1">
            <a:spLocks/>
          </p:cNvSpPr>
          <p:nvPr/>
        </p:nvSpPr>
        <p:spPr>
          <a:xfrm>
            <a:off x="2559666" y="498382"/>
            <a:ext cx="459369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4800" dirty="0">
                <a:ln w="22225">
                  <a:solidFill>
                    <a:schemeClr val="tx1"/>
                  </a:solidFill>
                </a:ln>
                <a:solidFill>
                  <a:schemeClr val="tx2"/>
                </a:solidFill>
              </a:rPr>
              <a:t>PREPARATION</a:t>
            </a:r>
          </a:p>
        </p:txBody>
      </p:sp>
      <p:sp>
        <p:nvSpPr>
          <p:cNvPr id="3" name="Subtitle 2">
            <a:extLst>
              <a:ext uri="{FF2B5EF4-FFF2-40B4-BE49-F238E27FC236}">
                <a16:creationId xmlns:a16="http://schemas.microsoft.com/office/drawing/2014/main" id="{BC20A072-AB0A-FBD6-9D8F-9F8CF9F89A53}"/>
              </a:ext>
            </a:extLst>
          </p:cNvPr>
          <p:cNvSpPr txBox="1">
            <a:spLocks/>
          </p:cNvSpPr>
          <p:nvPr/>
        </p:nvSpPr>
        <p:spPr>
          <a:xfrm>
            <a:off x="612264" y="1374591"/>
            <a:ext cx="5337801" cy="2979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dirty="0">
                <a:solidFill>
                  <a:schemeClr val="tx1"/>
                </a:solidFill>
              </a:rPr>
              <a:t>Generated column for </a:t>
            </a:r>
            <a:r>
              <a:rPr lang="en-US" dirty="0">
                <a:solidFill>
                  <a:srgbClr val="7030A0"/>
                </a:solidFill>
              </a:rPr>
              <a:t>average grades </a:t>
            </a:r>
            <a:r>
              <a:rPr lang="en-US" dirty="0">
                <a:solidFill>
                  <a:schemeClr val="tx1"/>
                </a:solidFill>
              </a:rPr>
              <a:t>of students</a:t>
            </a:r>
            <a:endParaRPr lang="en-US" dirty="0"/>
          </a:p>
          <a:p>
            <a:pPr algn="l">
              <a:lnSpc>
                <a:spcPct val="150000"/>
              </a:lnSpc>
              <a:buFont typeface="Wingdings" panose="05000000000000000000" pitchFamily="2" charset="2"/>
              <a:buChar char="q"/>
            </a:pPr>
            <a:endParaRPr lang="en-US" dirty="0"/>
          </a:p>
          <a:p>
            <a:pPr algn="l">
              <a:lnSpc>
                <a:spcPct val="150000"/>
              </a:lnSpc>
              <a:buFont typeface="Wingdings" panose="05000000000000000000" pitchFamily="2" charset="2"/>
              <a:buChar char="q"/>
            </a:pPr>
            <a:endParaRPr lang="en-US" dirty="0"/>
          </a:p>
        </p:txBody>
      </p:sp>
      <p:pic>
        <p:nvPicPr>
          <p:cNvPr id="4" name="Picture 3">
            <a:extLst>
              <a:ext uri="{FF2B5EF4-FFF2-40B4-BE49-F238E27FC236}">
                <a16:creationId xmlns:a16="http://schemas.microsoft.com/office/drawing/2014/main" id="{58BD7712-D55A-CD29-D15C-AFB8FC2D21D9}"/>
              </a:ext>
            </a:extLst>
          </p:cNvPr>
          <p:cNvPicPr>
            <a:picLocks noChangeAspect="1"/>
          </p:cNvPicPr>
          <p:nvPr/>
        </p:nvPicPr>
        <p:blipFill>
          <a:blip r:embed="rId6"/>
          <a:stretch>
            <a:fillRect/>
          </a:stretch>
        </p:blipFill>
        <p:spPr>
          <a:xfrm>
            <a:off x="895205" y="2308055"/>
            <a:ext cx="5725324" cy="733527"/>
          </a:xfrm>
          <a:prstGeom prst="rect">
            <a:avLst/>
          </a:prstGeom>
          <a:ln w="19050">
            <a:solidFill>
              <a:schemeClr val="tx2"/>
            </a:solidFill>
          </a:ln>
        </p:spPr>
      </p:pic>
    </p:spTree>
    <p:extLst>
      <p:ext uri="{BB962C8B-B14F-4D97-AF65-F5344CB8AC3E}">
        <p14:creationId xmlns:p14="http://schemas.microsoft.com/office/powerpoint/2010/main" val="42864572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137422"/>
            <a:ext cx="4265942" cy="386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Decision Tree</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MACHINE LEARINING</a:t>
            </a:r>
          </a:p>
        </p:txBody>
      </p:sp>
      <p:sp>
        <p:nvSpPr>
          <p:cNvPr id="7" name="Subtitle 2">
            <a:extLst>
              <a:ext uri="{FF2B5EF4-FFF2-40B4-BE49-F238E27FC236}">
                <a16:creationId xmlns:a16="http://schemas.microsoft.com/office/drawing/2014/main" id="{4C1C2134-4BB8-7AC2-ACAE-6DD3489FC4ED}"/>
              </a:ext>
            </a:extLst>
          </p:cNvPr>
          <p:cNvSpPr txBox="1">
            <a:spLocks/>
          </p:cNvSpPr>
          <p:nvPr/>
        </p:nvSpPr>
        <p:spPr>
          <a:xfrm>
            <a:off x="7330440" y="503015"/>
            <a:ext cx="1205840" cy="650736"/>
          </a:xfrm>
          <a:prstGeom prst="rect">
            <a:avLst/>
          </a:prstGeom>
          <a:noFill/>
          <a:ln>
            <a:solidFill>
              <a:schemeClr val="tx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311150" indent="-171450">
              <a:buFont typeface="Arial" panose="020B0604020202020204" pitchFamily="34" charset="0"/>
              <a:buChar char="•"/>
            </a:pPr>
            <a:r>
              <a:rPr lang="en-US" sz="900" dirty="0">
                <a:solidFill>
                  <a:schemeClr val="tx1"/>
                </a:solidFill>
              </a:rPr>
              <a:t>Support Vector Regression Model</a:t>
            </a:r>
          </a:p>
        </p:txBody>
      </p:sp>
      <p:sp>
        <p:nvSpPr>
          <p:cNvPr id="14" name="TextBox 13">
            <a:extLst>
              <a:ext uri="{FF2B5EF4-FFF2-40B4-BE49-F238E27FC236}">
                <a16:creationId xmlns:a16="http://schemas.microsoft.com/office/drawing/2014/main" id="{AE7AED6C-5FEF-5D04-101A-0F18842EC994}"/>
              </a:ext>
            </a:extLst>
          </p:cNvPr>
          <p:cNvSpPr txBox="1"/>
          <p:nvPr/>
        </p:nvSpPr>
        <p:spPr>
          <a:xfrm>
            <a:off x="-2828935" y="3384041"/>
            <a:ext cx="3741420" cy="897169"/>
          </a:xfrm>
          <a:prstGeom prst="rect">
            <a:avLst/>
          </a:prstGeom>
          <a:noFill/>
        </p:spPr>
        <p:txBody>
          <a:bodyPr wrap="square" rtlCol="0" anchor="t">
            <a:spAutoFit/>
          </a:bodyPr>
          <a:lstStyle/>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Grades of first test (G1)</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hours spent studying</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absences</a:t>
            </a:r>
            <a:endParaRPr lang="en-SG" sz="1200"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66F616BE-7FBA-A990-996C-A6D54113B827}"/>
              </a:ext>
            </a:extLst>
          </p:cNvPr>
          <p:cNvSpPr txBox="1"/>
          <p:nvPr/>
        </p:nvSpPr>
        <p:spPr>
          <a:xfrm>
            <a:off x="2705101" y="1153751"/>
            <a:ext cx="2164080" cy="343171"/>
          </a:xfrm>
          <a:prstGeom prst="rect">
            <a:avLst/>
          </a:prstGeom>
          <a:noFill/>
        </p:spPr>
        <p:txBody>
          <a:bodyPr wrap="square" rtlCol="0" anchor="ctr">
            <a:spAutoFit/>
          </a:bodyPr>
          <a:lstStyle/>
          <a:p>
            <a:pPr>
              <a:lnSpc>
                <a:spcPct val="150000"/>
              </a:lnSpc>
            </a:pPr>
            <a:r>
              <a:rPr lang="en-US" sz="1200" dirty="0">
                <a:latin typeface="Poppins" panose="00000500000000000000" pitchFamily="2" charset="0"/>
                <a:cs typeface="Poppins" panose="00000500000000000000" pitchFamily="2" charset="0"/>
              </a:rPr>
              <a:t>(Maximum depth of  </a:t>
            </a:r>
            <a:r>
              <a:rPr lang="en-US" sz="1200" b="1" dirty="0">
                <a:latin typeface="Poppins" panose="00000500000000000000" pitchFamily="2" charset="0"/>
                <a:cs typeface="Poppins" panose="00000500000000000000" pitchFamily="2" charset="0"/>
              </a:rPr>
              <a:t>6</a:t>
            </a:r>
            <a:r>
              <a:rPr lang="en-US" sz="1200" dirty="0">
                <a:latin typeface="Poppins" panose="00000500000000000000" pitchFamily="2" charset="0"/>
                <a:cs typeface="Poppins" panose="00000500000000000000" pitchFamily="2" charset="0"/>
              </a:rPr>
              <a:t>)</a:t>
            </a:r>
          </a:p>
        </p:txBody>
      </p:sp>
      <p:sp>
        <p:nvSpPr>
          <p:cNvPr id="8" name="TextBox 7">
            <a:extLst>
              <a:ext uri="{FF2B5EF4-FFF2-40B4-BE49-F238E27FC236}">
                <a16:creationId xmlns:a16="http://schemas.microsoft.com/office/drawing/2014/main" id="{55C35DC6-4375-7CE7-A2DF-FAE82E9C88C6}"/>
              </a:ext>
            </a:extLst>
          </p:cNvPr>
          <p:cNvSpPr txBox="1"/>
          <p:nvPr/>
        </p:nvSpPr>
        <p:spPr>
          <a:xfrm>
            <a:off x="912485" y="2015129"/>
            <a:ext cx="3354715" cy="620170"/>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Remove outliers using quartiles</a:t>
            </a:r>
          </a:p>
          <a:p>
            <a:pPr marL="171450" indent="-171450">
              <a:lnSpc>
                <a:spcPct val="150000"/>
              </a:lnSpc>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Re-ran SVR model</a:t>
            </a:r>
            <a:endParaRPr lang="en-SG" sz="1200" dirty="0">
              <a:solidFill>
                <a:schemeClr val="tx1"/>
              </a:solidFill>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F0417E86-2618-2710-3F73-D40A01C3F3F5}"/>
              </a:ext>
            </a:extLst>
          </p:cNvPr>
          <p:cNvSpPr txBox="1"/>
          <p:nvPr/>
        </p:nvSpPr>
        <p:spPr>
          <a:xfrm>
            <a:off x="1265551" y="1638872"/>
            <a:ext cx="2590169" cy="343171"/>
          </a:xfrm>
          <a:prstGeom prst="rect">
            <a:avLst/>
          </a:prstGeom>
          <a:noFill/>
        </p:spPr>
        <p:txBody>
          <a:bodyPr wrap="square" rtlCol="0" anchor="t">
            <a:spAutoFit/>
          </a:bodyPr>
          <a:lstStyle/>
          <a:p>
            <a:pPr algn="ctr">
              <a:lnSpc>
                <a:spcPct val="150000"/>
              </a:lnSpc>
            </a:pPr>
            <a:r>
              <a:rPr lang="en-US" sz="1200" b="1" u="sng" dirty="0">
                <a:latin typeface="Poppins" panose="00000500000000000000" pitchFamily="2" charset="0"/>
                <a:cs typeface="Poppins" panose="00000500000000000000" pitchFamily="2" charset="0"/>
              </a:rPr>
              <a:t>Improving Model</a:t>
            </a:r>
            <a:endParaRPr lang="en-SG" sz="1200" b="1" u="sng" dirty="0">
              <a:latin typeface="Poppins" panose="00000500000000000000" pitchFamily="2" charset="0"/>
              <a:cs typeface="Poppins" panose="00000500000000000000" pitchFamily="2" charset="0"/>
            </a:endParaRPr>
          </a:p>
        </p:txBody>
      </p:sp>
      <p:sp>
        <p:nvSpPr>
          <p:cNvPr id="12" name="TextBox 11">
            <a:extLst>
              <a:ext uri="{FF2B5EF4-FFF2-40B4-BE49-F238E27FC236}">
                <a16:creationId xmlns:a16="http://schemas.microsoft.com/office/drawing/2014/main" id="{5965AE29-2CA3-D206-7024-B968274DFA8A}"/>
              </a:ext>
            </a:extLst>
          </p:cNvPr>
          <p:cNvSpPr txBox="1"/>
          <p:nvPr/>
        </p:nvSpPr>
        <p:spPr>
          <a:xfrm>
            <a:off x="-2394888" y="2722727"/>
            <a:ext cx="3002608" cy="897169"/>
          </a:xfrm>
          <a:prstGeom prst="rect">
            <a:avLst/>
          </a:prstGeom>
          <a:noFill/>
        </p:spPr>
        <p:txBody>
          <a:bodyPr wrap="square" rtlCol="0" anchor="t">
            <a:spAutoFit/>
          </a:bodyPr>
          <a:lstStyle/>
          <a:p>
            <a:pPr marL="171450" indent="-171450">
              <a:lnSpc>
                <a:spcPct val="150000"/>
              </a:lnSpc>
              <a:buFont typeface="Poppins" panose="00000500000000000000" pitchFamily="2" charset="0"/>
              <a:buChar char="×"/>
            </a:pPr>
            <a:r>
              <a:rPr lang="en-US" sz="1200" dirty="0">
                <a:solidFill>
                  <a:schemeClr val="tx1"/>
                </a:solidFill>
                <a:latin typeface="Poppins" panose="00000500000000000000" pitchFamily="2" charset="0"/>
                <a:cs typeface="Poppins" panose="00000500000000000000" pitchFamily="2" charset="0"/>
              </a:rPr>
              <a:t>Not predicting well</a:t>
            </a:r>
          </a:p>
          <a:p>
            <a:pPr marL="171450" indent="-171450">
              <a:lnSpc>
                <a:spcPct val="150000"/>
              </a:lnSpc>
              <a:buFont typeface="Poppins" panose="00000500000000000000" pitchFamily="2" charset="0"/>
              <a:buChar char="×"/>
            </a:pPr>
            <a:r>
              <a:rPr lang="en-US" sz="1200" dirty="0">
                <a:solidFill>
                  <a:schemeClr val="tx1"/>
                </a:solidFill>
                <a:latin typeface="Poppins" panose="00000500000000000000" pitchFamily="2" charset="0"/>
                <a:cs typeface="Poppins" panose="00000500000000000000" pitchFamily="2" charset="0"/>
              </a:rPr>
              <a:t>Significant bias in model</a:t>
            </a:r>
          </a:p>
          <a:p>
            <a:pPr marL="171450" indent="-171450">
              <a:lnSpc>
                <a:spcPct val="150000"/>
              </a:lnSpc>
              <a:buFont typeface="Poppins" panose="00000500000000000000" pitchFamily="2" charset="0"/>
              <a:buChar char="×"/>
            </a:pPr>
            <a:endParaRPr lang="en-SG" sz="1200" dirty="0">
              <a:solidFill>
                <a:schemeClr val="tx1"/>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6990AC58-043D-2F1B-DD12-A43A20992C95}"/>
              </a:ext>
            </a:extLst>
          </p:cNvPr>
          <p:cNvSpPr txBox="1"/>
          <p:nvPr/>
        </p:nvSpPr>
        <p:spPr>
          <a:xfrm>
            <a:off x="912485" y="3073956"/>
            <a:ext cx="3741420" cy="620170"/>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R-squared value : </a:t>
            </a:r>
            <a:r>
              <a:rPr lang="en-US" sz="1200" dirty="0">
                <a:solidFill>
                  <a:srgbClr val="00B050"/>
                </a:solidFill>
                <a:latin typeface="Poppins" panose="00000500000000000000" pitchFamily="2" charset="0"/>
                <a:cs typeface="Poppins" panose="00000500000000000000" pitchFamily="2" charset="0"/>
              </a:rPr>
              <a:t>0.7518</a:t>
            </a:r>
          </a:p>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Mean squared error (MSE) : </a:t>
            </a:r>
            <a:r>
              <a:rPr lang="en-US" sz="1200" dirty="0">
                <a:solidFill>
                  <a:srgbClr val="00B050"/>
                </a:solidFill>
                <a:latin typeface="Poppins" panose="00000500000000000000" pitchFamily="2" charset="0"/>
                <a:cs typeface="Poppins" panose="00000500000000000000" pitchFamily="2" charset="0"/>
              </a:rPr>
              <a:t>1.538</a:t>
            </a:r>
            <a:endParaRPr lang="en-SG" sz="1200" dirty="0">
              <a:solidFill>
                <a:srgbClr val="00B050"/>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500862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Partial Circle 32">
            <a:extLst>
              <a:ext uri="{FF2B5EF4-FFF2-40B4-BE49-F238E27FC236}">
                <a16:creationId xmlns:a16="http://schemas.microsoft.com/office/drawing/2014/main" id="{9F0CD901-4E9B-0DE4-CD1F-AF18F114BBCA}"/>
              </a:ext>
            </a:extLst>
          </p:cNvPr>
          <p:cNvSpPr/>
          <p:nvPr/>
        </p:nvSpPr>
        <p:spPr>
          <a:xfrm rot="5859955">
            <a:off x="3509270" y="1759584"/>
            <a:ext cx="2187329" cy="2222083"/>
          </a:xfrm>
          <a:prstGeom prst="pie">
            <a:avLst>
              <a:gd name="adj1" fmla="val 10305257"/>
              <a:gd name="adj2" fmla="val 17615763"/>
            </a:avLst>
          </a:prstGeom>
          <a:solidFill>
            <a:schemeClr val="bg2"/>
          </a:solidFill>
          <a:ln>
            <a:solidFill>
              <a:schemeClr val="bg2"/>
            </a:solidFill>
          </a:ln>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rtlCol="0" anchor="ctr"/>
          <a:lstStyle/>
          <a:p>
            <a:pPr algn="ctr"/>
            <a:endParaRPr lang="en-SG">
              <a:solidFill>
                <a:schemeClr val="tx1"/>
              </a:solidFill>
            </a:endParaRPr>
          </a:p>
        </p:txBody>
      </p:sp>
      <p:sp>
        <p:nvSpPr>
          <p:cNvPr id="34" name="Partial Circle 33">
            <a:extLst>
              <a:ext uri="{FF2B5EF4-FFF2-40B4-BE49-F238E27FC236}">
                <a16:creationId xmlns:a16="http://schemas.microsoft.com/office/drawing/2014/main" id="{4AF6C632-1BAE-F695-783E-989CF798F0E0}"/>
              </a:ext>
            </a:extLst>
          </p:cNvPr>
          <p:cNvSpPr/>
          <p:nvPr/>
        </p:nvSpPr>
        <p:spPr>
          <a:xfrm rot="15681380" flipH="1">
            <a:off x="3433521" y="1759583"/>
            <a:ext cx="2187329" cy="2222083"/>
          </a:xfrm>
          <a:prstGeom prst="pie">
            <a:avLst>
              <a:gd name="adj1" fmla="val 10345157"/>
              <a:gd name="adj2" fmla="val 17318338"/>
            </a:avLst>
          </a:prstGeom>
          <a:solidFill>
            <a:schemeClr val="bg2"/>
          </a:solidFill>
          <a:ln>
            <a:solidFill>
              <a:schemeClr val="bg2"/>
            </a:solidFill>
          </a:ln>
          <a:effectLst>
            <a:outerShdw blurRad="50800" dist="38100" dir="10800000" algn="r" rotWithShape="0">
              <a:prstClr val="black">
                <a:alpha val="40000"/>
              </a:prstClr>
            </a:outerShdw>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rtlCol="0" anchor="ctr"/>
          <a:lstStyle/>
          <a:p>
            <a:pPr algn="ctr"/>
            <a:endParaRPr lang="en-SG">
              <a:solidFill>
                <a:schemeClr val="tx1"/>
              </a:solidFill>
            </a:endParaRPr>
          </a:p>
        </p:txBody>
      </p:sp>
      <p:sp>
        <p:nvSpPr>
          <p:cNvPr id="36" name="Partial Circle 35">
            <a:extLst>
              <a:ext uri="{FF2B5EF4-FFF2-40B4-BE49-F238E27FC236}">
                <a16:creationId xmlns:a16="http://schemas.microsoft.com/office/drawing/2014/main" id="{DC52AA79-EFFF-051A-1C52-C282A669A801}"/>
              </a:ext>
            </a:extLst>
          </p:cNvPr>
          <p:cNvSpPr/>
          <p:nvPr/>
        </p:nvSpPr>
        <p:spPr>
          <a:xfrm rot="8725562" flipH="1">
            <a:off x="3468362" y="1847865"/>
            <a:ext cx="2192037" cy="2179423"/>
          </a:xfrm>
          <a:prstGeom prst="pie">
            <a:avLst>
              <a:gd name="adj1" fmla="val 10340305"/>
              <a:gd name="adj2" fmla="val 17615763"/>
            </a:avLst>
          </a:prstGeom>
          <a:solidFill>
            <a:schemeClr val="bg2"/>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rtlCol="0" anchor="ctr"/>
          <a:lstStyle/>
          <a:p>
            <a:pPr algn="ctr"/>
            <a:endParaRPr lang="en-SG">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CONCLUSION</a:t>
            </a:r>
          </a:p>
        </p:txBody>
      </p:sp>
      <p:sp>
        <p:nvSpPr>
          <p:cNvPr id="14" name="TextBox 13">
            <a:extLst>
              <a:ext uri="{FF2B5EF4-FFF2-40B4-BE49-F238E27FC236}">
                <a16:creationId xmlns:a16="http://schemas.microsoft.com/office/drawing/2014/main" id="{AE7AED6C-5FEF-5D04-101A-0F18842EC994}"/>
              </a:ext>
            </a:extLst>
          </p:cNvPr>
          <p:cNvSpPr txBox="1"/>
          <p:nvPr/>
        </p:nvSpPr>
        <p:spPr>
          <a:xfrm>
            <a:off x="-2828935" y="3384041"/>
            <a:ext cx="3741420" cy="897169"/>
          </a:xfrm>
          <a:prstGeom prst="rect">
            <a:avLst/>
          </a:prstGeom>
          <a:noFill/>
        </p:spPr>
        <p:txBody>
          <a:bodyPr wrap="square" rtlCol="0" anchor="t">
            <a:spAutoFit/>
          </a:bodyPr>
          <a:lstStyle/>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Grades of first test (G1)</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hours spent studying</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absences</a:t>
            </a:r>
            <a:endParaRPr lang="en-SG" sz="1200"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66F616BE-7FBA-A990-996C-A6D54113B827}"/>
              </a:ext>
            </a:extLst>
          </p:cNvPr>
          <p:cNvSpPr txBox="1"/>
          <p:nvPr/>
        </p:nvSpPr>
        <p:spPr>
          <a:xfrm>
            <a:off x="4673731" y="2208354"/>
            <a:ext cx="965622" cy="620170"/>
          </a:xfrm>
          <a:prstGeom prst="rect">
            <a:avLst/>
          </a:prstGeom>
          <a:noFill/>
        </p:spPr>
        <p:txBody>
          <a:bodyPr wrap="square" rtlCol="0" anchor="ctr">
            <a:spAutoFit/>
          </a:bodyPr>
          <a:lstStyle/>
          <a:p>
            <a:pPr>
              <a:lnSpc>
                <a:spcPct val="150000"/>
              </a:lnSpc>
            </a:pPr>
            <a:r>
              <a:rPr lang="en-US" sz="1200" b="1">
                <a:latin typeface="Poppins" panose="00000500000000000000" pitchFamily="2" charset="0"/>
                <a:cs typeface="Poppins" panose="00000500000000000000" pitchFamily="2" charset="0"/>
              </a:rPr>
              <a:t>Random Forest </a:t>
            </a:r>
            <a:endParaRPr lang="en-US" sz="1200" b="1"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55C35DC6-4375-7CE7-A2DF-FAE82E9C88C6}"/>
              </a:ext>
            </a:extLst>
          </p:cNvPr>
          <p:cNvSpPr txBox="1"/>
          <p:nvPr/>
        </p:nvSpPr>
        <p:spPr>
          <a:xfrm>
            <a:off x="-3750955" y="2015129"/>
            <a:ext cx="3354715" cy="620170"/>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Remove outliers using quartiles</a:t>
            </a:r>
          </a:p>
          <a:p>
            <a:pPr marL="171450" indent="-171450">
              <a:lnSpc>
                <a:spcPct val="150000"/>
              </a:lnSpc>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Re-ran SVR model</a:t>
            </a:r>
            <a:endParaRPr lang="en-SG" sz="1200" dirty="0">
              <a:solidFill>
                <a:schemeClr val="tx1"/>
              </a:solidFill>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F0417E86-2618-2710-3F73-D40A01C3F3F5}"/>
              </a:ext>
            </a:extLst>
          </p:cNvPr>
          <p:cNvSpPr txBox="1"/>
          <p:nvPr/>
        </p:nvSpPr>
        <p:spPr>
          <a:xfrm>
            <a:off x="-3397889" y="1638872"/>
            <a:ext cx="2590169" cy="343171"/>
          </a:xfrm>
          <a:prstGeom prst="rect">
            <a:avLst/>
          </a:prstGeom>
          <a:noFill/>
        </p:spPr>
        <p:txBody>
          <a:bodyPr wrap="square" rtlCol="0" anchor="t">
            <a:spAutoFit/>
          </a:bodyPr>
          <a:lstStyle/>
          <a:p>
            <a:pPr algn="ctr">
              <a:lnSpc>
                <a:spcPct val="150000"/>
              </a:lnSpc>
            </a:pPr>
            <a:r>
              <a:rPr lang="en-US" sz="1200" b="1" u="sng" dirty="0">
                <a:latin typeface="Poppins" panose="00000500000000000000" pitchFamily="2" charset="0"/>
                <a:cs typeface="Poppins" panose="00000500000000000000" pitchFamily="2" charset="0"/>
              </a:rPr>
              <a:t>Improving Model</a:t>
            </a:r>
            <a:endParaRPr lang="en-SG" sz="1200" b="1" u="sng" dirty="0">
              <a:latin typeface="Poppins" panose="00000500000000000000" pitchFamily="2" charset="0"/>
              <a:cs typeface="Poppins" panose="00000500000000000000" pitchFamily="2" charset="0"/>
            </a:endParaRPr>
          </a:p>
        </p:txBody>
      </p:sp>
      <p:sp>
        <p:nvSpPr>
          <p:cNvPr id="12" name="TextBox 11">
            <a:extLst>
              <a:ext uri="{FF2B5EF4-FFF2-40B4-BE49-F238E27FC236}">
                <a16:creationId xmlns:a16="http://schemas.microsoft.com/office/drawing/2014/main" id="{5965AE29-2CA3-D206-7024-B968274DFA8A}"/>
              </a:ext>
            </a:extLst>
          </p:cNvPr>
          <p:cNvSpPr txBox="1"/>
          <p:nvPr/>
        </p:nvSpPr>
        <p:spPr>
          <a:xfrm>
            <a:off x="-2394888" y="2722727"/>
            <a:ext cx="3002608" cy="897169"/>
          </a:xfrm>
          <a:prstGeom prst="rect">
            <a:avLst/>
          </a:prstGeom>
          <a:noFill/>
        </p:spPr>
        <p:txBody>
          <a:bodyPr wrap="square" rtlCol="0" anchor="t">
            <a:spAutoFit/>
          </a:bodyPr>
          <a:lstStyle/>
          <a:p>
            <a:pPr marL="171450" indent="-171450">
              <a:lnSpc>
                <a:spcPct val="150000"/>
              </a:lnSpc>
              <a:buFont typeface="Poppins" panose="00000500000000000000" pitchFamily="2" charset="0"/>
              <a:buChar char="×"/>
            </a:pPr>
            <a:r>
              <a:rPr lang="en-US" sz="1200" dirty="0">
                <a:solidFill>
                  <a:schemeClr val="tx1"/>
                </a:solidFill>
                <a:latin typeface="Poppins" panose="00000500000000000000" pitchFamily="2" charset="0"/>
                <a:cs typeface="Poppins" panose="00000500000000000000" pitchFamily="2" charset="0"/>
              </a:rPr>
              <a:t>Not predicting well</a:t>
            </a:r>
          </a:p>
          <a:p>
            <a:pPr marL="171450" indent="-171450">
              <a:lnSpc>
                <a:spcPct val="150000"/>
              </a:lnSpc>
              <a:buFont typeface="Poppins" panose="00000500000000000000" pitchFamily="2" charset="0"/>
              <a:buChar char="×"/>
            </a:pPr>
            <a:r>
              <a:rPr lang="en-US" sz="1200" dirty="0">
                <a:solidFill>
                  <a:schemeClr val="tx1"/>
                </a:solidFill>
                <a:latin typeface="Poppins" panose="00000500000000000000" pitchFamily="2" charset="0"/>
                <a:cs typeface="Poppins" panose="00000500000000000000" pitchFamily="2" charset="0"/>
              </a:rPr>
              <a:t>Significant bias in model</a:t>
            </a:r>
          </a:p>
          <a:p>
            <a:pPr marL="171450" indent="-171450">
              <a:lnSpc>
                <a:spcPct val="150000"/>
              </a:lnSpc>
              <a:buFont typeface="Poppins" panose="00000500000000000000" pitchFamily="2" charset="0"/>
              <a:buChar char="×"/>
            </a:pPr>
            <a:endParaRPr lang="en-SG" sz="1200" dirty="0">
              <a:solidFill>
                <a:schemeClr val="tx1"/>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6990AC58-043D-2F1B-DD12-A43A20992C95}"/>
              </a:ext>
            </a:extLst>
          </p:cNvPr>
          <p:cNvSpPr txBox="1"/>
          <p:nvPr/>
        </p:nvSpPr>
        <p:spPr>
          <a:xfrm>
            <a:off x="-3750955" y="3073956"/>
            <a:ext cx="3741420" cy="620170"/>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R-squared value : </a:t>
            </a:r>
            <a:r>
              <a:rPr lang="en-US" sz="1200" dirty="0">
                <a:solidFill>
                  <a:srgbClr val="00B050"/>
                </a:solidFill>
                <a:latin typeface="Poppins" panose="00000500000000000000" pitchFamily="2" charset="0"/>
                <a:cs typeface="Poppins" panose="00000500000000000000" pitchFamily="2" charset="0"/>
              </a:rPr>
              <a:t>0.7518</a:t>
            </a:r>
          </a:p>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Mean squared error (MSE) : </a:t>
            </a:r>
            <a:r>
              <a:rPr lang="en-US" sz="1200" dirty="0">
                <a:solidFill>
                  <a:srgbClr val="00B050"/>
                </a:solidFill>
                <a:latin typeface="Poppins" panose="00000500000000000000" pitchFamily="2" charset="0"/>
                <a:cs typeface="Poppins" panose="00000500000000000000" pitchFamily="2" charset="0"/>
              </a:rPr>
              <a:t>1.5384</a:t>
            </a:r>
            <a:endParaRPr lang="en-SG" sz="1200" dirty="0">
              <a:solidFill>
                <a:srgbClr val="00B050"/>
              </a:solidFill>
              <a:latin typeface="Poppins" panose="00000500000000000000" pitchFamily="2" charset="0"/>
              <a:cs typeface="Poppins" panose="00000500000000000000" pitchFamily="2" charset="0"/>
            </a:endParaRPr>
          </a:p>
        </p:txBody>
      </p:sp>
      <p:sp>
        <p:nvSpPr>
          <p:cNvPr id="21" name="Arrow: Pentagon 20">
            <a:extLst>
              <a:ext uri="{FF2B5EF4-FFF2-40B4-BE49-F238E27FC236}">
                <a16:creationId xmlns:a16="http://schemas.microsoft.com/office/drawing/2014/main" id="{C9BA1AA8-5841-4A7D-498A-C12FF2431AFA}"/>
              </a:ext>
            </a:extLst>
          </p:cNvPr>
          <p:cNvSpPr/>
          <p:nvPr/>
        </p:nvSpPr>
        <p:spPr>
          <a:xfrm>
            <a:off x="828665" y="1120584"/>
            <a:ext cx="2181235" cy="449580"/>
          </a:xfrm>
          <a:prstGeom prst="homePlate">
            <a:avLst/>
          </a:prstGeom>
          <a:solidFill>
            <a:schemeClr val="tx2"/>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solidFill>
                  <a:sysClr val="windowText" lastClr="000000"/>
                </a:solidFill>
                <a:latin typeface="Poppins" panose="00000500000000000000" pitchFamily="2" charset="0"/>
                <a:cs typeface="Poppins" panose="00000500000000000000" pitchFamily="2" charset="0"/>
              </a:rPr>
              <a:t>What we learned</a:t>
            </a:r>
            <a:endParaRPr lang="en-SG" b="1" dirty="0">
              <a:solidFill>
                <a:sysClr val="windowText" lastClr="000000"/>
              </a:solidFill>
              <a:latin typeface="Poppins" panose="00000500000000000000" pitchFamily="2" charset="0"/>
              <a:cs typeface="Poppins" panose="00000500000000000000" pitchFamily="2" charset="0"/>
            </a:endParaRPr>
          </a:p>
        </p:txBody>
      </p:sp>
      <p:sp>
        <p:nvSpPr>
          <p:cNvPr id="37" name="TextBox 36">
            <a:extLst>
              <a:ext uri="{FF2B5EF4-FFF2-40B4-BE49-F238E27FC236}">
                <a16:creationId xmlns:a16="http://schemas.microsoft.com/office/drawing/2014/main" id="{B8E2EB02-9D45-7256-C4E6-9F6BC881DC70}"/>
              </a:ext>
            </a:extLst>
          </p:cNvPr>
          <p:cNvSpPr txBox="1"/>
          <p:nvPr/>
        </p:nvSpPr>
        <p:spPr>
          <a:xfrm>
            <a:off x="3511535" y="2218295"/>
            <a:ext cx="932376" cy="620170"/>
          </a:xfrm>
          <a:prstGeom prst="rect">
            <a:avLst/>
          </a:prstGeom>
          <a:noFill/>
        </p:spPr>
        <p:txBody>
          <a:bodyPr wrap="square" rtlCol="0" anchor="ctr">
            <a:spAutoFit/>
          </a:bodyPr>
          <a:lstStyle/>
          <a:p>
            <a:pPr>
              <a:lnSpc>
                <a:spcPct val="150000"/>
              </a:lnSpc>
            </a:pPr>
            <a:r>
              <a:rPr lang="en-US" sz="1200" b="1" dirty="0">
                <a:latin typeface="Poppins" panose="00000500000000000000" pitchFamily="2" charset="0"/>
                <a:cs typeface="Poppins" panose="00000500000000000000" pitchFamily="2" charset="0"/>
              </a:rPr>
              <a:t>One-Hot Encoding</a:t>
            </a:r>
          </a:p>
        </p:txBody>
      </p:sp>
      <p:sp>
        <p:nvSpPr>
          <p:cNvPr id="38" name="TextBox 37">
            <a:extLst>
              <a:ext uri="{FF2B5EF4-FFF2-40B4-BE49-F238E27FC236}">
                <a16:creationId xmlns:a16="http://schemas.microsoft.com/office/drawing/2014/main" id="{8826CC71-D7E1-3B6A-D509-C52C5DBEC403}"/>
              </a:ext>
            </a:extLst>
          </p:cNvPr>
          <p:cNvSpPr txBox="1"/>
          <p:nvPr/>
        </p:nvSpPr>
        <p:spPr>
          <a:xfrm>
            <a:off x="3679753" y="3179405"/>
            <a:ext cx="1694867" cy="576183"/>
          </a:xfrm>
          <a:prstGeom prst="rect">
            <a:avLst/>
          </a:prstGeom>
          <a:noFill/>
        </p:spPr>
        <p:txBody>
          <a:bodyPr wrap="square" rtlCol="0" anchor="ctr">
            <a:spAutoFit/>
          </a:bodyPr>
          <a:lstStyle/>
          <a:p>
            <a:pPr algn="ctr">
              <a:lnSpc>
                <a:spcPct val="150000"/>
              </a:lnSpc>
            </a:pPr>
            <a:r>
              <a:rPr lang="en-US" sz="1100" b="1" dirty="0">
                <a:latin typeface="Poppins" panose="00000500000000000000" pitchFamily="2" charset="0"/>
                <a:cs typeface="Poppins" panose="00000500000000000000" pitchFamily="2" charset="0"/>
              </a:rPr>
              <a:t>Support Vector </a:t>
            </a:r>
          </a:p>
          <a:p>
            <a:pPr algn="ctr">
              <a:lnSpc>
                <a:spcPct val="150000"/>
              </a:lnSpc>
            </a:pPr>
            <a:r>
              <a:rPr lang="en-US" sz="1100" b="1" dirty="0">
                <a:latin typeface="Poppins" panose="00000500000000000000" pitchFamily="2" charset="0"/>
                <a:cs typeface="Poppins" panose="00000500000000000000" pitchFamily="2" charset="0"/>
              </a:rPr>
              <a:t>Regression model</a:t>
            </a:r>
          </a:p>
        </p:txBody>
      </p:sp>
    </p:spTree>
    <p:extLst>
      <p:ext uri="{BB962C8B-B14F-4D97-AF65-F5344CB8AC3E}">
        <p14:creationId xmlns:p14="http://schemas.microsoft.com/office/powerpoint/2010/main" val="37926820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Partial Circle 32">
            <a:extLst>
              <a:ext uri="{FF2B5EF4-FFF2-40B4-BE49-F238E27FC236}">
                <a16:creationId xmlns:a16="http://schemas.microsoft.com/office/drawing/2014/main" id="{9F0CD901-4E9B-0DE4-CD1F-AF18F114BBCA}"/>
              </a:ext>
            </a:extLst>
          </p:cNvPr>
          <p:cNvSpPr/>
          <p:nvPr/>
        </p:nvSpPr>
        <p:spPr>
          <a:xfrm rot="5859955">
            <a:off x="2921576" y="1759929"/>
            <a:ext cx="2187329" cy="2222083"/>
          </a:xfrm>
          <a:prstGeom prst="pie">
            <a:avLst>
              <a:gd name="adj1" fmla="val 10305257"/>
              <a:gd name="adj2" fmla="val 15812692"/>
            </a:avLst>
          </a:prstGeom>
          <a:solidFill>
            <a:schemeClr val="bg2"/>
          </a:solidFill>
          <a:ln>
            <a:solidFill>
              <a:schemeClr val="bg2"/>
            </a:solidFill>
          </a:ln>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rtlCol="0" anchor="ctr"/>
          <a:lstStyle/>
          <a:p>
            <a:pPr algn="ctr"/>
            <a:endParaRPr lang="en-SG">
              <a:solidFill>
                <a:schemeClr val="tx1"/>
              </a:solidFill>
            </a:endParaRPr>
          </a:p>
        </p:txBody>
      </p:sp>
      <p:sp>
        <p:nvSpPr>
          <p:cNvPr id="34" name="Partial Circle 33">
            <a:extLst>
              <a:ext uri="{FF2B5EF4-FFF2-40B4-BE49-F238E27FC236}">
                <a16:creationId xmlns:a16="http://schemas.microsoft.com/office/drawing/2014/main" id="{4AF6C632-1BAE-F695-783E-989CF798F0E0}"/>
              </a:ext>
            </a:extLst>
          </p:cNvPr>
          <p:cNvSpPr/>
          <p:nvPr/>
        </p:nvSpPr>
        <p:spPr>
          <a:xfrm rot="15681380" flipH="1">
            <a:off x="1136621" y="1786772"/>
            <a:ext cx="2187329" cy="2222083"/>
          </a:xfrm>
          <a:prstGeom prst="pie">
            <a:avLst>
              <a:gd name="adj1" fmla="val 10345157"/>
              <a:gd name="adj2" fmla="val 15719801"/>
            </a:avLst>
          </a:prstGeom>
          <a:solidFill>
            <a:schemeClr val="bg2"/>
          </a:solidFill>
          <a:ln>
            <a:solidFill>
              <a:schemeClr val="bg2"/>
            </a:solidFill>
          </a:ln>
          <a:effectLst>
            <a:outerShdw blurRad="50800" dist="38100" dir="10800000" algn="r" rotWithShape="0">
              <a:prstClr val="black">
                <a:alpha val="40000"/>
              </a:prstClr>
            </a:outerShdw>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rtlCol="0" anchor="ctr"/>
          <a:lstStyle/>
          <a:p>
            <a:pPr algn="ctr"/>
            <a:endParaRPr lang="en-SG">
              <a:solidFill>
                <a:schemeClr val="tx1"/>
              </a:solidFill>
            </a:endParaRPr>
          </a:p>
        </p:txBody>
      </p:sp>
      <p:sp>
        <p:nvSpPr>
          <p:cNvPr id="36" name="Partial Circle 35">
            <a:extLst>
              <a:ext uri="{FF2B5EF4-FFF2-40B4-BE49-F238E27FC236}">
                <a16:creationId xmlns:a16="http://schemas.microsoft.com/office/drawing/2014/main" id="{DC52AA79-EFFF-051A-1C52-C282A669A801}"/>
              </a:ext>
            </a:extLst>
          </p:cNvPr>
          <p:cNvSpPr/>
          <p:nvPr/>
        </p:nvSpPr>
        <p:spPr>
          <a:xfrm rot="8725562" flipH="1">
            <a:off x="6343112" y="707050"/>
            <a:ext cx="2192037" cy="2179423"/>
          </a:xfrm>
          <a:prstGeom prst="pie">
            <a:avLst>
              <a:gd name="adj1" fmla="val 10340305"/>
              <a:gd name="adj2" fmla="val 17615763"/>
            </a:avLst>
          </a:prstGeom>
          <a:solidFill>
            <a:schemeClr val="bg2"/>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rtlCol="0" anchor="ctr"/>
          <a:lstStyle/>
          <a:p>
            <a:pPr algn="ctr"/>
            <a:endParaRPr lang="en-SG">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CONCLUSION</a:t>
            </a:r>
          </a:p>
        </p:txBody>
      </p:sp>
      <p:sp>
        <p:nvSpPr>
          <p:cNvPr id="14" name="TextBox 13">
            <a:extLst>
              <a:ext uri="{FF2B5EF4-FFF2-40B4-BE49-F238E27FC236}">
                <a16:creationId xmlns:a16="http://schemas.microsoft.com/office/drawing/2014/main" id="{AE7AED6C-5FEF-5D04-101A-0F18842EC994}"/>
              </a:ext>
            </a:extLst>
          </p:cNvPr>
          <p:cNvSpPr txBox="1"/>
          <p:nvPr/>
        </p:nvSpPr>
        <p:spPr>
          <a:xfrm>
            <a:off x="-2828935" y="3384041"/>
            <a:ext cx="3741420" cy="897169"/>
          </a:xfrm>
          <a:prstGeom prst="rect">
            <a:avLst/>
          </a:prstGeom>
          <a:noFill/>
        </p:spPr>
        <p:txBody>
          <a:bodyPr wrap="square" rtlCol="0" anchor="t">
            <a:spAutoFit/>
          </a:bodyPr>
          <a:lstStyle/>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Grades of first test (G1)</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hours spent studying</a:t>
            </a:r>
          </a:p>
          <a:p>
            <a:pPr marL="171450" indent="-171450">
              <a:lnSpc>
                <a:spcPct val="150000"/>
              </a:lnSpc>
              <a:buFont typeface="Wingdings" panose="05000000000000000000" pitchFamily="2" charset="2"/>
              <a:buChar char="ü"/>
            </a:pPr>
            <a:r>
              <a:rPr lang="en-US" sz="1200" dirty="0">
                <a:latin typeface="Poppins" panose="00000500000000000000" pitchFamily="2" charset="0"/>
                <a:cs typeface="Poppins" panose="00000500000000000000" pitchFamily="2" charset="0"/>
              </a:rPr>
              <a:t>Number of absences</a:t>
            </a:r>
            <a:endParaRPr lang="en-SG" sz="1200"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66F616BE-7FBA-A990-996C-A6D54113B827}"/>
              </a:ext>
            </a:extLst>
          </p:cNvPr>
          <p:cNvSpPr txBox="1"/>
          <p:nvPr/>
        </p:nvSpPr>
        <p:spPr>
          <a:xfrm>
            <a:off x="4086037" y="2208699"/>
            <a:ext cx="965622" cy="620170"/>
          </a:xfrm>
          <a:prstGeom prst="rect">
            <a:avLst/>
          </a:prstGeom>
          <a:noFill/>
        </p:spPr>
        <p:txBody>
          <a:bodyPr wrap="square" rtlCol="0" anchor="ctr">
            <a:spAutoFit/>
          </a:bodyPr>
          <a:lstStyle/>
          <a:p>
            <a:pPr>
              <a:lnSpc>
                <a:spcPct val="150000"/>
              </a:lnSpc>
            </a:pPr>
            <a:r>
              <a:rPr lang="en-US" sz="1200" b="1">
                <a:latin typeface="Poppins" panose="00000500000000000000" pitchFamily="2" charset="0"/>
                <a:cs typeface="Poppins" panose="00000500000000000000" pitchFamily="2" charset="0"/>
              </a:rPr>
              <a:t>Random Forest </a:t>
            </a:r>
            <a:endParaRPr lang="en-US" sz="1200" b="1"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55C35DC6-4375-7CE7-A2DF-FAE82E9C88C6}"/>
              </a:ext>
            </a:extLst>
          </p:cNvPr>
          <p:cNvSpPr txBox="1"/>
          <p:nvPr/>
        </p:nvSpPr>
        <p:spPr>
          <a:xfrm>
            <a:off x="-3750955" y="2015129"/>
            <a:ext cx="3354715" cy="620170"/>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Remove outliers using quartiles</a:t>
            </a:r>
          </a:p>
          <a:p>
            <a:pPr marL="171450" indent="-171450">
              <a:lnSpc>
                <a:spcPct val="150000"/>
              </a:lnSpc>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Re-ran SVR model</a:t>
            </a:r>
            <a:endParaRPr lang="en-SG" sz="1200" dirty="0">
              <a:solidFill>
                <a:schemeClr val="tx1"/>
              </a:solidFill>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F0417E86-2618-2710-3F73-D40A01C3F3F5}"/>
              </a:ext>
            </a:extLst>
          </p:cNvPr>
          <p:cNvSpPr txBox="1"/>
          <p:nvPr/>
        </p:nvSpPr>
        <p:spPr>
          <a:xfrm>
            <a:off x="-3397889" y="1638872"/>
            <a:ext cx="2590169" cy="343171"/>
          </a:xfrm>
          <a:prstGeom prst="rect">
            <a:avLst/>
          </a:prstGeom>
          <a:noFill/>
        </p:spPr>
        <p:txBody>
          <a:bodyPr wrap="square" rtlCol="0" anchor="t">
            <a:spAutoFit/>
          </a:bodyPr>
          <a:lstStyle/>
          <a:p>
            <a:pPr algn="ctr">
              <a:lnSpc>
                <a:spcPct val="150000"/>
              </a:lnSpc>
            </a:pPr>
            <a:r>
              <a:rPr lang="en-US" sz="1200" b="1" u="sng" dirty="0">
                <a:latin typeface="Poppins" panose="00000500000000000000" pitchFamily="2" charset="0"/>
                <a:cs typeface="Poppins" panose="00000500000000000000" pitchFamily="2" charset="0"/>
              </a:rPr>
              <a:t>Improving Model</a:t>
            </a:r>
            <a:endParaRPr lang="en-SG" sz="1200" b="1" u="sng" dirty="0">
              <a:latin typeface="Poppins" panose="00000500000000000000" pitchFamily="2" charset="0"/>
              <a:cs typeface="Poppins" panose="00000500000000000000" pitchFamily="2" charset="0"/>
            </a:endParaRPr>
          </a:p>
        </p:txBody>
      </p:sp>
      <p:sp>
        <p:nvSpPr>
          <p:cNvPr id="12" name="TextBox 11">
            <a:extLst>
              <a:ext uri="{FF2B5EF4-FFF2-40B4-BE49-F238E27FC236}">
                <a16:creationId xmlns:a16="http://schemas.microsoft.com/office/drawing/2014/main" id="{5965AE29-2CA3-D206-7024-B968274DFA8A}"/>
              </a:ext>
            </a:extLst>
          </p:cNvPr>
          <p:cNvSpPr txBox="1"/>
          <p:nvPr/>
        </p:nvSpPr>
        <p:spPr>
          <a:xfrm>
            <a:off x="-2394888" y="2722727"/>
            <a:ext cx="3002608" cy="897169"/>
          </a:xfrm>
          <a:prstGeom prst="rect">
            <a:avLst/>
          </a:prstGeom>
          <a:noFill/>
        </p:spPr>
        <p:txBody>
          <a:bodyPr wrap="square" rtlCol="0" anchor="t">
            <a:spAutoFit/>
          </a:bodyPr>
          <a:lstStyle/>
          <a:p>
            <a:pPr marL="171450" indent="-171450">
              <a:lnSpc>
                <a:spcPct val="150000"/>
              </a:lnSpc>
              <a:buFont typeface="Poppins" panose="00000500000000000000" pitchFamily="2" charset="0"/>
              <a:buChar char="×"/>
            </a:pPr>
            <a:r>
              <a:rPr lang="en-US" sz="1200" dirty="0">
                <a:solidFill>
                  <a:schemeClr val="tx1"/>
                </a:solidFill>
                <a:latin typeface="Poppins" panose="00000500000000000000" pitchFamily="2" charset="0"/>
                <a:cs typeface="Poppins" panose="00000500000000000000" pitchFamily="2" charset="0"/>
              </a:rPr>
              <a:t>Not predicting well</a:t>
            </a:r>
          </a:p>
          <a:p>
            <a:pPr marL="171450" indent="-171450">
              <a:lnSpc>
                <a:spcPct val="150000"/>
              </a:lnSpc>
              <a:buFont typeface="Poppins" panose="00000500000000000000" pitchFamily="2" charset="0"/>
              <a:buChar char="×"/>
            </a:pPr>
            <a:r>
              <a:rPr lang="en-US" sz="1200" dirty="0">
                <a:solidFill>
                  <a:schemeClr val="tx1"/>
                </a:solidFill>
                <a:latin typeface="Poppins" panose="00000500000000000000" pitchFamily="2" charset="0"/>
                <a:cs typeface="Poppins" panose="00000500000000000000" pitchFamily="2" charset="0"/>
              </a:rPr>
              <a:t>Significant bias in model</a:t>
            </a:r>
          </a:p>
          <a:p>
            <a:pPr marL="171450" indent="-171450">
              <a:lnSpc>
                <a:spcPct val="150000"/>
              </a:lnSpc>
              <a:buFont typeface="Poppins" panose="00000500000000000000" pitchFamily="2" charset="0"/>
              <a:buChar char="×"/>
            </a:pPr>
            <a:endParaRPr lang="en-SG" sz="1200" dirty="0">
              <a:solidFill>
                <a:schemeClr val="tx1"/>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6990AC58-043D-2F1B-DD12-A43A20992C95}"/>
              </a:ext>
            </a:extLst>
          </p:cNvPr>
          <p:cNvSpPr txBox="1"/>
          <p:nvPr/>
        </p:nvSpPr>
        <p:spPr>
          <a:xfrm>
            <a:off x="-3750955" y="3073956"/>
            <a:ext cx="3741420" cy="620170"/>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R-squared value : </a:t>
            </a:r>
            <a:r>
              <a:rPr lang="en-US" sz="1200" dirty="0">
                <a:solidFill>
                  <a:srgbClr val="00B050"/>
                </a:solidFill>
                <a:latin typeface="Poppins" panose="00000500000000000000" pitchFamily="2" charset="0"/>
                <a:cs typeface="Poppins" panose="00000500000000000000" pitchFamily="2" charset="0"/>
              </a:rPr>
              <a:t>0.7518</a:t>
            </a:r>
          </a:p>
          <a:p>
            <a:pPr marL="171450" indent="-171450">
              <a:lnSpc>
                <a:spcPct val="150000"/>
              </a:lnSpc>
              <a:buFont typeface="Arial" panose="020B0604020202020204" pitchFamily="34" charset="0"/>
              <a:buChar char="•"/>
            </a:pPr>
            <a:r>
              <a:rPr lang="en-US" sz="1200" dirty="0">
                <a:latin typeface="Poppins" panose="00000500000000000000" pitchFamily="2" charset="0"/>
                <a:cs typeface="Poppins" panose="00000500000000000000" pitchFamily="2" charset="0"/>
              </a:rPr>
              <a:t>Mean squared error (MSE) : </a:t>
            </a:r>
            <a:r>
              <a:rPr lang="en-US" sz="1200" dirty="0">
                <a:solidFill>
                  <a:srgbClr val="00B050"/>
                </a:solidFill>
                <a:latin typeface="Poppins" panose="00000500000000000000" pitchFamily="2" charset="0"/>
                <a:cs typeface="Poppins" panose="00000500000000000000" pitchFamily="2" charset="0"/>
              </a:rPr>
              <a:t>1.5384</a:t>
            </a:r>
            <a:endParaRPr lang="en-SG" sz="1200" dirty="0">
              <a:solidFill>
                <a:srgbClr val="00B050"/>
              </a:solidFill>
              <a:latin typeface="Poppins" panose="00000500000000000000" pitchFamily="2" charset="0"/>
              <a:cs typeface="Poppins" panose="00000500000000000000" pitchFamily="2" charset="0"/>
            </a:endParaRPr>
          </a:p>
        </p:txBody>
      </p:sp>
      <p:sp>
        <p:nvSpPr>
          <p:cNvPr id="21" name="Arrow: Pentagon 20">
            <a:extLst>
              <a:ext uri="{FF2B5EF4-FFF2-40B4-BE49-F238E27FC236}">
                <a16:creationId xmlns:a16="http://schemas.microsoft.com/office/drawing/2014/main" id="{C9BA1AA8-5841-4A7D-498A-C12FF2431AFA}"/>
              </a:ext>
            </a:extLst>
          </p:cNvPr>
          <p:cNvSpPr/>
          <p:nvPr/>
        </p:nvSpPr>
        <p:spPr>
          <a:xfrm>
            <a:off x="828665" y="1120584"/>
            <a:ext cx="2181235" cy="449580"/>
          </a:xfrm>
          <a:prstGeom prst="homePlate">
            <a:avLst/>
          </a:prstGeom>
          <a:solidFill>
            <a:schemeClr val="tx2"/>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solidFill>
                  <a:sysClr val="windowText" lastClr="000000"/>
                </a:solidFill>
                <a:latin typeface="Poppins" panose="00000500000000000000" pitchFamily="2" charset="0"/>
                <a:cs typeface="Poppins" panose="00000500000000000000" pitchFamily="2" charset="0"/>
              </a:rPr>
              <a:t>What we learned</a:t>
            </a:r>
            <a:endParaRPr lang="en-SG" b="1" dirty="0">
              <a:solidFill>
                <a:sysClr val="windowText" lastClr="000000"/>
              </a:solidFill>
              <a:latin typeface="Poppins" panose="00000500000000000000" pitchFamily="2" charset="0"/>
              <a:cs typeface="Poppins" panose="00000500000000000000" pitchFamily="2" charset="0"/>
            </a:endParaRPr>
          </a:p>
        </p:txBody>
      </p:sp>
      <p:sp>
        <p:nvSpPr>
          <p:cNvPr id="37" name="TextBox 36">
            <a:extLst>
              <a:ext uri="{FF2B5EF4-FFF2-40B4-BE49-F238E27FC236}">
                <a16:creationId xmlns:a16="http://schemas.microsoft.com/office/drawing/2014/main" id="{B8E2EB02-9D45-7256-C4E6-9F6BC881DC70}"/>
              </a:ext>
            </a:extLst>
          </p:cNvPr>
          <p:cNvSpPr txBox="1"/>
          <p:nvPr/>
        </p:nvSpPr>
        <p:spPr>
          <a:xfrm>
            <a:off x="1214635" y="2245484"/>
            <a:ext cx="932376" cy="620170"/>
          </a:xfrm>
          <a:prstGeom prst="rect">
            <a:avLst/>
          </a:prstGeom>
          <a:noFill/>
        </p:spPr>
        <p:txBody>
          <a:bodyPr wrap="square" rtlCol="0" anchor="ctr">
            <a:spAutoFit/>
          </a:bodyPr>
          <a:lstStyle/>
          <a:p>
            <a:pPr>
              <a:lnSpc>
                <a:spcPct val="150000"/>
              </a:lnSpc>
            </a:pPr>
            <a:r>
              <a:rPr lang="en-US" sz="1200" b="1" dirty="0">
                <a:latin typeface="Poppins" panose="00000500000000000000" pitchFamily="2" charset="0"/>
                <a:cs typeface="Poppins" panose="00000500000000000000" pitchFamily="2" charset="0"/>
              </a:rPr>
              <a:t>One-Hot Encoding</a:t>
            </a:r>
          </a:p>
        </p:txBody>
      </p:sp>
      <p:sp>
        <p:nvSpPr>
          <p:cNvPr id="38" name="TextBox 37">
            <a:extLst>
              <a:ext uri="{FF2B5EF4-FFF2-40B4-BE49-F238E27FC236}">
                <a16:creationId xmlns:a16="http://schemas.microsoft.com/office/drawing/2014/main" id="{8826CC71-D7E1-3B6A-D509-C52C5DBEC403}"/>
              </a:ext>
            </a:extLst>
          </p:cNvPr>
          <p:cNvSpPr txBox="1"/>
          <p:nvPr/>
        </p:nvSpPr>
        <p:spPr>
          <a:xfrm>
            <a:off x="6554503" y="2038590"/>
            <a:ext cx="1694867" cy="576183"/>
          </a:xfrm>
          <a:prstGeom prst="rect">
            <a:avLst/>
          </a:prstGeom>
          <a:noFill/>
        </p:spPr>
        <p:txBody>
          <a:bodyPr wrap="square" rtlCol="0" anchor="ctr">
            <a:spAutoFit/>
          </a:bodyPr>
          <a:lstStyle/>
          <a:p>
            <a:pPr algn="ctr">
              <a:lnSpc>
                <a:spcPct val="150000"/>
              </a:lnSpc>
            </a:pPr>
            <a:r>
              <a:rPr lang="en-US" sz="1100" b="1" dirty="0">
                <a:latin typeface="Poppins" panose="00000500000000000000" pitchFamily="2" charset="0"/>
                <a:cs typeface="Poppins" panose="00000500000000000000" pitchFamily="2" charset="0"/>
              </a:rPr>
              <a:t>Support Vector </a:t>
            </a:r>
          </a:p>
          <a:p>
            <a:pPr algn="ctr">
              <a:lnSpc>
                <a:spcPct val="150000"/>
              </a:lnSpc>
            </a:pPr>
            <a:r>
              <a:rPr lang="en-US" sz="1100" b="1" dirty="0">
                <a:latin typeface="Poppins" panose="00000500000000000000" pitchFamily="2" charset="0"/>
                <a:cs typeface="Poppins" panose="00000500000000000000" pitchFamily="2" charset="0"/>
              </a:rPr>
              <a:t>Regression model</a:t>
            </a:r>
          </a:p>
        </p:txBody>
      </p:sp>
      <p:sp>
        <p:nvSpPr>
          <p:cNvPr id="7" name="Rectangle 6">
            <a:extLst>
              <a:ext uri="{FF2B5EF4-FFF2-40B4-BE49-F238E27FC236}">
                <a16:creationId xmlns:a16="http://schemas.microsoft.com/office/drawing/2014/main" id="{BF907DC7-424B-668E-3578-DBA4C3ED82CA}"/>
              </a:ext>
            </a:extLst>
          </p:cNvPr>
          <p:cNvSpPr/>
          <p:nvPr/>
        </p:nvSpPr>
        <p:spPr>
          <a:xfrm>
            <a:off x="999067" y="3296729"/>
            <a:ext cx="1444391" cy="62772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solidFill>
                  <a:schemeClr val="tx1"/>
                </a:solidFill>
                <a:latin typeface="Poppins" panose="00000500000000000000" pitchFamily="2" charset="0"/>
                <a:cs typeface="Poppins" panose="00000500000000000000" pitchFamily="2" charset="0"/>
              </a:rPr>
              <a:t>Encode Categorical Variables</a:t>
            </a:r>
            <a:endParaRPr lang="en-SG" sz="1100" dirty="0">
              <a:solidFill>
                <a:schemeClr val="tx1"/>
              </a:solidFill>
              <a:latin typeface="Poppins" panose="00000500000000000000" pitchFamily="2" charset="0"/>
              <a:cs typeface="Poppins" panose="00000500000000000000" pitchFamily="2" charset="0"/>
            </a:endParaRPr>
          </a:p>
        </p:txBody>
      </p:sp>
      <p:sp>
        <p:nvSpPr>
          <p:cNvPr id="11" name="Rectangle 10">
            <a:extLst>
              <a:ext uri="{FF2B5EF4-FFF2-40B4-BE49-F238E27FC236}">
                <a16:creationId xmlns:a16="http://schemas.microsoft.com/office/drawing/2014/main" id="{05B0443E-42E5-6F91-B3BB-788A42507A2C}"/>
              </a:ext>
            </a:extLst>
          </p:cNvPr>
          <p:cNvSpPr/>
          <p:nvPr/>
        </p:nvSpPr>
        <p:spPr>
          <a:xfrm>
            <a:off x="3902023" y="3313989"/>
            <a:ext cx="1444391" cy="62772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solidFill>
                  <a:schemeClr val="tx1"/>
                </a:solidFill>
                <a:latin typeface="Poppins" panose="00000500000000000000" pitchFamily="2" charset="0"/>
                <a:cs typeface="Poppins" panose="00000500000000000000" pitchFamily="2" charset="0"/>
              </a:rPr>
              <a:t>Identify feature importance</a:t>
            </a:r>
            <a:endParaRPr lang="en-SG" sz="1100" dirty="0">
              <a:solidFill>
                <a:schemeClr val="tx1"/>
              </a:solidFill>
              <a:latin typeface="Poppins" panose="00000500000000000000" pitchFamily="2" charset="0"/>
              <a:cs typeface="Poppins" panose="00000500000000000000" pitchFamily="2" charset="0"/>
            </a:endParaRPr>
          </a:p>
        </p:txBody>
      </p:sp>
      <p:sp>
        <p:nvSpPr>
          <p:cNvPr id="13" name="Rectangle 12">
            <a:extLst>
              <a:ext uri="{FF2B5EF4-FFF2-40B4-BE49-F238E27FC236}">
                <a16:creationId xmlns:a16="http://schemas.microsoft.com/office/drawing/2014/main" id="{06E6DDAD-998C-F1F6-CCCD-03CC893791B3}"/>
              </a:ext>
            </a:extLst>
          </p:cNvPr>
          <p:cNvSpPr/>
          <p:nvPr/>
        </p:nvSpPr>
        <p:spPr>
          <a:xfrm>
            <a:off x="6804979" y="3320379"/>
            <a:ext cx="1444391" cy="62772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solidFill>
                  <a:schemeClr val="tx1"/>
                </a:solidFill>
                <a:latin typeface="Poppins" panose="00000500000000000000" pitchFamily="2" charset="0"/>
                <a:cs typeface="Poppins" panose="00000500000000000000" pitchFamily="2" charset="0"/>
              </a:rPr>
              <a:t>Better Performance</a:t>
            </a:r>
            <a:endParaRPr lang="en-SG" sz="1100" dirty="0">
              <a:solidFill>
                <a:schemeClr val="tx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1778266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Partial Circle 32">
            <a:extLst>
              <a:ext uri="{FF2B5EF4-FFF2-40B4-BE49-F238E27FC236}">
                <a16:creationId xmlns:a16="http://schemas.microsoft.com/office/drawing/2014/main" id="{9F0CD901-4E9B-0DE4-CD1F-AF18F114BBCA}"/>
              </a:ext>
            </a:extLst>
          </p:cNvPr>
          <p:cNvSpPr/>
          <p:nvPr/>
        </p:nvSpPr>
        <p:spPr>
          <a:xfrm rot="5859955">
            <a:off x="2921576" y="5204169"/>
            <a:ext cx="2187329" cy="2222083"/>
          </a:xfrm>
          <a:prstGeom prst="pie">
            <a:avLst>
              <a:gd name="adj1" fmla="val 10305257"/>
              <a:gd name="adj2" fmla="val 15812692"/>
            </a:avLst>
          </a:prstGeom>
          <a:solidFill>
            <a:schemeClr val="bg2"/>
          </a:solidFill>
          <a:ln>
            <a:solidFill>
              <a:schemeClr val="bg2"/>
            </a:solidFill>
          </a:ln>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rtlCol="0" anchor="ctr"/>
          <a:lstStyle/>
          <a:p>
            <a:pPr algn="ctr"/>
            <a:endParaRPr lang="en-SG">
              <a:solidFill>
                <a:schemeClr val="tx1"/>
              </a:solidFill>
            </a:endParaRPr>
          </a:p>
        </p:txBody>
      </p:sp>
      <p:sp>
        <p:nvSpPr>
          <p:cNvPr id="34" name="Partial Circle 33">
            <a:extLst>
              <a:ext uri="{FF2B5EF4-FFF2-40B4-BE49-F238E27FC236}">
                <a16:creationId xmlns:a16="http://schemas.microsoft.com/office/drawing/2014/main" id="{4AF6C632-1BAE-F695-783E-989CF798F0E0}"/>
              </a:ext>
            </a:extLst>
          </p:cNvPr>
          <p:cNvSpPr/>
          <p:nvPr/>
        </p:nvSpPr>
        <p:spPr>
          <a:xfrm rot="15681380" flipH="1">
            <a:off x="-1379463" y="1786772"/>
            <a:ext cx="2187329" cy="2222083"/>
          </a:xfrm>
          <a:prstGeom prst="pie">
            <a:avLst>
              <a:gd name="adj1" fmla="val 10345157"/>
              <a:gd name="adj2" fmla="val 15719801"/>
            </a:avLst>
          </a:prstGeom>
          <a:solidFill>
            <a:schemeClr val="bg2"/>
          </a:solidFill>
          <a:ln>
            <a:solidFill>
              <a:schemeClr val="bg2"/>
            </a:solidFill>
          </a:ln>
          <a:effectLst>
            <a:outerShdw blurRad="50800" dist="38100" dir="10800000" algn="r" rotWithShape="0">
              <a:prstClr val="black">
                <a:alpha val="40000"/>
              </a:prstClr>
            </a:outerShdw>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rtlCol="0" anchor="ctr"/>
          <a:lstStyle/>
          <a:p>
            <a:pPr algn="ctr"/>
            <a:endParaRPr lang="en-SG">
              <a:solidFill>
                <a:schemeClr val="tx1"/>
              </a:solidFill>
            </a:endParaRPr>
          </a:p>
        </p:txBody>
      </p:sp>
      <p:sp>
        <p:nvSpPr>
          <p:cNvPr id="36" name="Partial Circle 35">
            <a:extLst>
              <a:ext uri="{FF2B5EF4-FFF2-40B4-BE49-F238E27FC236}">
                <a16:creationId xmlns:a16="http://schemas.microsoft.com/office/drawing/2014/main" id="{DC52AA79-EFFF-051A-1C52-C282A669A801}"/>
              </a:ext>
            </a:extLst>
          </p:cNvPr>
          <p:cNvSpPr/>
          <p:nvPr/>
        </p:nvSpPr>
        <p:spPr>
          <a:xfrm rot="8725562" flipH="1">
            <a:off x="9124412" y="707050"/>
            <a:ext cx="2192037" cy="2179423"/>
          </a:xfrm>
          <a:prstGeom prst="pie">
            <a:avLst>
              <a:gd name="adj1" fmla="val 10340305"/>
              <a:gd name="adj2" fmla="val 17615763"/>
            </a:avLst>
          </a:prstGeom>
          <a:solidFill>
            <a:schemeClr val="bg2"/>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rtlCol="0" anchor="ctr"/>
          <a:lstStyle/>
          <a:p>
            <a:pPr algn="ctr"/>
            <a:endParaRPr lang="en-SG">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CONCLUSION</a:t>
            </a:r>
          </a:p>
        </p:txBody>
      </p:sp>
      <p:sp>
        <p:nvSpPr>
          <p:cNvPr id="9" name="TextBox 8">
            <a:extLst>
              <a:ext uri="{FF2B5EF4-FFF2-40B4-BE49-F238E27FC236}">
                <a16:creationId xmlns:a16="http://schemas.microsoft.com/office/drawing/2014/main" id="{66F616BE-7FBA-A990-996C-A6D54113B827}"/>
              </a:ext>
            </a:extLst>
          </p:cNvPr>
          <p:cNvSpPr txBox="1"/>
          <p:nvPr/>
        </p:nvSpPr>
        <p:spPr>
          <a:xfrm>
            <a:off x="4086037" y="5652939"/>
            <a:ext cx="965622" cy="620170"/>
          </a:xfrm>
          <a:prstGeom prst="rect">
            <a:avLst/>
          </a:prstGeom>
          <a:noFill/>
        </p:spPr>
        <p:txBody>
          <a:bodyPr wrap="square" rtlCol="0" anchor="ctr">
            <a:spAutoFit/>
          </a:bodyPr>
          <a:lstStyle/>
          <a:p>
            <a:pPr>
              <a:lnSpc>
                <a:spcPct val="150000"/>
              </a:lnSpc>
            </a:pPr>
            <a:r>
              <a:rPr lang="en-US" sz="1200" b="1">
                <a:latin typeface="Poppins" panose="00000500000000000000" pitchFamily="2" charset="0"/>
                <a:cs typeface="Poppins" panose="00000500000000000000" pitchFamily="2" charset="0"/>
              </a:rPr>
              <a:t>Random Forest </a:t>
            </a:r>
            <a:endParaRPr lang="en-US" sz="1200" b="1" dirty="0">
              <a:latin typeface="Poppins" panose="00000500000000000000" pitchFamily="2" charset="0"/>
              <a:cs typeface="Poppins" panose="00000500000000000000" pitchFamily="2" charset="0"/>
            </a:endParaRPr>
          </a:p>
        </p:txBody>
      </p:sp>
      <p:sp>
        <p:nvSpPr>
          <p:cNvPr id="21" name="Arrow: Pentagon 20">
            <a:extLst>
              <a:ext uri="{FF2B5EF4-FFF2-40B4-BE49-F238E27FC236}">
                <a16:creationId xmlns:a16="http://schemas.microsoft.com/office/drawing/2014/main" id="{C9BA1AA8-5841-4A7D-498A-C12FF2431AFA}"/>
              </a:ext>
            </a:extLst>
          </p:cNvPr>
          <p:cNvSpPr/>
          <p:nvPr/>
        </p:nvSpPr>
        <p:spPr>
          <a:xfrm>
            <a:off x="828665" y="1120584"/>
            <a:ext cx="2181235" cy="449580"/>
          </a:xfrm>
          <a:prstGeom prst="homePlate">
            <a:avLst/>
          </a:prstGeom>
          <a:solidFill>
            <a:schemeClr val="tx2"/>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solidFill>
                  <a:sysClr val="windowText" lastClr="000000"/>
                </a:solidFill>
                <a:latin typeface="Poppins" panose="00000500000000000000" pitchFamily="2" charset="0"/>
                <a:cs typeface="Poppins" panose="00000500000000000000" pitchFamily="2" charset="0"/>
              </a:rPr>
              <a:t>What we learned</a:t>
            </a:r>
            <a:endParaRPr lang="en-SG" b="1" dirty="0">
              <a:solidFill>
                <a:sysClr val="windowText" lastClr="000000"/>
              </a:solidFill>
              <a:latin typeface="Poppins" panose="00000500000000000000" pitchFamily="2" charset="0"/>
              <a:cs typeface="Poppins" panose="00000500000000000000" pitchFamily="2" charset="0"/>
            </a:endParaRPr>
          </a:p>
        </p:txBody>
      </p:sp>
      <p:sp>
        <p:nvSpPr>
          <p:cNvPr id="37" name="TextBox 36">
            <a:extLst>
              <a:ext uri="{FF2B5EF4-FFF2-40B4-BE49-F238E27FC236}">
                <a16:creationId xmlns:a16="http://schemas.microsoft.com/office/drawing/2014/main" id="{B8E2EB02-9D45-7256-C4E6-9F6BC881DC70}"/>
              </a:ext>
            </a:extLst>
          </p:cNvPr>
          <p:cNvSpPr txBox="1"/>
          <p:nvPr/>
        </p:nvSpPr>
        <p:spPr>
          <a:xfrm>
            <a:off x="-1301449" y="2245484"/>
            <a:ext cx="932376" cy="620170"/>
          </a:xfrm>
          <a:prstGeom prst="rect">
            <a:avLst/>
          </a:prstGeom>
          <a:noFill/>
        </p:spPr>
        <p:txBody>
          <a:bodyPr wrap="square" rtlCol="0" anchor="ctr">
            <a:spAutoFit/>
          </a:bodyPr>
          <a:lstStyle/>
          <a:p>
            <a:pPr>
              <a:lnSpc>
                <a:spcPct val="150000"/>
              </a:lnSpc>
            </a:pPr>
            <a:r>
              <a:rPr lang="en-US" sz="1200" b="1" dirty="0">
                <a:latin typeface="Poppins" panose="00000500000000000000" pitchFamily="2" charset="0"/>
                <a:cs typeface="Poppins" panose="00000500000000000000" pitchFamily="2" charset="0"/>
              </a:rPr>
              <a:t>One-Hot Encoding</a:t>
            </a:r>
          </a:p>
        </p:txBody>
      </p:sp>
      <p:sp>
        <p:nvSpPr>
          <p:cNvPr id="38" name="TextBox 37">
            <a:extLst>
              <a:ext uri="{FF2B5EF4-FFF2-40B4-BE49-F238E27FC236}">
                <a16:creationId xmlns:a16="http://schemas.microsoft.com/office/drawing/2014/main" id="{8826CC71-D7E1-3B6A-D509-C52C5DBEC403}"/>
              </a:ext>
            </a:extLst>
          </p:cNvPr>
          <p:cNvSpPr txBox="1"/>
          <p:nvPr/>
        </p:nvSpPr>
        <p:spPr>
          <a:xfrm>
            <a:off x="9335803" y="2038590"/>
            <a:ext cx="1694867" cy="576183"/>
          </a:xfrm>
          <a:prstGeom prst="rect">
            <a:avLst/>
          </a:prstGeom>
          <a:noFill/>
        </p:spPr>
        <p:txBody>
          <a:bodyPr wrap="square" rtlCol="0" anchor="ctr">
            <a:spAutoFit/>
          </a:bodyPr>
          <a:lstStyle/>
          <a:p>
            <a:pPr algn="ctr">
              <a:lnSpc>
                <a:spcPct val="150000"/>
              </a:lnSpc>
            </a:pPr>
            <a:r>
              <a:rPr lang="en-US" sz="1100" b="1" dirty="0">
                <a:latin typeface="Poppins" panose="00000500000000000000" pitchFamily="2" charset="0"/>
                <a:cs typeface="Poppins" panose="00000500000000000000" pitchFamily="2" charset="0"/>
              </a:rPr>
              <a:t>Support Vector </a:t>
            </a:r>
          </a:p>
          <a:p>
            <a:pPr algn="ctr">
              <a:lnSpc>
                <a:spcPct val="150000"/>
              </a:lnSpc>
            </a:pPr>
            <a:r>
              <a:rPr lang="en-US" sz="1100" b="1" dirty="0">
                <a:latin typeface="Poppins" panose="00000500000000000000" pitchFamily="2" charset="0"/>
                <a:cs typeface="Poppins" panose="00000500000000000000" pitchFamily="2" charset="0"/>
              </a:rPr>
              <a:t>Regression model</a:t>
            </a:r>
          </a:p>
        </p:txBody>
      </p:sp>
      <p:sp>
        <p:nvSpPr>
          <p:cNvPr id="7" name="Rectangle 6">
            <a:extLst>
              <a:ext uri="{FF2B5EF4-FFF2-40B4-BE49-F238E27FC236}">
                <a16:creationId xmlns:a16="http://schemas.microsoft.com/office/drawing/2014/main" id="{BF907DC7-424B-668E-3578-DBA4C3ED82CA}"/>
              </a:ext>
            </a:extLst>
          </p:cNvPr>
          <p:cNvSpPr/>
          <p:nvPr/>
        </p:nvSpPr>
        <p:spPr>
          <a:xfrm>
            <a:off x="-1517017" y="3296729"/>
            <a:ext cx="1444391" cy="62772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solidFill>
                  <a:schemeClr val="tx1"/>
                </a:solidFill>
                <a:latin typeface="Poppins" panose="00000500000000000000" pitchFamily="2" charset="0"/>
                <a:cs typeface="Poppins" panose="00000500000000000000" pitchFamily="2" charset="0"/>
              </a:rPr>
              <a:t>Encode Categorical Variables</a:t>
            </a:r>
            <a:endParaRPr lang="en-SG" sz="1100" dirty="0">
              <a:solidFill>
                <a:schemeClr val="tx1"/>
              </a:solidFill>
              <a:latin typeface="Poppins" panose="00000500000000000000" pitchFamily="2" charset="0"/>
              <a:cs typeface="Poppins" panose="00000500000000000000" pitchFamily="2" charset="0"/>
            </a:endParaRPr>
          </a:p>
        </p:txBody>
      </p:sp>
      <p:sp>
        <p:nvSpPr>
          <p:cNvPr id="11" name="Rectangle 10">
            <a:extLst>
              <a:ext uri="{FF2B5EF4-FFF2-40B4-BE49-F238E27FC236}">
                <a16:creationId xmlns:a16="http://schemas.microsoft.com/office/drawing/2014/main" id="{05B0443E-42E5-6F91-B3BB-788A42507A2C}"/>
              </a:ext>
            </a:extLst>
          </p:cNvPr>
          <p:cNvSpPr/>
          <p:nvPr/>
        </p:nvSpPr>
        <p:spPr>
          <a:xfrm>
            <a:off x="3902023" y="6758229"/>
            <a:ext cx="1444391" cy="62772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solidFill>
                  <a:schemeClr val="tx1"/>
                </a:solidFill>
                <a:latin typeface="Poppins" panose="00000500000000000000" pitchFamily="2" charset="0"/>
                <a:cs typeface="Poppins" panose="00000500000000000000" pitchFamily="2" charset="0"/>
              </a:rPr>
              <a:t>Identify feature importance</a:t>
            </a:r>
            <a:endParaRPr lang="en-SG" sz="1100" dirty="0">
              <a:solidFill>
                <a:schemeClr val="tx1"/>
              </a:solidFill>
              <a:latin typeface="Poppins" panose="00000500000000000000" pitchFamily="2" charset="0"/>
              <a:cs typeface="Poppins" panose="00000500000000000000" pitchFamily="2" charset="0"/>
            </a:endParaRPr>
          </a:p>
        </p:txBody>
      </p:sp>
      <p:sp>
        <p:nvSpPr>
          <p:cNvPr id="13" name="Rectangle 12">
            <a:extLst>
              <a:ext uri="{FF2B5EF4-FFF2-40B4-BE49-F238E27FC236}">
                <a16:creationId xmlns:a16="http://schemas.microsoft.com/office/drawing/2014/main" id="{06E6DDAD-998C-F1F6-CCCD-03CC893791B3}"/>
              </a:ext>
            </a:extLst>
          </p:cNvPr>
          <p:cNvSpPr/>
          <p:nvPr/>
        </p:nvSpPr>
        <p:spPr>
          <a:xfrm>
            <a:off x="9586279" y="3320379"/>
            <a:ext cx="1444391" cy="62772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solidFill>
                  <a:schemeClr val="tx1"/>
                </a:solidFill>
                <a:latin typeface="Poppins" panose="00000500000000000000" pitchFamily="2" charset="0"/>
                <a:cs typeface="Poppins" panose="00000500000000000000" pitchFamily="2" charset="0"/>
              </a:rPr>
              <a:t>Better Performance</a:t>
            </a:r>
            <a:endParaRPr lang="en-SG" sz="1100" dirty="0">
              <a:solidFill>
                <a:schemeClr val="tx1"/>
              </a:solidFill>
              <a:latin typeface="Poppins" panose="00000500000000000000" pitchFamily="2" charset="0"/>
              <a:cs typeface="Poppins" panose="00000500000000000000" pitchFamily="2" charset="0"/>
            </a:endParaRPr>
          </a:p>
        </p:txBody>
      </p:sp>
      <p:pic>
        <p:nvPicPr>
          <p:cNvPr id="4" name="Graphic 3" descr="Man holding sign">
            <a:extLst>
              <a:ext uri="{FF2B5EF4-FFF2-40B4-BE49-F238E27FC236}">
                <a16:creationId xmlns:a16="http://schemas.microsoft.com/office/drawing/2014/main" id="{E0880022-8271-53D0-F3AD-50379EB201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0830" y="2705364"/>
            <a:ext cx="967552" cy="2020727"/>
          </a:xfrm>
          <a:prstGeom prst="rect">
            <a:avLst/>
          </a:prstGeom>
          <a:effectLst>
            <a:outerShdw blurRad="50800" dist="38100" dir="8100000" algn="tr" rotWithShape="0">
              <a:prstClr val="black">
                <a:alpha val="40000"/>
              </a:prstClr>
            </a:outerShdw>
          </a:effectLst>
        </p:spPr>
      </p:pic>
      <p:pic>
        <p:nvPicPr>
          <p:cNvPr id="15" name="Graphic 14" descr="Woman raising finger">
            <a:extLst>
              <a:ext uri="{FF2B5EF4-FFF2-40B4-BE49-F238E27FC236}">
                <a16:creationId xmlns:a16="http://schemas.microsoft.com/office/drawing/2014/main" id="{6B2C320E-5FA6-D072-1721-6CA04E1112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649980" y="2865654"/>
            <a:ext cx="950426" cy="1845197"/>
          </a:xfrm>
          <a:prstGeom prst="rect">
            <a:avLst/>
          </a:prstGeom>
          <a:effectLst>
            <a:outerShdw blurRad="50800" dist="38100" dir="8100000" algn="tr" rotWithShape="0">
              <a:prstClr val="black">
                <a:alpha val="40000"/>
              </a:prstClr>
            </a:outerShdw>
          </a:effectLst>
        </p:spPr>
      </p:pic>
      <p:pic>
        <p:nvPicPr>
          <p:cNvPr id="17" name="Graphic 16" descr="Checklist with solid fill">
            <a:extLst>
              <a:ext uri="{FF2B5EF4-FFF2-40B4-BE49-F238E27FC236}">
                <a16:creationId xmlns:a16="http://schemas.microsoft.com/office/drawing/2014/main" id="{FC08B12D-6271-684E-77AB-B1BB3DB2B0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00899" y="3236023"/>
            <a:ext cx="457624" cy="457624"/>
          </a:xfrm>
          <a:prstGeom prst="rect">
            <a:avLst/>
          </a:prstGeom>
        </p:spPr>
      </p:pic>
      <p:sp>
        <p:nvSpPr>
          <p:cNvPr id="18" name="Arrow: Pentagon 17">
            <a:extLst>
              <a:ext uri="{FF2B5EF4-FFF2-40B4-BE49-F238E27FC236}">
                <a16:creationId xmlns:a16="http://schemas.microsoft.com/office/drawing/2014/main" id="{37D93A6C-1899-C225-9B27-653DDC898C20}"/>
              </a:ext>
            </a:extLst>
          </p:cNvPr>
          <p:cNvSpPr/>
          <p:nvPr/>
        </p:nvSpPr>
        <p:spPr>
          <a:xfrm>
            <a:off x="826580" y="1828801"/>
            <a:ext cx="2434780" cy="620170"/>
          </a:xfrm>
          <a:prstGeom prst="homePlate">
            <a:avLst/>
          </a:prstGeom>
          <a:effectLst>
            <a:outerShdw blurRad="76200" dist="12700" dir="8100000" sy="-23000" kx="800400" algn="br" rotWithShape="0">
              <a:prstClr val="black">
                <a:alpha val="20000"/>
              </a:prstClr>
            </a:outerShdw>
          </a:effectLst>
          <a:scene3d>
            <a:camera prst="orthographicFront">
              <a:rot lat="0" lon="0" rev="0"/>
            </a:camera>
            <a:lightRig rig="threePt" dir="t">
              <a:rot lat="0" lon="0" rev="1200000"/>
            </a:lightRig>
          </a:scene3d>
          <a:sp3d>
            <a:bevelT w="63500" h="25400" prst="angle"/>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a:solidFill>
                  <a:schemeClr val="tx1"/>
                </a:solidFill>
                <a:latin typeface="Poppins" panose="00000500000000000000" pitchFamily="2" charset="0"/>
                <a:cs typeface="Poppins" panose="00000500000000000000" pitchFamily="2" charset="0"/>
              </a:rPr>
              <a:t>Parents/Teachers can predict grades of students</a:t>
            </a:r>
            <a:endParaRPr lang="en-SG" sz="1100" dirty="0">
              <a:solidFill>
                <a:schemeClr val="tx1"/>
              </a:solidFill>
              <a:latin typeface="Poppins" panose="00000500000000000000" pitchFamily="2" charset="0"/>
              <a:cs typeface="Poppins" panose="00000500000000000000" pitchFamily="2" charset="0"/>
            </a:endParaRPr>
          </a:p>
        </p:txBody>
      </p:sp>
      <p:sp>
        <p:nvSpPr>
          <p:cNvPr id="19" name="Arrow: Pentagon 18">
            <a:extLst>
              <a:ext uri="{FF2B5EF4-FFF2-40B4-BE49-F238E27FC236}">
                <a16:creationId xmlns:a16="http://schemas.microsoft.com/office/drawing/2014/main" id="{F2ACE5D4-0D0A-0EEB-FBE1-6A78B906FFDF}"/>
              </a:ext>
            </a:extLst>
          </p:cNvPr>
          <p:cNvSpPr/>
          <p:nvPr/>
        </p:nvSpPr>
        <p:spPr>
          <a:xfrm>
            <a:off x="3522866" y="1829335"/>
            <a:ext cx="2434780" cy="620170"/>
          </a:xfrm>
          <a:prstGeom prst="homePlate">
            <a:avLst/>
          </a:prstGeom>
          <a:effectLst>
            <a:outerShdw blurRad="76200" dist="12700" dir="8100000" sy="-23000" kx="800400" algn="br" rotWithShape="0">
              <a:prstClr val="black">
                <a:alpha val="20000"/>
              </a:prstClr>
            </a:outerShdw>
          </a:effectLst>
          <a:scene3d>
            <a:camera prst="orthographicFront">
              <a:rot lat="0" lon="0" rev="0"/>
            </a:camera>
            <a:lightRig rig="threePt" dir="t">
              <a:rot lat="0" lon="0" rev="1200000"/>
            </a:lightRig>
          </a:scene3d>
          <a:sp3d>
            <a:bevelT w="63500" h="25400" prst="angle"/>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a:solidFill>
                  <a:schemeClr val="tx1"/>
                </a:solidFill>
                <a:latin typeface="Poppins" panose="00000500000000000000" pitchFamily="2" charset="0"/>
                <a:cs typeface="Poppins" panose="00000500000000000000" pitchFamily="2" charset="0"/>
              </a:rPr>
              <a:t>Identify the areas affecting student</a:t>
            </a:r>
            <a:endParaRPr lang="en-SG" sz="1100" dirty="0">
              <a:solidFill>
                <a:schemeClr val="tx1"/>
              </a:solidFill>
              <a:latin typeface="Poppins" panose="00000500000000000000" pitchFamily="2" charset="0"/>
              <a:cs typeface="Poppins" panose="00000500000000000000" pitchFamily="2" charset="0"/>
            </a:endParaRPr>
          </a:p>
        </p:txBody>
      </p:sp>
      <p:sp>
        <p:nvSpPr>
          <p:cNvPr id="20" name="Rectangle: Rounded Corners 19">
            <a:extLst>
              <a:ext uri="{FF2B5EF4-FFF2-40B4-BE49-F238E27FC236}">
                <a16:creationId xmlns:a16="http://schemas.microsoft.com/office/drawing/2014/main" id="{53E946B1-5C42-0E23-E718-8A67BA6425C4}"/>
              </a:ext>
            </a:extLst>
          </p:cNvPr>
          <p:cNvSpPr/>
          <p:nvPr/>
        </p:nvSpPr>
        <p:spPr>
          <a:xfrm>
            <a:off x="6219152" y="1828801"/>
            <a:ext cx="2112457" cy="620170"/>
          </a:xfrm>
          <a:prstGeom prst="roundRect">
            <a:avLst/>
          </a:prstGeom>
          <a:solidFill>
            <a:srgbClr val="00B050"/>
          </a:solidFill>
          <a:effectLst>
            <a:outerShdw blurRad="76200" dist="12700" dir="8100000" sy="-23000" kx="800400" algn="br" rotWithShape="0">
              <a:prstClr val="black">
                <a:alpha val="20000"/>
              </a:prstClr>
            </a:outerShdw>
          </a:effectLst>
          <a:scene3d>
            <a:camera prst="orthographicFront">
              <a:rot lat="0" lon="0" rev="0"/>
            </a:camera>
            <a:lightRig rig="threePt" dir="t">
              <a:rot lat="0" lon="0" rev="1200000"/>
            </a:lightRig>
          </a:scene3d>
          <a:sp3d>
            <a:bevelT w="63500" h="25400" prst="angle"/>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Better grades</a:t>
            </a:r>
            <a:endParaRPr lang="en-SG" b="1" dirty="0">
              <a:solidFill>
                <a:schemeClr val="tx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2817186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entagon 24">
            <a:extLst>
              <a:ext uri="{FF2B5EF4-FFF2-40B4-BE49-F238E27FC236}">
                <a16:creationId xmlns:a16="http://schemas.microsoft.com/office/drawing/2014/main" id="{A3712188-9EFB-FD95-720A-A7C9921134DF}"/>
              </a:ext>
            </a:extLst>
          </p:cNvPr>
          <p:cNvSpPr/>
          <p:nvPr/>
        </p:nvSpPr>
        <p:spPr>
          <a:xfrm>
            <a:off x="3825432" y="1917936"/>
            <a:ext cx="1759682" cy="1490982"/>
          </a:xfrm>
          <a:prstGeom prst="pentagon">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a:p>
        </p:txBody>
      </p:sp>
      <p:sp>
        <p:nvSpPr>
          <p:cNvPr id="33" name="Partial Circle 32">
            <a:extLst>
              <a:ext uri="{FF2B5EF4-FFF2-40B4-BE49-F238E27FC236}">
                <a16:creationId xmlns:a16="http://schemas.microsoft.com/office/drawing/2014/main" id="{9F0CD901-4E9B-0DE4-CD1F-AF18F114BBCA}"/>
              </a:ext>
            </a:extLst>
          </p:cNvPr>
          <p:cNvSpPr/>
          <p:nvPr/>
        </p:nvSpPr>
        <p:spPr>
          <a:xfrm rot="5859955">
            <a:off x="2921576" y="5204169"/>
            <a:ext cx="2187329" cy="2222083"/>
          </a:xfrm>
          <a:prstGeom prst="pie">
            <a:avLst>
              <a:gd name="adj1" fmla="val 10305257"/>
              <a:gd name="adj2" fmla="val 15812692"/>
            </a:avLst>
          </a:prstGeom>
          <a:solidFill>
            <a:schemeClr val="bg2"/>
          </a:solidFill>
          <a:ln>
            <a:solidFill>
              <a:schemeClr val="bg2"/>
            </a:solidFill>
          </a:ln>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rtlCol="0" anchor="ctr"/>
          <a:lstStyle/>
          <a:p>
            <a:pPr algn="ctr"/>
            <a:endParaRPr lang="en-SG">
              <a:solidFill>
                <a:schemeClr val="tx1"/>
              </a:solidFill>
            </a:endParaRPr>
          </a:p>
        </p:txBody>
      </p:sp>
      <p:sp>
        <p:nvSpPr>
          <p:cNvPr id="34" name="Partial Circle 33">
            <a:extLst>
              <a:ext uri="{FF2B5EF4-FFF2-40B4-BE49-F238E27FC236}">
                <a16:creationId xmlns:a16="http://schemas.microsoft.com/office/drawing/2014/main" id="{4AF6C632-1BAE-F695-783E-989CF798F0E0}"/>
              </a:ext>
            </a:extLst>
          </p:cNvPr>
          <p:cNvSpPr/>
          <p:nvPr/>
        </p:nvSpPr>
        <p:spPr>
          <a:xfrm rot="15681380" flipH="1">
            <a:off x="-1379463" y="1786772"/>
            <a:ext cx="2187329" cy="2222083"/>
          </a:xfrm>
          <a:prstGeom prst="pie">
            <a:avLst>
              <a:gd name="adj1" fmla="val 10345157"/>
              <a:gd name="adj2" fmla="val 15719801"/>
            </a:avLst>
          </a:prstGeom>
          <a:solidFill>
            <a:schemeClr val="bg2"/>
          </a:solidFill>
          <a:ln>
            <a:solidFill>
              <a:schemeClr val="bg2"/>
            </a:solidFill>
          </a:ln>
          <a:effectLst>
            <a:outerShdw blurRad="50800" dist="38100" dir="10800000" algn="r" rotWithShape="0">
              <a:prstClr val="black">
                <a:alpha val="40000"/>
              </a:prstClr>
            </a:outerShdw>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rtlCol="0" anchor="ctr"/>
          <a:lstStyle/>
          <a:p>
            <a:pPr algn="ctr"/>
            <a:endParaRPr lang="en-SG">
              <a:solidFill>
                <a:schemeClr val="tx1"/>
              </a:solidFill>
            </a:endParaRPr>
          </a:p>
        </p:txBody>
      </p:sp>
      <p:sp>
        <p:nvSpPr>
          <p:cNvPr id="36" name="Partial Circle 35">
            <a:extLst>
              <a:ext uri="{FF2B5EF4-FFF2-40B4-BE49-F238E27FC236}">
                <a16:creationId xmlns:a16="http://schemas.microsoft.com/office/drawing/2014/main" id="{DC52AA79-EFFF-051A-1C52-C282A669A801}"/>
              </a:ext>
            </a:extLst>
          </p:cNvPr>
          <p:cNvSpPr/>
          <p:nvPr/>
        </p:nvSpPr>
        <p:spPr>
          <a:xfrm rot="8725562" flipH="1">
            <a:off x="9124412" y="707050"/>
            <a:ext cx="2192037" cy="2179423"/>
          </a:xfrm>
          <a:prstGeom prst="pie">
            <a:avLst>
              <a:gd name="adj1" fmla="val 10340305"/>
              <a:gd name="adj2" fmla="val 17615763"/>
            </a:avLst>
          </a:prstGeom>
          <a:solidFill>
            <a:schemeClr val="bg2"/>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rtlCol="0" anchor="ctr"/>
          <a:lstStyle/>
          <a:p>
            <a:pPr algn="ctr"/>
            <a:endParaRPr lang="en-SG">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CONCLUSION</a:t>
            </a:r>
          </a:p>
        </p:txBody>
      </p:sp>
      <p:sp>
        <p:nvSpPr>
          <p:cNvPr id="9" name="TextBox 8">
            <a:extLst>
              <a:ext uri="{FF2B5EF4-FFF2-40B4-BE49-F238E27FC236}">
                <a16:creationId xmlns:a16="http://schemas.microsoft.com/office/drawing/2014/main" id="{66F616BE-7FBA-A990-996C-A6D54113B827}"/>
              </a:ext>
            </a:extLst>
          </p:cNvPr>
          <p:cNvSpPr txBox="1"/>
          <p:nvPr/>
        </p:nvSpPr>
        <p:spPr>
          <a:xfrm>
            <a:off x="4086037" y="5652939"/>
            <a:ext cx="965622" cy="620170"/>
          </a:xfrm>
          <a:prstGeom prst="rect">
            <a:avLst/>
          </a:prstGeom>
          <a:noFill/>
        </p:spPr>
        <p:txBody>
          <a:bodyPr wrap="square" rtlCol="0" anchor="ctr">
            <a:spAutoFit/>
          </a:bodyPr>
          <a:lstStyle/>
          <a:p>
            <a:pPr>
              <a:lnSpc>
                <a:spcPct val="150000"/>
              </a:lnSpc>
            </a:pPr>
            <a:r>
              <a:rPr lang="en-US" sz="1200" b="1">
                <a:latin typeface="Poppins" panose="00000500000000000000" pitchFamily="2" charset="0"/>
                <a:cs typeface="Poppins" panose="00000500000000000000" pitchFamily="2" charset="0"/>
              </a:rPr>
              <a:t>Random Forest </a:t>
            </a:r>
            <a:endParaRPr lang="en-US" sz="1200" b="1" dirty="0">
              <a:latin typeface="Poppins" panose="00000500000000000000" pitchFamily="2" charset="0"/>
              <a:cs typeface="Poppins" panose="00000500000000000000" pitchFamily="2" charset="0"/>
            </a:endParaRPr>
          </a:p>
        </p:txBody>
      </p:sp>
      <p:sp>
        <p:nvSpPr>
          <p:cNvPr id="21" name="Arrow: Pentagon 20">
            <a:extLst>
              <a:ext uri="{FF2B5EF4-FFF2-40B4-BE49-F238E27FC236}">
                <a16:creationId xmlns:a16="http://schemas.microsoft.com/office/drawing/2014/main" id="{C9BA1AA8-5841-4A7D-498A-C12FF2431AFA}"/>
              </a:ext>
            </a:extLst>
          </p:cNvPr>
          <p:cNvSpPr/>
          <p:nvPr/>
        </p:nvSpPr>
        <p:spPr>
          <a:xfrm>
            <a:off x="828665" y="1120584"/>
            <a:ext cx="2181235" cy="449580"/>
          </a:xfrm>
          <a:prstGeom prst="homePlate">
            <a:avLst/>
          </a:prstGeom>
          <a:solidFill>
            <a:schemeClr val="tx2"/>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solidFill>
                  <a:sysClr val="windowText" lastClr="000000"/>
                </a:solidFill>
                <a:latin typeface="Poppins" panose="00000500000000000000" pitchFamily="2" charset="0"/>
                <a:cs typeface="Poppins" panose="00000500000000000000" pitchFamily="2" charset="0"/>
              </a:rPr>
              <a:t>What we learned</a:t>
            </a:r>
            <a:endParaRPr lang="en-SG" b="1" dirty="0">
              <a:solidFill>
                <a:sysClr val="windowText" lastClr="000000"/>
              </a:solidFill>
              <a:latin typeface="Poppins" panose="00000500000000000000" pitchFamily="2" charset="0"/>
              <a:cs typeface="Poppins" panose="00000500000000000000" pitchFamily="2" charset="0"/>
            </a:endParaRPr>
          </a:p>
        </p:txBody>
      </p:sp>
      <p:sp>
        <p:nvSpPr>
          <p:cNvPr id="37" name="TextBox 36">
            <a:extLst>
              <a:ext uri="{FF2B5EF4-FFF2-40B4-BE49-F238E27FC236}">
                <a16:creationId xmlns:a16="http://schemas.microsoft.com/office/drawing/2014/main" id="{B8E2EB02-9D45-7256-C4E6-9F6BC881DC70}"/>
              </a:ext>
            </a:extLst>
          </p:cNvPr>
          <p:cNvSpPr txBox="1"/>
          <p:nvPr/>
        </p:nvSpPr>
        <p:spPr>
          <a:xfrm>
            <a:off x="-1301449" y="2245484"/>
            <a:ext cx="932376" cy="620170"/>
          </a:xfrm>
          <a:prstGeom prst="rect">
            <a:avLst/>
          </a:prstGeom>
          <a:noFill/>
        </p:spPr>
        <p:txBody>
          <a:bodyPr wrap="square" rtlCol="0" anchor="ctr">
            <a:spAutoFit/>
          </a:bodyPr>
          <a:lstStyle/>
          <a:p>
            <a:pPr>
              <a:lnSpc>
                <a:spcPct val="150000"/>
              </a:lnSpc>
            </a:pPr>
            <a:r>
              <a:rPr lang="en-US" sz="1200" b="1" dirty="0">
                <a:latin typeface="Poppins" panose="00000500000000000000" pitchFamily="2" charset="0"/>
                <a:cs typeface="Poppins" panose="00000500000000000000" pitchFamily="2" charset="0"/>
              </a:rPr>
              <a:t>One-Hot Encoding</a:t>
            </a:r>
          </a:p>
        </p:txBody>
      </p:sp>
      <p:sp>
        <p:nvSpPr>
          <p:cNvPr id="38" name="TextBox 37">
            <a:extLst>
              <a:ext uri="{FF2B5EF4-FFF2-40B4-BE49-F238E27FC236}">
                <a16:creationId xmlns:a16="http://schemas.microsoft.com/office/drawing/2014/main" id="{8826CC71-D7E1-3B6A-D509-C52C5DBEC403}"/>
              </a:ext>
            </a:extLst>
          </p:cNvPr>
          <p:cNvSpPr txBox="1"/>
          <p:nvPr/>
        </p:nvSpPr>
        <p:spPr>
          <a:xfrm>
            <a:off x="9335803" y="2038590"/>
            <a:ext cx="1694867" cy="576183"/>
          </a:xfrm>
          <a:prstGeom prst="rect">
            <a:avLst/>
          </a:prstGeom>
          <a:noFill/>
        </p:spPr>
        <p:txBody>
          <a:bodyPr wrap="square" rtlCol="0" anchor="ctr">
            <a:spAutoFit/>
          </a:bodyPr>
          <a:lstStyle/>
          <a:p>
            <a:pPr algn="ctr">
              <a:lnSpc>
                <a:spcPct val="150000"/>
              </a:lnSpc>
            </a:pPr>
            <a:r>
              <a:rPr lang="en-US" sz="1100" b="1" dirty="0">
                <a:latin typeface="Poppins" panose="00000500000000000000" pitchFamily="2" charset="0"/>
                <a:cs typeface="Poppins" panose="00000500000000000000" pitchFamily="2" charset="0"/>
              </a:rPr>
              <a:t>Support Vector </a:t>
            </a:r>
          </a:p>
          <a:p>
            <a:pPr algn="ctr">
              <a:lnSpc>
                <a:spcPct val="150000"/>
              </a:lnSpc>
            </a:pPr>
            <a:r>
              <a:rPr lang="en-US" sz="1100" b="1" dirty="0">
                <a:latin typeface="Poppins" panose="00000500000000000000" pitchFamily="2" charset="0"/>
                <a:cs typeface="Poppins" panose="00000500000000000000" pitchFamily="2" charset="0"/>
              </a:rPr>
              <a:t>Regression model</a:t>
            </a:r>
          </a:p>
        </p:txBody>
      </p:sp>
      <p:sp>
        <p:nvSpPr>
          <p:cNvPr id="7" name="Rectangle 6">
            <a:extLst>
              <a:ext uri="{FF2B5EF4-FFF2-40B4-BE49-F238E27FC236}">
                <a16:creationId xmlns:a16="http://schemas.microsoft.com/office/drawing/2014/main" id="{BF907DC7-424B-668E-3578-DBA4C3ED82CA}"/>
              </a:ext>
            </a:extLst>
          </p:cNvPr>
          <p:cNvSpPr/>
          <p:nvPr/>
        </p:nvSpPr>
        <p:spPr>
          <a:xfrm>
            <a:off x="-1517017" y="3296729"/>
            <a:ext cx="1444391" cy="62772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solidFill>
                  <a:schemeClr val="tx1"/>
                </a:solidFill>
                <a:latin typeface="Poppins" panose="00000500000000000000" pitchFamily="2" charset="0"/>
                <a:cs typeface="Poppins" panose="00000500000000000000" pitchFamily="2" charset="0"/>
              </a:rPr>
              <a:t>Encode Categorical Variables</a:t>
            </a:r>
            <a:endParaRPr lang="en-SG" sz="1100" dirty="0">
              <a:solidFill>
                <a:schemeClr val="tx1"/>
              </a:solidFill>
              <a:latin typeface="Poppins" panose="00000500000000000000" pitchFamily="2" charset="0"/>
              <a:cs typeface="Poppins" panose="00000500000000000000" pitchFamily="2" charset="0"/>
            </a:endParaRPr>
          </a:p>
        </p:txBody>
      </p:sp>
      <p:sp>
        <p:nvSpPr>
          <p:cNvPr id="11" name="Rectangle 10">
            <a:extLst>
              <a:ext uri="{FF2B5EF4-FFF2-40B4-BE49-F238E27FC236}">
                <a16:creationId xmlns:a16="http://schemas.microsoft.com/office/drawing/2014/main" id="{05B0443E-42E5-6F91-B3BB-788A42507A2C}"/>
              </a:ext>
            </a:extLst>
          </p:cNvPr>
          <p:cNvSpPr/>
          <p:nvPr/>
        </p:nvSpPr>
        <p:spPr>
          <a:xfrm>
            <a:off x="3902023" y="6758229"/>
            <a:ext cx="1444391" cy="62772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solidFill>
                  <a:schemeClr val="tx1"/>
                </a:solidFill>
                <a:latin typeface="Poppins" panose="00000500000000000000" pitchFamily="2" charset="0"/>
                <a:cs typeface="Poppins" panose="00000500000000000000" pitchFamily="2" charset="0"/>
              </a:rPr>
              <a:t>Identify feature importance</a:t>
            </a:r>
            <a:endParaRPr lang="en-SG" sz="1100" dirty="0">
              <a:solidFill>
                <a:schemeClr val="tx1"/>
              </a:solidFill>
              <a:latin typeface="Poppins" panose="00000500000000000000" pitchFamily="2" charset="0"/>
              <a:cs typeface="Poppins" panose="00000500000000000000" pitchFamily="2" charset="0"/>
            </a:endParaRPr>
          </a:p>
        </p:txBody>
      </p:sp>
      <p:sp>
        <p:nvSpPr>
          <p:cNvPr id="13" name="Rectangle 12">
            <a:extLst>
              <a:ext uri="{FF2B5EF4-FFF2-40B4-BE49-F238E27FC236}">
                <a16:creationId xmlns:a16="http://schemas.microsoft.com/office/drawing/2014/main" id="{06E6DDAD-998C-F1F6-CCCD-03CC893791B3}"/>
              </a:ext>
            </a:extLst>
          </p:cNvPr>
          <p:cNvSpPr/>
          <p:nvPr/>
        </p:nvSpPr>
        <p:spPr>
          <a:xfrm>
            <a:off x="9586279" y="3320379"/>
            <a:ext cx="1444391" cy="62772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a:solidFill>
                  <a:schemeClr val="tx1"/>
                </a:solidFill>
                <a:latin typeface="Poppins" panose="00000500000000000000" pitchFamily="2" charset="0"/>
                <a:cs typeface="Poppins" panose="00000500000000000000" pitchFamily="2" charset="0"/>
              </a:rPr>
              <a:t>Better Performance</a:t>
            </a:r>
            <a:endParaRPr lang="en-SG" sz="1100" dirty="0">
              <a:solidFill>
                <a:schemeClr val="tx1"/>
              </a:solidFill>
              <a:latin typeface="Poppins" panose="00000500000000000000" pitchFamily="2" charset="0"/>
              <a:cs typeface="Poppins" panose="00000500000000000000" pitchFamily="2" charset="0"/>
            </a:endParaRPr>
          </a:p>
        </p:txBody>
      </p:sp>
      <p:sp>
        <p:nvSpPr>
          <p:cNvPr id="18" name="Arrow: Pentagon 17">
            <a:extLst>
              <a:ext uri="{FF2B5EF4-FFF2-40B4-BE49-F238E27FC236}">
                <a16:creationId xmlns:a16="http://schemas.microsoft.com/office/drawing/2014/main" id="{37D93A6C-1899-C225-9B27-653DDC898C20}"/>
              </a:ext>
            </a:extLst>
          </p:cNvPr>
          <p:cNvSpPr/>
          <p:nvPr/>
        </p:nvSpPr>
        <p:spPr>
          <a:xfrm>
            <a:off x="9292400" y="1828801"/>
            <a:ext cx="2434780" cy="620170"/>
          </a:xfrm>
          <a:prstGeom prst="homePlate">
            <a:avLst/>
          </a:prstGeom>
          <a:effectLst>
            <a:outerShdw blurRad="76200" dist="12700" dir="8100000" sy="-23000" kx="800400" algn="br" rotWithShape="0">
              <a:prstClr val="black">
                <a:alpha val="20000"/>
              </a:prstClr>
            </a:outerShdw>
          </a:effectLst>
          <a:scene3d>
            <a:camera prst="orthographicFront">
              <a:rot lat="0" lon="0" rev="0"/>
            </a:camera>
            <a:lightRig rig="threePt" dir="t">
              <a:rot lat="0" lon="0" rev="1200000"/>
            </a:lightRig>
          </a:scene3d>
          <a:sp3d>
            <a:bevelT w="63500" h="25400" prst="angle"/>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a:solidFill>
                  <a:schemeClr val="tx1"/>
                </a:solidFill>
                <a:latin typeface="Poppins" panose="00000500000000000000" pitchFamily="2" charset="0"/>
                <a:cs typeface="Poppins" panose="00000500000000000000" pitchFamily="2" charset="0"/>
              </a:rPr>
              <a:t>Parents/Teachers can predict grades of students</a:t>
            </a:r>
            <a:endParaRPr lang="en-SG" sz="1100" dirty="0">
              <a:solidFill>
                <a:schemeClr val="tx1"/>
              </a:solidFill>
              <a:latin typeface="Poppins" panose="00000500000000000000" pitchFamily="2" charset="0"/>
              <a:cs typeface="Poppins" panose="00000500000000000000" pitchFamily="2" charset="0"/>
            </a:endParaRPr>
          </a:p>
        </p:txBody>
      </p:sp>
      <p:sp>
        <p:nvSpPr>
          <p:cNvPr id="19" name="Arrow: Pentagon 18">
            <a:extLst>
              <a:ext uri="{FF2B5EF4-FFF2-40B4-BE49-F238E27FC236}">
                <a16:creationId xmlns:a16="http://schemas.microsoft.com/office/drawing/2014/main" id="{F2ACE5D4-0D0A-0EEB-FBE1-6A78B906FFDF}"/>
              </a:ext>
            </a:extLst>
          </p:cNvPr>
          <p:cNvSpPr/>
          <p:nvPr/>
        </p:nvSpPr>
        <p:spPr>
          <a:xfrm>
            <a:off x="11988686" y="1829335"/>
            <a:ext cx="2434780" cy="620170"/>
          </a:xfrm>
          <a:prstGeom prst="homePlate">
            <a:avLst/>
          </a:prstGeom>
          <a:effectLst>
            <a:outerShdw blurRad="76200" dist="12700" dir="8100000" sy="-23000" kx="800400" algn="br" rotWithShape="0">
              <a:prstClr val="black">
                <a:alpha val="20000"/>
              </a:prstClr>
            </a:outerShdw>
          </a:effectLst>
          <a:scene3d>
            <a:camera prst="orthographicFront">
              <a:rot lat="0" lon="0" rev="0"/>
            </a:camera>
            <a:lightRig rig="threePt" dir="t">
              <a:rot lat="0" lon="0" rev="1200000"/>
            </a:lightRig>
          </a:scene3d>
          <a:sp3d>
            <a:bevelT w="63500" h="25400" prst="angle"/>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a:solidFill>
                  <a:schemeClr val="tx1"/>
                </a:solidFill>
                <a:latin typeface="Poppins" panose="00000500000000000000" pitchFamily="2" charset="0"/>
                <a:cs typeface="Poppins" panose="00000500000000000000" pitchFamily="2" charset="0"/>
              </a:rPr>
              <a:t>Identify the areas affecting student</a:t>
            </a:r>
            <a:endParaRPr lang="en-SG" sz="1100" dirty="0">
              <a:solidFill>
                <a:schemeClr val="tx1"/>
              </a:solidFill>
              <a:latin typeface="Poppins" panose="00000500000000000000" pitchFamily="2" charset="0"/>
              <a:cs typeface="Poppins" panose="00000500000000000000" pitchFamily="2" charset="0"/>
            </a:endParaRPr>
          </a:p>
        </p:txBody>
      </p:sp>
      <p:sp>
        <p:nvSpPr>
          <p:cNvPr id="20" name="Rectangle: Rounded Corners 19">
            <a:extLst>
              <a:ext uri="{FF2B5EF4-FFF2-40B4-BE49-F238E27FC236}">
                <a16:creationId xmlns:a16="http://schemas.microsoft.com/office/drawing/2014/main" id="{53E946B1-5C42-0E23-E718-8A67BA6425C4}"/>
              </a:ext>
            </a:extLst>
          </p:cNvPr>
          <p:cNvSpPr/>
          <p:nvPr/>
        </p:nvSpPr>
        <p:spPr>
          <a:xfrm>
            <a:off x="14684972" y="1828801"/>
            <a:ext cx="2112457" cy="620170"/>
          </a:xfrm>
          <a:prstGeom prst="roundRect">
            <a:avLst/>
          </a:prstGeom>
          <a:solidFill>
            <a:srgbClr val="00B050"/>
          </a:solidFill>
          <a:effectLst>
            <a:outerShdw blurRad="76200" dist="12700" dir="8100000" sy="-23000" kx="800400" algn="br" rotWithShape="0">
              <a:prstClr val="black">
                <a:alpha val="20000"/>
              </a:prstClr>
            </a:outerShdw>
          </a:effectLst>
          <a:scene3d>
            <a:camera prst="orthographicFront">
              <a:rot lat="0" lon="0" rev="0"/>
            </a:camera>
            <a:lightRig rig="threePt" dir="t">
              <a:rot lat="0" lon="0" rev="1200000"/>
            </a:lightRig>
          </a:scene3d>
          <a:sp3d>
            <a:bevelT w="63500" h="25400" prst="angle"/>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Better grades</a:t>
            </a:r>
            <a:endParaRPr lang="en-SG" b="1" dirty="0">
              <a:solidFill>
                <a:schemeClr val="tx1"/>
              </a:solidFill>
              <a:latin typeface="Poppins" panose="00000500000000000000" pitchFamily="2" charset="0"/>
              <a:cs typeface="Poppins" panose="00000500000000000000" pitchFamily="2" charset="0"/>
            </a:endParaRPr>
          </a:p>
        </p:txBody>
      </p:sp>
      <p:sp>
        <p:nvSpPr>
          <p:cNvPr id="2" name="Rectangle: Rounded Corners 1">
            <a:extLst>
              <a:ext uri="{FF2B5EF4-FFF2-40B4-BE49-F238E27FC236}">
                <a16:creationId xmlns:a16="http://schemas.microsoft.com/office/drawing/2014/main" id="{153A841C-5A43-A581-194A-045814FE97E1}"/>
              </a:ext>
            </a:extLst>
          </p:cNvPr>
          <p:cNvSpPr/>
          <p:nvPr/>
        </p:nvSpPr>
        <p:spPr>
          <a:xfrm>
            <a:off x="3405233" y="1010733"/>
            <a:ext cx="2112457" cy="620170"/>
          </a:xfrm>
          <a:prstGeom prst="roundRect">
            <a:avLst/>
          </a:prstGeom>
          <a:solidFill>
            <a:schemeClr val="accent1"/>
          </a:solidFill>
          <a:effectLst/>
          <a:scene3d>
            <a:camera prst="orthographicFront">
              <a:rot lat="0" lon="0" rev="0"/>
            </a:camera>
            <a:lightRig rig="threePt" dir="t">
              <a:rot lat="0" lon="0" rev="1200000"/>
            </a:lightRig>
          </a:scene3d>
          <a:sp3d>
            <a:bevelT w="63500" h="25400" prst="angle"/>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Data Driven Insights</a:t>
            </a:r>
            <a:endParaRPr lang="en-SG" b="1" dirty="0">
              <a:solidFill>
                <a:schemeClr val="tx1"/>
              </a:solidFill>
              <a:latin typeface="Poppins" panose="00000500000000000000" pitchFamily="2" charset="0"/>
              <a:cs typeface="Poppins" panose="00000500000000000000" pitchFamily="2" charset="0"/>
            </a:endParaRPr>
          </a:p>
        </p:txBody>
      </p:sp>
      <p:pic>
        <p:nvPicPr>
          <p:cNvPr id="3" name="Graphic 2" descr="Man holding sign">
            <a:extLst>
              <a:ext uri="{FF2B5EF4-FFF2-40B4-BE49-F238E27FC236}">
                <a16:creationId xmlns:a16="http://schemas.microsoft.com/office/drawing/2014/main" id="{062F5F8C-C38F-8182-0658-EF260042C5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46910" y="2705364"/>
            <a:ext cx="967552" cy="2020727"/>
          </a:xfrm>
          <a:prstGeom prst="rect">
            <a:avLst/>
          </a:prstGeom>
          <a:effectLst>
            <a:outerShdw blurRad="50800" dist="38100" dir="8100000" algn="tr" rotWithShape="0">
              <a:prstClr val="black">
                <a:alpha val="40000"/>
              </a:prstClr>
            </a:outerShdw>
          </a:effectLst>
        </p:spPr>
      </p:pic>
      <p:pic>
        <p:nvPicPr>
          <p:cNvPr id="5" name="Graphic 4" descr="Woman raising finger">
            <a:extLst>
              <a:ext uri="{FF2B5EF4-FFF2-40B4-BE49-F238E27FC236}">
                <a16:creationId xmlns:a16="http://schemas.microsoft.com/office/drawing/2014/main" id="{18E03C1B-CF21-745F-5975-D8BCEB6279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576060" y="2865654"/>
            <a:ext cx="950426" cy="1845197"/>
          </a:xfrm>
          <a:prstGeom prst="rect">
            <a:avLst/>
          </a:prstGeom>
          <a:effectLst>
            <a:outerShdw blurRad="50800" dist="38100" dir="8100000" algn="tr" rotWithShape="0">
              <a:prstClr val="black">
                <a:alpha val="40000"/>
              </a:prstClr>
            </a:outerShdw>
          </a:effectLst>
        </p:spPr>
      </p:pic>
      <p:pic>
        <p:nvPicPr>
          <p:cNvPr id="8" name="Graphic 7" descr="Checklist with solid fill">
            <a:extLst>
              <a:ext uri="{FF2B5EF4-FFF2-40B4-BE49-F238E27FC236}">
                <a16:creationId xmlns:a16="http://schemas.microsoft.com/office/drawing/2014/main" id="{1310BFEA-1D1C-66DE-ADAE-9ADD86C9FD0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26979" y="3236023"/>
            <a:ext cx="457624" cy="457624"/>
          </a:xfrm>
          <a:prstGeom prst="rect">
            <a:avLst/>
          </a:prstGeom>
        </p:spPr>
      </p:pic>
      <p:sp>
        <p:nvSpPr>
          <p:cNvPr id="10" name="Pentagon 9">
            <a:extLst>
              <a:ext uri="{FF2B5EF4-FFF2-40B4-BE49-F238E27FC236}">
                <a16:creationId xmlns:a16="http://schemas.microsoft.com/office/drawing/2014/main" id="{78066908-326C-C71F-B587-6CB00F7B0D06}"/>
              </a:ext>
            </a:extLst>
          </p:cNvPr>
          <p:cNvSpPr/>
          <p:nvPr/>
        </p:nvSpPr>
        <p:spPr>
          <a:xfrm>
            <a:off x="1213252" y="1917936"/>
            <a:ext cx="1759682" cy="1490982"/>
          </a:xfrm>
          <a:prstGeom prst="pentagon">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sz="1600" b="1" dirty="0">
              <a:solidFill>
                <a:schemeClr val="tx1"/>
              </a:solidFill>
              <a:latin typeface="Poppins" panose="00000500000000000000" pitchFamily="2" charset="0"/>
              <a:cs typeface="Poppins" panose="00000500000000000000" pitchFamily="2" charset="0"/>
            </a:endParaRPr>
          </a:p>
        </p:txBody>
      </p:sp>
      <p:sp>
        <p:nvSpPr>
          <p:cNvPr id="16" name="Pentagon 15">
            <a:extLst>
              <a:ext uri="{FF2B5EF4-FFF2-40B4-BE49-F238E27FC236}">
                <a16:creationId xmlns:a16="http://schemas.microsoft.com/office/drawing/2014/main" id="{65299832-626A-C9F6-AFD6-45CB4F810432}"/>
              </a:ext>
            </a:extLst>
          </p:cNvPr>
          <p:cNvSpPr/>
          <p:nvPr/>
        </p:nvSpPr>
        <p:spPr>
          <a:xfrm>
            <a:off x="6437612" y="1917936"/>
            <a:ext cx="1759682" cy="1490982"/>
          </a:xfrm>
          <a:prstGeom prst="pentagon">
            <a:avLst/>
          </a:prstGeom>
          <a:solidFill>
            <a:schemeClr val="accent3">
              <a:lumMod val="9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C58B505D-86BA-1E16-801B-8922939C410A}"/>
              </a:ext>
            </a:extLst>
          </p:cNvPr>
          <p:cNvSpPr txBox="1"/>
          <p:nvPr/>
        </p:nvSpPr>
        <p:spPr>
          <a:xfrm>
            <a:off x="4035727" y="2516215"/>
            <a:ext cx="1352269" cy="338554"/>
          </a:xfrm>
          <a:prstGeom prst="rect">
            <a:avLst/>
          </a:prstGeom>
          <a:noFill/>
        </p:spPr>
        <p:txBody>
          <a:bodyPr wrap="square" rtlCol="0">
            <a:spAutoFit/>
          </a:bodyPr>
          <a:lstStyle/>
          <a:p>
            <a:pPr algn="ctr"/>
            <a:r>
              <a:rPr lang="en-US" sz="1600" b="1" dirty="0">
                <a:latin typeface="Poppins" panose="00000500000000000000" pitchFamily="2" charset="0"/>
                <a:cs typeface="Poppins" panose="00000500000000000000" pitchFamily="2" charset="0"/>
              </a:rPr>
              <a:t>Absences</a:t>
            </a:r>
            <a:endParaRPr lang="en-SG" sz="1600" b="1" dirty="0">
              <a:latin typeface="Poppins" panose="00000500000000000000" pitchFamily="2" charset="0"/>
              <a:cs typeface="Poppins" panose="00000500000000000000" pitchFamily="2" charset="0"/>
            </a:endParaRPr>
          </a:p>
        </p:txBody>
      </p:sp>
      <p:sp>
        <p:nvSpPr>
          <p:cNvPr id="24" name="TextBox 23">
            <a:extLst>
              <a:ext uri="{FF2B5EF4-FFF2-40B4-BE49-F238E27FC236}">
                <a16:creationId xmlns:a16="http://schemas.microsoft.com/office/drawing/2014/main" id="{7FCE32B4-7764-2C94-2F45-C59D44618530}"/>
              </a:ext>
            </a:extLst>
          </p:cNvPr>
          <p:cNvSpPr txBox="1"/>
          <p:nvPr/>
        </p:nvSpPr>
        <p:spPr>
          <a:xfrm>
            <a:off x="1415968" y="2527100"/>
            <a:ext cx="1352269" cy="338554"/>
          </a:xfrm>
          <a:prstGeom prst="rect">
            <a:avLst/>
          </a:prstGeom>
          <a:noFill/>
        </p:spPr>
        <p:txBody>
          <a:bodyPr wrap="square" rtlCol="0">
            <a:spAutoFit/>
          </a:bodyPr>
          <a:lstStyle/>
          <a:p>
            <a:pPr algn="ctr"/>
            <a:r>
              <a:rPr lang="en-US" sz="1600" b="1" dirty="0">
                <a:latin typeface="Poppins" panose="00000500000000000000" pitchFamily="2" charset="0"/>
                <a:cs typeface="Poppins" panose="00000500000000000000" pitchFamily="2" charset="0"/>
              </a:rPr>
              <a:t>Failures</a:t>
            </a:r>
            <a:endParaRPr lang="en-SG" sz="1600" b="1" dirty="0">
              <a:latin typeface="Poppins" panose="00000500000000000000" pitchFamily="2" charset="0"/>
              <a:cs typeface="Poppins" panose="00000500000000000000" pitchFamily="2" charset="0"/>
            </a:endParaRPr>
          </a:p>
        </p:txBody>
      </p:sp>
      <p:sp>
        <p:nvSpPr>
          <p:cNvPr id="26" name="TextBox 25">
            <a:extLst>
              <a:ext uri="{FF2B5EF4-FFF2-40B4-BE49-F238E27FC236}">
                <a16:creationId xmlns:a16="http://schemas.microsoft.com/office/drawing/2014/main" id="{199174AA-093A-06AC-1BFF-C91738FF1E4B}"/>
              </a:ext>
            </a:extLst>
          </p:cNvPr>
          <p:cNvSpPr txBox="1"/>
          <p:nvPr/>
        </p:nvSpPr>
        <p:spPr>
          <a:xfrm>
            <a:off x="6677398" y="2412976"/>
            <a:ext cx="1352269" cy="584775"/>
          </a:xfrm>
          <a:prstGeom prst="rect">
            <a:avLst/>
          </a:prstGeom>
          <a:noFill/>
        </p:spPr>
        <p:txBody>
          <a:bodyPr wrap="square" rtlCol="0">
            <a:spAutoFit/>
          </a:bodyPr>
          <a:lstStyle/>
          <a:p>
            <a:pPr algn="ctr"/>
            <a:r>
              <a:rPr lang="en-US" sz="1600" b="1" dirty="0">
                <a:latin typeface="Poppins" panose="00000500000000000000" pitchFamily="2" charset="0"/>
                <a:cs typeface="Poppins" panose="00000500000000000000" pitchFamily="2" charset="0"/>
              </a:rPr>
              <a:t>Higher education</a:t>
            </a:r>
            <a:endParaRPr lang="en-SG" sz="16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7584857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FEFF9CE0-692C-5CE2-C61C-77D89C93AEEC}"/>
              </a:ext>
            </a:extLst>
          </p:cNvPr>
          <p:cNvSpPr txBox="1">
            <a:spLocks/>
          </p:cNvSpPr>
          <p:nvPr/>
        </p:nvSpPr>
        <p:spPr>
          <a:xfrm>
            <a:off x="-4832279" y="1375317"/>
            <a:ext cx="5337801" cy="2979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dirty="0">
                <a:solidFill>
                  <a:schemeClr val="tx1"/>
                </a:solidFill>
              </a:rPr>
              <a:t>Generated column for </a:t>
            </a:r>
            <a:r>
              <a:rPr lang="en-US" dirty="0">
                <a:solidFill>
                  <a:schemeClr val="tx2"/>
                </a:solidFill>
              </a:rPr>
              <a:t>average grades</a:t>
            </a:r>
            <a:r>
              <a:rPr lang="en-US" dirty="0">
                <a:solidFill>
                  <a:schemeClr val="tx1"/>
                </a:solidFill>
              </a:rPr>
              <a:t> of students</a:t>
            </a:r>
          </a:p>
          <a:p>
            <a:pPr marL="139700" indent="0" algn="l">
              <a:lnSpc>
                <a:spcPct val="150000"/>
              </a:lnSpc>
            </a:pPr>
            <a:endParaRPr lang="en-US" dirty="0"/>
          </a:p>
          <a:p>
            <a:pPr algn="l">
              <a:lnSpc>
                <a:spcPct val="150000"/>
              </a:lnSpc>
              <a:buFont typeface="Wingdings" panose="05000000000000000000" pitchFamily="2" charset="2"/>
              <a:buChar char="q"/>
            </a:pPr>
            <a:endParaRPr lang="en-US" dirty="0"/>
          </a:p>
          <a:p>
            <a:pPr algn="l">
              <a:lnSpc>
                <a:spcPct val="150000"/>
              </a:lnSpc>
              <a:buFont typeface="Wingdings" panose="05000000000000000000" pitchFamily="2" charset="2"/>
              <a:buChar char="q"/>
            </a:pPr>
            <a:endParaRPr lang="en-US" dirty="0"/>
          </a:p>
        </p:txBody>
      </p:sp>
      <p:sp>
        <p:nvSpPr>
          <p:cNvPr id="8" name="Title 1">
            <a:extLst>
              <a:ext uri="{FF2B5EF4-FFF2-40B4-BE49-F238E27FC236}">
                <a16:creationId xmlns:a16="http://schemas.microsoft.com/office/drawing/2014/main" id="{3FCA92AF-7880-C4FD-6B02-0E194D92B96A}"/>
              </a:ext>
            </a:extLst>
          </p:cNvPr>
          <p:cNvSpPr>
            <a:spLocks noGrp="1"/>
          </p:cNvSpPr>
          <p:nvPr>
            <p:ph type="ctrTitle"/>
          </p:nvPr>
        </p:nvSpPr>
        <p:spPr>
          <a:xfrm>
            <a:off x="505522" y="499108"/>
            <a:ext cx="6581078" cy="876209"/>
          </a:xfrm>
        </p:spPr>
        <p:txBody>
          <a:bodyPr/>
          <a:lstStyle/>
          <a:p>
            <a:r>
              <a:rPr lang="en-US" sz="4800" dirty="0">
                <a:ln w="22225">
                  <a:solidFill>
                    <a:schemeClr val="tx1"/>
                  </a:solidFill>
                </a:ln>
                <a:solidFill>
                  <a:schemeClr val="tx2"/>
                </a:solidFill>
              </a:rPr>
              <a:t>DATA PREPARATION</a:t>
            </a:r>
          </a:p>
        </p:txBody>
      </p:sp>
      <p:pic>
        <p:nvPicPr>
          <p:cNvPr id="4" name="Picture 3">
            <a:extLst>
              <a:ext uri="{FF2B5EF4-FFF2-40B4-BE49-F238E27FC236}">
                <a16:creationId xmlns:a16="http://schemas.microsoft.com/office/drawing/2014/main" id="{0716B4E9-73B8-9B4B-3835-883568EED149}"/>
              </a:ext>
            </a:extLst>
          </p:cNvPr>
          <p:cNvPicPr>
            <a:picLocks noChangeAspect="1"/>
          </p:cNvPicPr>
          <p:nvPr/>
        </p:nvPicPr>
        <p:blipFill>
          <a:blip r:embed="rId3"/>
          <a:stretch>
            <a:fillRect/>
          </a:stretch>
        </p:blipFill>
        <p:spPr>
          <a:xfrm>
            <a:off x="-5826298" y="2300104"/>
            <a:ext cx="5725324" cy="733527"/>
          </a:xfrm>
          <a:prstGeom prst="rect">
            <a:avLst/>
          </a:prstGeom>
          <a:ln w="19050">
            <a:solidFill>
              <a:schemeClr val="tx2"/>
            </a:solidFill>
          </a:ln>
        </p:spPr>
      </p:pic>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1119889"/>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EXPLORATORY DATA ANALYSIS</a:t>
            </a:r>
          </a:p>
        </p:txBody>
      </p:sp>
      <p:sp>
        <p:nvSpPr>
          <p:cNvPr id="13" name="Subtitle 2">
            <a:extLst>
              <a:ext uri="{FF2B5EF4-FFF2-40B4-BE49-F238E27FC236}">
                <a16:creationId xmlns:a16="http://schemas.microsoft.com/office/drawing/2014/main" id="{3328EE3E-F94C-B0E0-1D4D-0B4E0230F7DA}"/>
              </a:ext>
            </a:extLst>
          </p:cNvPr>
          <p:cNvSpPr txBox="1">
            <a:spLocks/>
          </p:cNvSpPr>
          <p:nvPr/>
        </p:nvSpPr>
        <p:spPr>
          <a:xfrm>
            <a:off x="736780" y="1177088"/>
            <a:ext cx="5337801" cy="2979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dirty="0">
                <a:solidFill>
                  <a:schemeClr val="tx1"/>
                </a:solidFill>
              </a:rPr>
              <a:t>Mode, Median and Mean of Average Grades</a:t>
            </a:r>
            <a:endParaRPr lang="en-US" dirty="0"/>
          </a:p>
        </p:txBody>
      </p:sp>
      <p:pic>
        <p:nvPicPr>
          <p:cNvPr id="7" name="Picture 6">
            <a:extLst>
              <a:ext uri="{FF2B5EF4-FFF2-40B4-BE49-F238E27FC236}">
                <a16:creationId xmlns:a16="http://schemas.microsoft.com/office/drawing/2014/main" id="{7121C551-4B1B-0DDD-A5CC-494281CF5A7D}"/>
              </a:ext>
            </a:extLst>
          </p:cNvPr>
          <p:cNvPicPr>
            <a:picLocks noChangeAspect="1"/>
          </p:cNvPicPr>
          <p:nvPr/>
        </p:nvPicPr>
        <p:blipFill>
          <a:blip r:embed="rId4"/>
          <a:stretch>
            <a:fillRect/>
          </a:stretch>
        </p:blipFill>
        <p:spPr>
          <a:xfrm>
            <a:off x="893045" y="1661044"/>
            <a:ext cx="5181536" cy="2875946"/>
          </a:xfrm>
          <a:prstGeom prst="rect">
            <a:avLst/>
          </a:prstGeom>
        </p:spPr>
      </p:pic>
      <p:sp>
        <p:nvSpPr>
          <p:cNvPr id="10" name="Subtitle 2">
            <a:extLst>
              <a:ext uri="{FF2B5EF4-FFF2-40B4-BE49-F238E27FC236}">
                <a16:creationId xmlns:a16="http://schemas.microsoft.com/office/drawing/2014/main" id="{DEC2DE29-D5D9-D829-5772-51ED97EFE575}"/>
              </a:ext>
            </a:extLst>
          </p:cNvPr>
          <p:cNvSpPr txBox="1">
            <a:spLocks/>
          </p:cNvSpPr>
          <p:nvPr/>
        </p:nvSpPr>
        <p:spPr>
          <a:xfrm>
            <a:off x="6230846" y="1543852"/>
            <a:ext cx="2407632" cy="2979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dirty="0">
                <a:solidFill>
                  <a:schemeClr val="tx1"/>
                </a:solidFill>
              </a:rPr>
              <a:t>Mode : 10</a:t>
            </a:r>
          </a:p>
          <a:p>
            <a:pPr algn="l">
              <a:lnSpc>
                <a:spcPct val="150000"/>
              </a:lnSpc>
              <a:buFont typeface="Wingdings" panose="05000000000000000000" pitchFamily="2" charset="2"/>
              <a:buChar char="q"/>
            </a:pPr>
            <a:r>
              <a:rPr lang="en-US" dirty="0">
                <a:solidFill>
                  <a:schemeClr val="tx1"/>
                </a:solidFill>
              </a:rPr>
              <a:t>Median : 12</a:t>
            </a:r>
          </a:p>
          <a:p>
            <a:pPr algn="l">
              <a:lnSpc>
                <a:spcPct val="150000"/>
              </a:lnSpc>
              <a:buFont typeface="Wingdings" panose="05000000000000000000" pitchFamily="2" charset="2"/>
              <a:buChar char="q"/>
            </a:pPr>
            <a:r>
              <a:rPr lang="en-US" dirty="0">
                <a:solidFill>
                  <a:schemeClr val="tx1"/>
                </a:solidFill>
              </a:rPr>
              <a:t>Mean : 11.6</a:t>
            </a:r>
            <a:endParaRPr lang="en-US" dirty="0"/>
          </a:p>
        </p:txBody>
      </p:sp>
    </p:spTree>
    <p:extLst>
      <p:ext uri="{BB962C8B-B14F-4D97-AF65-F5344CB8AC3E}">
        <p14:creationId xmlns:p14="http://schemas.microsoft.com/office/powerpoint/2010/main" val="24835101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FEFF9CE0-692C-5CE2-C61C-77D89C93AEEC}"/>
              </a:ext>
            </a:extLst>
          </p:cNvPr>
          <p:cNvSpPr txBox="1">
            <a:spLocks/>
          </p:cNvSpPr>
          <p:nvPr/>
        </p:nvSpPr>
        <p:spPr>
          <a:xfrm>
            <a:off x="-4832279" y="1448734"/>
            <a:ext cx="5337801" cy="2979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dirty="0">
                <a:solidFill>
                  <a:schemeClr val="tx1"/>
                </a:solidFill>
              </a:rPr>
              <a:t>Generated column for </a:t>
            </a:r>
            <a:r>
              <a:rPr lang="en-US" dirty="0">
                <a:solidFill>
                  <a:schemeClr val="tx2"/>
                </a:solidFill>
              </a:rPr>
              <a:t>average grades</a:t>
            </a:r>
            <a:r>
              <a:rPr lang="en-US" dirty="0">
                <a:solidFill>
                  <a:schemeClr val="tx1"/>
                </a:solidFill>
              </a:rPr>
              <a:t> of students</a:t>
            </a:r>
          </a:p>
          <a:p>
            <a:pPr marL="139700" indent="0" algn="l">
              <a:lnSpc>
                <a:spcPct val="150000"/>
              </a:lnSpc>
            </a:pPr>
            <a:endParaRPr lang="en-US" dirty="0"/>
          </a:p>
          <a:p>
            <a:pPr algn="l">
              <a:lnSpc>
                <a:spcPct val="150000"/>
              </a:lnSpc>
              <a:buFont typeface="Wingdings" panose="05000000000000000000" pitchFamily="2" charset="2"/>
              <a:buChar char="q"/>
            </a:pPr>
            <a:endParaRPr lang="en-US" dirty="0"/>
          </a:p>
          <a:p>
            <a:pPr algn="l">
              <a:lnSpc>
                <a:spcPct val="150000"/>
              </a:lnSpc>
              <a:buFont typeface="Wingdings" panose="05000000000000000000" pitchFamily="2" charset="2"/>
              <a:buChar char="q"/>
            </a:pPr>
            <a:endParaRPr lang="en-US" dirty="0"/>
          </a:p>
        </p:txBody>
      </p:sp>
      <p:sp>
        <p:nvSpPr>
          <p:cNvPr id="8" name="Title 1">
            <a:extLst>
              <a:ext uri="{FF2B5EF4-FFF2-40B4-BE49-F238E27FC236}">
                <a16:creationId xmlns:a16="http://schemas.microsoft.com/office/drawing/2014/main" id="{3FCA92AF-7880-C4FD-6B02-0E194D92B96A}"/>
              </a:ext>
            </a:extLst>
          </p:cNvPr>
          <p:cNvSpPr>
            <a:spLocks noGrp="1"/>
          </p:cNvSpPr>
          <p:nvPr>
            <p:ph type="ctrTitle"/>
          </p:nvPr>
        </p:nvSpPr>
        <p:spPr>
          <a:xfrm>
            <a:off x="-6360098" y="572525"/>
            <a:ext cx="6581078" cy="876209"/>
          </a:xfrm>
        </p:spPr>
        <p:txBody>
          <a:bodyPr/>
          <a:lstStyle/>
          <a:p>
            <a:r>
              <a:rPr lang="en-US" sz="4800" dirty="0">
                <a:ln w="22225">
                  <a:solidFill>
                    <a:schemeClr val="tx1"/>
                  </a:solidFill>
                </a:ln>
                <a:solidFill>
                  <a:schemeClr val="tx2"/>
                </a:solidFill>
              </a:rPr>
              <a:t>DATA PREPARATION</a:t>
            </a:r>
          </a:p>
        </p:txBody>
      </p:sp>
      <p:pic>
        <p:nvPicPr>
          <p:cNvPr id="4" name="Picture 3">
            <a:extLst>
              <a:ext uri="{FF2B5EF4-FFF2-40B4-BE49-F238E27FC236}">
                <a16:creationId xmlns:a16="http://schemas.microsoft.com/office/drawing/2014/main" id="{0716B4E9-73B8-9B4B-3835-883568EED149}"/>
              </a:ext>
            </a:extLst>
          </p:cNvPr>
          <p:cNvPicPr>
            <a:picLocks noChangeAspect="1"/>
          </p:cNvPicPr>
          <p:nvPr/>
        </p:nvPicPr>
        <p:blipFill>
          <a:blip r:embed="rId3"/>
          <a:stretch>
            <a:fillRect/>
          </a:stretch>
        </p:blipFill>
        <p:spPr>
          <a:xfrm>
            <a:off x="-5872018" y="2571750"/>
            <a:ext cx="5725324" cy="733527"/>
          </a:xfrm>
          <a:prstGeom prst="rect">
            <a:avLst/>
          </a:prstGeom>
          <a:ln w="19050">
            <a:solidFill>
              <a:schemeClr val="tx2"/>
            </a:solidFill>
          </a:ln>
        </p:spPr>
      </p:pic>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487931"/>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EXPLORATORY DATA ANALYSIS</a:t>
            </a:r>
          </a:p>
        </p:txBody>
      </p:sp>
      <p:pic>
        <p:nvPicPr>
          <p:cNvPr id="7" name="Picture 6">
            <a:extLst>
              <a:ext uri="{FF2B5EF4-FFF2-40B4-BE49-F238E27FC236}">
                <a16:creationId xmlns:a16="http://schemas.microsoft.com/office/drawing/2014/main" id="{FFE42155-A033-6BCD-F3E1-75E044523632}"/>
              </a:ext>
            </a:extLst>
          </p:cNvPr>
          <p:cNvPicPr>
            <a:picLocks noChangeAspect="1"/>
          </p:cNvPicPr>
          <p:nvPr/>
        </p:nvPicPr>
        <p:blipFill>
          <a:blip r:embed="rId4"/>
          <a:stretch>
            <a:fillRect/>
          </a:stretch>
        </p:blipFill>
        <p:spPr>
          <a:xfrm>
            <a:off x="4998720" y="1338615"/>
            <a:ext cx="3596940" cy="3390597"/>
          </a:xfrm>
          <a:prstGeom prst="rect">
            <a:avLst/>
          </a:prstGeom>
          <a:ln w="19050">
            <a:solidFill>
              <a:schemeClr val="tx2"/>
            </a:solidFill>
          </a:ln>
        </p:spPr>
      </p:pic>
      <p:sp>
        <p:nvSpPr>
          <p:cNvPr id="10" name="Subtitle 2">
            <a:extLst>
              <a:ext uri="{FF2B5EF4-FFF2-40B4-BE49-F238E27FC236}">
                <a16:creationId xmlns:a16="http://schemas.microsoft.com/office/drawing/2014/main" id="{A86CCA51-42F8-9A2E-62A9-529B271AB3C5}"/>
              </a:ext>
            </a:extLst>
          </p:cNvPr>
          <p:cNvSpPr txBox="1">
            <a:spLocks/>
          </p:cNvSpPr>
          <p:nvPr/>
        </p:nvSpPr>
        <p:spPr>
          <a:xfrm>
            <a:off x="557519" y="1375317"/>
            <a:ext cx="4265942" cy="3280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Correlation matrix </a:t>
            </a:r>
          </a:p>
          <a:p>
            <a:pPr algn="l">
              <a:lnSpc>
                <a:spcPct val="150000"/>
              </a:lnSpc>
              <a:buFont typeface="Arial" panose="020B0604020202020204" pitchFamily="34" charset="0"/>
              <a:buChar char="•"/>
            </a:pPr>
            <a:r>
              <a:rPr lang="en-US" sz="1200" dirty="0">
                <a:solidFill>
                  <a:schemeClr val="tx1"/>
                </a:solidFill>
              </a:rPr>
              <a:t>Some variables to take note of :</a:t>
            </a:r>
          </a:p>
          <a:p>
            <a:pPr lvl="1" algn="l">
              <a:lnSpc>
                <a:spcPct val="150000"/>
              </a:lnSpc>
              <a:buFont typeface="Arial" panose="020B0604020202020204" pitchFamily="34" charset="0"/>
              <a:buChar char="•"/>
            </a:pPr>
            <a:r>
              <a:rPr lang="en-US" sz="1200" dirty="0">
                <a:solidFill>
                  <a:srgbClr val="7030A0"/>
                </a:solidFill>
              </a:rPr>
              <a:t>Higher </a:t>
            </a:r>
            <a:r>
              <a:rPr lang="en-US" sz="1200" dirty="0">
                <a:solidFill>
                  <a:schemeClr val="tx1"/>
                </a:solidFill>
              </a:rPr>
              <a:t>(Whether student wants to pursue higher education)</a:t>
            </a:r>
          </a:p>
          <a:p>
            <a:pPr lvl="1" algn="l">
              <a:lnSpc>
                <a:spcPct val="150000"/>
              </a:lnSpc>
              <a:buFont typeface="Arial" panose="020B0604020202020204" pitchFamily="34" charset="0"/>
              <a:buChar char="•"/>
            </a:pPr>
            <a:r>
              <a:rPr lang="en-US" sz="1200" dirty="0" err="1">
                <a:solidFill>
                  <a:srgbClr val="7030A0"/>
                </a:solidFill>
              </a:rPr>
              <a:t>Medu</a:t>
            </a:r>
            <a:r>
              <a:rPr lang="en-US" sz="1200" dirty="0">
                <a:solidFill>
                  <a:schemeClr val="tx1"/>
                </a:solidFill>
              </a:rPr>
              <a:t> (Mother’s Education level)</a:t>
            </a:r>
          </a:p>
          <a:p>
            <a:pPr lvl="1" algn="l">
              <a:lnSpc>
                <a:spcPct val="150000"/>
              </a:lnSpc>
              <a:buFont typeface="Arial" panose="020B0604020202020204" pitchFamily="34" charset="0"/>
              <a:buChar char="•"/>
            </a:pPr>
            <a:r>
              <a:rPr lang="en-US" sz="1200" dirty="0" err="1">
                <a:solidFill>
                  <a:srgbClr val="7030A0"/>
                </a:solidFill>
              </a:rPr>
              <a:t>studytime</a:t>
            </a:r>
            <a:r>
              <a:rPr lang="en-US" sz="1200" dirty="0">
                <a:solidFill>
                  <a:srgbClr val="7030A0"/>
                </a:solidFill>
              </a:rPr>
              <a:t> </a:t>
            </a:r>
            <a:r>
              <a:rPr lang="en-US" sz="1200" dirty="0">
                <a:solidFill>
                  <a:schemeClr val="tx1"/>
                </a:solidFill>
              </a:rPr>
              <a:t>(Number of hours spent)</a:t>
            </a:r>
          </a:p>
          <a:p>
            <a:pPr lvl="1" algn="l">
              <a:lnSpc>
                <a:spcPct val="150000"/>
              </a:lnSpc>
              <a:buFont typeface="Arial" panose="020B0604020202020204" pitchFamily="34" charset="0"/>
              <a:buChar char="•"/>
            </a:pPr>
            <a:r>
              <a:rPr lang="en-US" sz="1200" dirty="0" err="1">
                <a:solidFill>
                  <a:srgbClr val="7030A0"/>
                </a:solidFill>
              </a:rPr>
              <a:t>Fedu</a:t>
            </a:r>
            <a:r>
              <a:rPr lang="en-US" sz="1200" dirty="0">
                <a:solidFill>
                  <a:schemeClr val="tx1"/>
                </a:solidFill>
              </a:rPr>
              <a:t> (Father’s Education level)</a:t>
            </a:r>
          </a:p>
          <a:p>
            <a:pPr lvl="1" algn="l">
              <a:lnSpc>
                <a:spcPct val="150000"/>
              </a:lnSpc>
              <a:buFont typeface="Arial" panose="020B0604020202020204" pitchFamily="34" charset="0"/>
              <a:buChar char="•"/>
            </a:pPr>
            <a:r>
              <a:rPr lang="en-US" sz="1200" dirty="0">
                <a:solidFill>
                  <a:srgbClr val="7030A0"/>
                </a:solidFill>
              </a:rPr>
              <a:t>Failures</a:t>
            </a:r>
            <a:r>
              <a:rPr lang="en-US" sz="1200" dirty="0">
                <a:solidFill>
                  <a:schemeClr val="tx2"/>
                </a:solidFill>
              </a:rPr>
              <a:t> </a:t>
            </a:r>
            <a:r>
              <a:rPr lang="en-US" sz="1200" dirty="0">
                <a:solidFill>
                  <a:schemeClr val="tx1"/>
                </a:solidFill>
              </a:rPr>
              <a:t>(Number of past failures)</a:t>
            </a:r>
            <a:endParaRPr lang="en-US" sz="1200" dirty="0">
              <a:solidFill>
                <a:schemeClr val="tx2"/>
              </a:solidFill>
            </a:endParaRPr>
          </a:p>
          <a:p>
            <a:pPr lvl="1" algn="l">
              <a:lnSpc>
                <a:spcPct val="150000"/>
              </a:lnSpc>
              <a:buFont typeface="Arial" panose="020B0604020202020204" pitchFamily="34" charset="0"/>
              <a:buChar char="•"/>
            </a:pPr>
            <a:r>
              <a:rPr lang="en-US" sz="1200" dirty="0" err="1">
                <a:solidFill>
                  <a:srgbClr val="7030A0"/>
                </a:solidFill>
              </a:rPr>
              <a:t>Dalc</a:t>
            </a:r>
            <a:r>
              <a:rPr lang="en-US" sz="1200" dirty="0">
                <a:solidFill>
                  <a:schemeClr val="tx1"/>
                </a:solidFill>
              </a:rPr>
              <a:t> (Weekday alcohol intake)</a:t>
            </a:r>
          </a:p>
          <a:p>
            <a:pPr marL="139700" indent="0" algn="l">
              <a:lnSpc>
                <a:spcPct val="150000"/>
              </a:lnSpc>
            </a:pPr>
            <a:endParaRPr lang="en-US" dirty="0"/>
          </a:p>
          <a:p>
            <a:pPr algn="l">
              <a:lnSpc>
                <a:spcPct val="150000"/>
              </a:lnSpc>
              <a:buFont typeface="Wingdings" panose="05000000000000000000" pitchFamily="2" charset="2"/>
              <a:buChar char="q"/>
            </a:pPr>
            <a:endParaRPr lang="en-US" dirty="0"/>
          </a:p>
          <a:p>
            <a:pPr algn="l">
              <a:lnSpc>
                <a:spcPct val="150000"/>
              </a:lnSpc>
              <a:buFont typeface="Wingdings" panose="05000000000000000000" pitchFamily="2" charset="2"/>
              <a:buChar char="q"/>
            </a:pPr>
            <a:endParaRPr lang="en-US" dirty="0"/>
          </a:p>
        </p:txBody>
      </p:sp>
      <p:sp>
        <p:nvSpPr>
          <p:cNvPr id="13" name="Subtitle 2">
            <a:extLst>
              <a:ext uri="{FF2B5EF4-FFF2-40B4-BE49-F238E27FC236}">
                <a16:creationId xmlns:a16="http://schemas.microsoft.com/office/drawing/2014/main" id="{777BD816-16A7-8EE9-F46E-02CDA3EC493C}"/>
              </a:ext>
            </a:extLst>
          </p:cNvPr>
          <p:cNvSpPr txBox="1">
            <a:spLocks/>
          </p:cNvSpPr>
          <p:nvPr/>
        </p:nvSpPr>
        <p:spPr>
          <a:xfrm>
            <a:off x="709919" y="4994817"/>
            <a:ext cx="4265942" cy="3280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dirty="0">
                <a:solidFill>
                  <a:schemeClr val="tx1"/>
                </a:solidFill>
              </a:rPr>
              <a:t>Interesting variables</a:t>
            </a:r>
          </a:p>
          <a:p>
            <a:pPr lvl="1" algn="l">
              <a:lnSpc>
                <a:spcPct val="150000"/>
              </a:lnSpc>
              <a:buFont typeface="Arial" panose="020B0604020202020204" pitchFamily="34" charset="0"/>
              <a:buChar char="•"/>
            </a:pPr>
            <a:r>
              <a:rPr lang="en-US" sz="1200" dirty="0">
                <a:solidFill>
                  <a:schemeClr val="tx1"/>
                </a:solidFill>
              </a:rPr>
              <a:t>Average scores</a:t>
            </a:r>
          </a:p>
          <a:p>
            <a:pPr lvl="1" algn="l">
              <a:lnSpc>
                <a:spcPct val="150000"/>
              </a:lnSpc>
              <a:buFont typeface="Arial" panose="020B0604020202020204" pitchFamily="34" charset="0"/>
              <a:buChar char="•"/>
            </a:pPr>
            <a:r>
              <a:rPr lang="en-US" sz="1200" dirty="0">
                <a:solidFill>
                  <a:schemeClr val="tx1"/>
                </a:solidFill>
              </a:rPr>
              <a:t>Age</a:t>
            </a:r>
          </a:p>
          <a:p>
            <a:pPr lvl="1" algn="l">
              <a:lnSpc>
                <a:spcPct val="150000"/>
              </a:lnSpc>
              <a:buFont typeface="Arial" panose="020B0604020202020204" pitchFamily="34" charset="0"/>
              <a:buChar char="•"/>
            </a:pPr>
            <a:r>
              <a:rPr lang="en-US" sz="1200" dirty="0">
                <a:solidFill>
                  <a:schemeClr val="tx1"/>
                </a:solidFill>
              </a:rPr>
              <a:t>Absences</a:t>
            </a:r>
          </a:p>
          <a:p>
            <a:pPr marL="596900" lvl="1" indent="0" algn="l">
              <a:lnSpc>
                <a:spcPct val="150000"/>
              </a:lnSpc>
            </a:pPr>
            <a:endParaRPr lang="en-US" sz="1200" dirty="0">
              <a:solidFill>
                <a:schemeClr val="tx1"/>
              </a:solidFill>
            </a:endParaRPr>
          </a:p>
          <a:p>
            <a:pPr marL="139700" indent="0" algn="l">
              <a:lnSpc>
                <a:spcPct val="150000"/>
              </a:lnSpc>
            </a:pPr>
            <a:endParaRPr lang="en-US" dirty="0"/>
          </a:p>
          <a:p>
            <a:pPr algn="l">
              <a:lnSpc>
                <a:spcPct val="150000"/>
              </a:lnSpc>
              <a:buFont typeface="Wingdings" panose="05000000000000000000" pitchFamily="2" charset="2"/>
              <a:buChar char="q"/>
            </a:pPr>
            <a:endParaRPr lang="en-US" dirty="0"/>
          </a:p>
          <a:p>
            <a:pPr algn="l">
              <a:lnSpc>
                <a:spcPct val="150000"/>
              </a:lnSpc>
              <a:buFont typeface="Wingdings" panose="05000000000000000000" pitchFamily="2" charset="2"/>
              <a:buChar char="q"/>
            </a:pPr>
            <a:endParaRPr lang="en-US" dirty="0"/>
          </a:p>
        </p:txBody>
      </p:sp>
    </p:spTree>
    <p:extLst>
      <p:ext uri="{BB962C8B-B14F-4D97-AF65-F5344CB8AC3E}">
        <p14:creationId xmlns:p14="http://schemas.microsoft.com/office/powerpoint/2010/main" val="4146448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60331"/>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EXPLORATORY DATA ANALYSIS</a:t>
            </a:r>
          </a:p>
        </p:txBody>
      </p:sp>
      <p:pic>
        <p:nvPicPr>
          <p:cNvPr id="7" name="Picture 6">
            <a:extLst>
              <a:ext uri="{FF2B5EF4-FFF2-40B4-BE49-F238E27FC236}">
                <a16:creationId xmlns:a16="http://schemas.microsoft.com/office/drawing/2014/main" id="{FFE42155-A033-6BCD-F3E1-75E044523632}"/>
              </a:ext>
            </a:extLst>
          </p:cNvPr>
          <p:cNvPicPr>
            <a:picLocks noChangeAspect="1"/>
          </p:cNvPicPr>
          <p:nvPr/>
        </p:nvPicPr>
        <p:blipFill>
          <a:blip r:embed="rId3"/>
          <a:stretch>
            <a:fillRect/>
          </a:stretch>
        </p:blipFill>
        <p:spPr>
          <a:xfrm>
            <a:off x="9296400" y="1231935"/>
            <a:ext cx="3596940" cy="3390597"/>
          </a:xfrm>
          <a:prstGeom prst="rect">
            <a:avLst/>
          </a:prstGeom>
          <a:ln w="19050">
            <a:solidFill>
              <a:schemeClr val="tx2"/>
            </a:solidFill>
          </a:ln>
        </p:spPr>
      </p:pic>
      <p:sp>
        <p:nvSpPr>
          <p:cNvPr id="10" name="Subtitle 2">
            <a:extLst>
              <a:ext uri="{FF2B5EF4-FFF2-40B4-BE49-F238E27FC236}">
                <a16:creationId xmlns:a16="http://schemas.microsoft.com/office/drawing/2014/main" id="{A86CCA51-42F8-9A2E-62A9-529B271AB3C5}"/>
              </a:ext>
            </a:extLst>
          </p:cNvPr>
          <p:cNvSpPr txBox="1">
            <a:spLocks/>
          </p:cNvSpPr>
          <p:nvPr/>
        </p:nvSpPr>
        <p:spPr>
          <a:xfrm>
            <a:off x="-4265942" y="1448960"/>
            <a:ext cx="4265942" cy="3280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Correlation matrix </a:t>
            </a:r>
          </a:p>
          <a:p>
            <a:pPr algn="l">
              <a:lnSpc>
                <a:spcPct val="150000"/>
              </a:lnSpc>
              <a:buFont typeface="Arial" panose="020B0604020202020204" pitchFamily="34" charset="0"/>
              <a:buChar char="•"/>
            </a:pPr>
            <a:r>
              <a:rPr lang="en-US" sz="1200" dirty="0">
                <a:solidFill>
                  <a:schemeClr val="tx1"/>
                </a:solidFill>
              </a:rPr>
              <a:t>Some variables to take note of :</a:t>
            </a:r>
          </a:p>
          <a:p>
            <a:pPr lvl="1" algn="l">
              <a:lnSpc>
                <a:spcPct val="150000"/>
              </a:lnSpc>
              <a:buFont typeface="Arial" panose="020B0604020202020204" pitchFamily="34" charset="0"/>
              <a:buChar char="•"/>
            </a:pPr>
            <a:r>
              <a:rPr lang="en-US" sz="1200" dirty="0">
                <a:solidFill>
                  <a:srgbClr val="7030A0"/>
                </a:solidFill>
              </a:rPr>
              <a:t>Higher </a:t>
            </a:r>
            <a:r>
              <a:rPr lang="en-US" sz="1200" dirty="0">
                <a:solidFill>
                  <a:schemeClr val="tx1"/>
                </a:solidFill>
              </a:rPr>
              <a:t>(Whether student wants to pursue higher education)</a:t>
            </a:r>
          </a:p>
          <a:p>
            <a:pPr lvl="1" algn="l">
              <a:lnSpc>
                <a:spcPct val="150000"/>
              </a:lnSpc>
              <a:buFont typeface="Arial" panose="020B0604020202020204" pitchFamily="34" charset="0"/>
              <a:buChar char="•"/>
            </a:pPr>
            <a:r>
              <a:rPr lang="en-US" sz="1200" dirty="0" err="1">
                <a:solidFill>
                  <a:srgbClr val="7030A0"/>
                </a:solidFill>
              </a:rPr>
              <a:t>Medu</a:t>
            </a:r>
            <a:r>
              <a:rPr lang="en-US" sz="1200" dirty="0">
                <a:solidFill>
                  <a:schemeClr val="tx1"/>
                </a:solidFill>
              </a:rPr>
              <a:t> (Mother’s Education level)</a:t>
            </a:r>
          </a:p>
          <a:p>
            <a:pPr lvl="1" algn="l">
              <a:lnSpc>
                <a:spcPct val="150000"/>
              </a:lnSpc>
              <a:buFont typeface="Arial" panose="020B0604020202020204" pitchFamily="34" charset="0"/>
              <a:buChar char="•"/>
            </a:pPr>
            <a:r>
              <a:rPr lang="en-US" sz="1200" dirty="0" err="1">
                <a:solidFill>
                  <a:srgbClr val="7030A0"/>
                </a:solidFill>
              </a:rPr>
              <a:t>studytime</a:t>
            </a:r>
            <a:r>
              <a:rPr lang="en-US" sz="1200" dirty="0">
                <a:solidFill>
                  <a:srgbClr val="7030A0"/>
                </a:solidFill>
              </a:rPr>
              <a:t> </a:t>
            </a:r>
            <a:r>
              <a:rPr lang="en-US" sz="1200" dirty="0">
                <a:solidFill>
                  <a:schemeClr val="tx1"/>
                </a:solidFill>
              </a:rPr>
              <a:t>(Number of hours spent)</a:t>
            </a:r>
          </a:p>
          <a:p>
            <a:pPr lvl="1" algn="l">
              <a:lnSpc>
                <a:spcPct val="150000"/>
              </a:lnSpc>
              <a:buFont typeface="Arial" panose="020B0604020202020204" pitchFamily="34" charset="0"/>
              <a:buChar char="•"/>
            </a:pPr>
            <a:r>
              <a:rPr lang="en-US" sz="1200" dirty="0" err="1">
                <a:solidFill>
                  <a:srgbClr val="7030A0"/>
                </a:solidFill>
              </a:rPr>
              <a:t>Fedu</a:t>
            </a:r>
            <a:r>
              <a:rPr lang="en-US" sz="1200" dirty="0">
                <a:solidFill>
                  <a:schemeClr val="tx1"/>
                </a:solidFill>
              </a:rPr>
              <a:t> (Father’s Education level)</a:t>
            </a:r>
          </a:p>
          <a:p>
            <a:pPr lvl="1" algn="l">
              <a:lnSpc>
                <a:spcPct val="150000"/>
              </a:lnSpc>
              <a:buFont typeface="Arial" panose="020B0604020202020204" pitchFamily="34" charset="0"/>
              <a:buChar char="•"/>
            </a:pPr>
            <a:r>
              <a:rPr lang="en-US" sz="1200" dirty="0">
                <a:solidFill>
                  <a:srgbClr val="7030A0"/>
                </a:solidFill>
              </a:rPr>
              <a:t>Failures</a:t>
            </a:r>
            <a:r>
              <a:rPr lang="en-US" sz="1200" dirty="0">
                <a:solidFill>
                  <a:schemeClr val="tx2"/>
                </a:solidFill>
              </a:rPr>
              <a:t> </a:t>
            </a:r>
            <a:r>
              <a:rPr lang="en-US" sz="1200" dirty="0">
                <a:solidFill>
                  <a:schemeClr val="tx1"/>
                </a:solidFill>
              </a:rPr>
              <a:t>(Number of past failures)</a:t>
            </a:r>
            <a:endParaRPr lang="en-US" sz="1200" dirty="0">
              <a:solidFill>
                <a:schemeClr val="tx2"/>
              </a:solidFill>
            </a:endParaRPr>
          </a:p>
          <a:p>
            <a:pPr lvl="1" algn="l">
              <a:lnSpc>
                <a:spcPct val="150000"/>
              </a:lnSpc>
              <a:buFont typeface="Arial" panose="020B0604020202020204" pitchFamily="34" charset="0"/>
              <a:buChar char="•"/>
            </a:pPr>
            <a:r>
              <a:rPr lang="en-US" sz="1200" dirty="0" err="1">
                <a:solidFill>
                  <a:srgbClr val="7030A0"/>
                </a:solidFill>
              </a:rPr>
              <a:t>Dalc</a:t>
            </a:r>
            <a:r>
              <a:rPr lang="en-US" sz="1200" dirty="0">
                <a:solidFill>
                  <a:schemeClr val="tx1"/>
                </a:solidFill>
              </a:rPr>
              <a:t> (Weekday alcohol intake)</a:t>
            </a:r>
          </a:p>
          <a:p>
            <a:pPr marL="139700" indent="0" algn="l">
              <a:lnSpc>
                <a:spcPct val="150000"/>
              </a:lnSpc>
            </a:pPr>
            <a:endParaRPr lang="en-US" dirty="0"/>
          </a:p>
          <a:p>
            <a:pPr algn="l">
              <a:lnSpc>
                <a:spcPct val="150000"/>
              </a:lnSpc>
              <a:buFont typeface="Wingdings" panose="05000000000000000000" pitchFamily="2" charset="2"/>
              <a:buChar char="q"/>
            </a:pPr>
            <a:endParaRPr lang="en-US" dirty="0"/>
          </a:p>
          <a:p>
            <a:pPr algn="l">
              <a:lnSpc>
                <a:spcPct val="150000"/>
              </a:lnSpc>
              <a:buFont typeface="Wingdings" panose="05000000000000000000" pitchFamily="2" charset="2"/>
              <a:buChar char="q"/>
            </a:pPr>
            <a:endParaRPr lang="en-US" dirty="0"/>
          </a:p>
        </p:txBody>
      </p:sp>
      <p:sp>
        <p:nvSpPr>
          <p:cNvPr id="13" name="Subtitle 2">
            <a:extLst>
              <a:ext uri="{FF2B5EF4-FFF2-40B4-BE49-F238E27FC236}">
                <a16:creationId xmlns:a16="http://schemas.microsoft.com/office/drawing/2014/main" id="{777BD816-16A7-8EE9-F46E-02CDA3EC493C}"/>
              </a:ext>
            </a:extLst>
          </p:cNvPr>
          <p:cNvSpPr txBox="1">
            <a:spLocks/>
          </p:cNvSpPr>
          <p:nvPr/>
        </p:nvSpPr>
        <p:spPr>
          <a:xfrm>
            <a:off x="709919" y="4994817"/>
            <a:ext cx="4265942" cy="3280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dirty="0">
                <a:solidFill>
                  <a:schemeClr val="tx1"/>
                </a:solidFill>
              </a:rPr>
              <a:t>Interesting variables</a:t>
            </a:r>
          </a:p>
          <a:p>
            <a:pPr lvl="1" algn="l">
              <a:lnSpc>
                <a:spcPct val="150000"/>
              </a:lnSpc>
              <a:buFont typeface="Arial" panose="020B0604020202020204" pitchFamily="34" charset="0"/>
              <a:buChar char="•"/>
            </a:pPr>
            <a:r>
              <a:rPr lang="en-US" sz="1200" dirty="0">
                <a:solidFill>
                  <a:schemeClr val="tx1"/>
                </a:solidFill>
              </a:rPr>
              <a:t>Average scores</a:t>
            </a:r>
          </a:p>
          <a:p>
            <a:pPr lvl="1" algn="l">
              <a:lnSpc>
                <a:spcPct val="150000"/>
              </a:lnSpc>
              <a:buFont typeface="Arial" panose="020B0604020202020204" pitchFamily="34" charset="0"/>
              <a:buChar char="•"/>
            </a:pPr>
            <a:r>
              <a:rPr lang="en-US" sz="1200" dirty="0">
                <a:solidFill>
                  <a:schemeClr val="tx1"/>
                </a:solidFill>
              </a:rPr>
              <a:t>Age</a:t>
            </a:r>
          </a:p>
          <a:p>
            <a:pPr lvl="1" algn="l">
              <a:lnSpc>
                <a:spcPct val="150000"/>
              </a:lnSpc>
              <a:buFont typeface="Arial" panose="020B0604020202020204" pitchFamily="34" charset="0"/>
              <a:buChar char="•"/>
            </a:pPr>
            <a:r>
              <a:rPr lang="en-US" sz="1200" dirty="0">
                <a:solidFill>
                  <a:schemeClr val="tx1"/>
                </a:solidFill>
              </a:rPr>
              <a:t>Absences</a:t>
            </a:r>
          </a:p>
          <a:p>
            <a:pPr marL="596900" lvl="1" indent="0" algn="l">
              <a:lnSpc>
                <a:spcPct val="150000"/>
              </a:lnSpc>
            </a:pPr>
            <a:endParaRPr lang="en-US" sz="1200" dirty="0">
              <a:solidFill>
                <a:schemeClr val="tx1"/>
              </a:solidFill>
            </a:endParaRPr>
          </a:p>
          <a:p>
            <a:pPr marL="139700" indent="0" algn="l">
              <a:lnSpc>
                <a:spcPct val="150000"/>
              </a:lnSpc>
            </a:pPr>
            <a:endParaRPr lang="en-US" dirty="0"/>
          </a:p>
          <a:p>
            <a:pPr algn="l">
              <a:lnSpc>
                <a:spcPct val="150000"/>
              </a:lnSpc>
              <a:buFont typeface="Wingdings" panose="05000000000000000000" pitchFamily="2" charset="2"/>
              <a:buChar char="q"/>
            </a:pPr>
            <a:endParaRPr lang="en-US" dirty="0"/>
          </a:p>
          <a:p>
            <a:pPr algn="l">
              <a:lnSpc>
                <a:spcPct val="150000"/>
              </a:lnSpc>
              <a:buFont typeface="Wingdings" panose="05000000000000000000" pitchFamily="2" charset="2"/>
              <a:buChar char="q"/>
            </a:pPr>
            <a:endParaRPr lang="en-US" dirty="0"/>
          </a:p>
        </p:txBody>
      </p:sp>
      <p:pic>
        <p:nvPicPr>
          <p:cNvPr id="11" name="Picture 10">
            <a:extLst>
              <a:ext uri="{FF2B5EF4-FFF2-40B4-BE49-F238E27FC236}">
                <a16:creationId xmlns:a16="http://schemas.microsoft.com/office/drawing/2014/main" id="{A5F7EBE8-E192-EB84-671E-EC010540FA2F}"/>
              </a:ext>
            </a:extLst>
          </p:cNvPr>
          <p:cNvPicPr>
            <a:picLocks noChangeAspect="1"/>
          </p:cNvPicPr>
          <p:nvPr/>
        </p:nvPicPr>
        <p:blipFill>
          <a:blip r:embed="rId4"/>
          <a:stretch>
            <a:fillRect/>
          </a:stretch>
        </p:blipFill>
        <p:spPr>
          <a:xfrm>
            <a:off x="4686300" y="1136540"/>
            <a:ext cx="3941420" cy="3319090"/>
          </a:xfrm>
          <a:prstGeom prst="rect">
            <a:avLst/>
          </a:prstGeom>
          <a:ln w="19050">
            <a:solidFill>
              <a:schemeClr val="tx2"/>
            </a:solidFill>
          </a:ln>
        </p:spPr>
      </p:pic>
      <p:sp>
        <p:nvSpPr>
          <p:cNvPr id="12" name="Subtitle 2">
            <a:extLst>
              <a:ext uri="{FF2B5EF4-FFF2-40B4-BE49-F238E27FC236}">
                <a16:creationId xmlns:a16="http://schemas.microsoft.com/office/drawing/2014/main" id="{ED20E40A-A290-3CE8-7300-76D9BF9D392F}"/>
              </a:ext>
            </a:extLst>
          </p:cNvPr>
          <p:cNvSpPr txBox="1">
            <a:spLocks/>
          </p:cNvSpPr>
          <p:nvPr/>
        </p:nvSpPr>
        <p:spPr>
          <a:xfrm>
            <a:off x="592480" y="1136540"/>
            <a:ext cx="3979520" cy="3280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dirty="0">
                <a:solidFill>
                  <a:schemeClr val="tx1"/>
                </a:solidFill>
              </a:rPr>
              <a:t>Parent’s Education</a:t>
            </a:r>
          </a:p>
          <a:p>
            <a:pPr lvl="1" algn="l">
              <a:lnSpc>
                <a:spcPct val="150000"/>
              </a:lnSpc>
              <a:buFont typeface="Arial" panose="020B0604020202020204" pitchFamily="34" charset="0"/>
              <a:buChar char="•"/>
            </a:pPr>
            <a:r>
              <a:rPr lang="en-US" sz="1200" dirty="0">
                <a:solidFill>
                  <a:schemeClr val="tx1"/>
                </a:solidFill>
              </a:rPr>
              <a:t>Both </a:t>
            </a:r>
            <a:r>
              <a:rPr lang="en-US" sz="1200" dirty="0" err="1">
                <a:solidFill>
                  <a:schemeClr val="tx2"/>
                </a:solidFill>
              </a:rPr>
              <a:t>Medu</a:t>
            </a:r>
            <a:r>
              <a:rPr lang="en-US" sz="1200" dirty="0">
                <a:solidFill>
                  <a:schemeClr val="tx1"/>
                </a:solidFill>
              </a:rPr>
              <a:t> </a:t>
            </a:r>
            <a:r>
              <a:rPr lang="en-US" sz="1200" dirty="0">
                <a:solidFill>
                  <a:schemeClr val="tx2"/>
                </a:solidFill>
              </a:rPr>
              <a:t>(Mother’s education) </a:t>
            </a:r>
            <a:r>
              <a:rPr lang="en-US" sz="1200" dirty="0">
                <a:solidFill>
                  <a:schemeClr val="tx1"/>
                </a:solidFill>
              </a:rPr>
              <a:t>and </a:t>
            </a:r>
            <a:r>
              <a:rPr lang="en-US" sz="1200" dirty="0" err="1">
                <a:solidFill>
                  <a:schemeClr val="tx2"/>
                </a:solidFill>
              </a:rPr>
              <a:t>Fedu</a:t>
            </a:r>
            <a:r>
              <a:rPr lang="en-US" sz="1200" dirty="0">
                <a:solidFill>
                  <a:schemeClr val="tx2"/>
                </a:solidFill>
              </a:rPr>
              <a:t> (Father’s education</a:t>
            </a:r>
            <a:r>
              <a:rPr lang="en-US" sz="1200" dirty="0">
                <a:solidFill>
                  <a:schemeClr val="tx1"/>
                </a:solidFill>
              </a:rPr>
              <a:t>) have a </a:t>
            </a:r>
            <a:r>
              <a:rPr lang="en-US" sz="1200" dirty="0">
                <a:solidFill>
                  <a:srgbClr val="7030A0"/>
                </a:solidFill>
              </a:rPr>
              <a:t>positive correlation </a:t>
            </a:r>
            <a:r>
              <a:rPr lang="en-US" sz="1200" dirty="0">
                <a:solidFill>
                  <a:schemeClr val="tx1"/>
                </a:solidFill>
              </a:rPr>
              <a:t>with other variables </a:t>
            </a:r>
          </a:p>
          <a:p>
            <a:pPr lvl="1" algn="l">
              <a:lnSpc>
                <a:spcPct val="150000"/>
              </a:lnSpc>
              <a:buFont typeface="Arial" panose="020B0604020202020204" pitchFamily="34" charset="0"/>
              <a:buChar char="•"/>
            </a:pPr>
            <a:r>
              <a:rPr lang="en-US" sz="1200" dirty="0">
                <a:solidFill>
                  <a:schemeClr val="tx1"/>
                </a:solidFill>
              </a:rPr>
              <a:t>Students tend to perform better, have better health, lesser absences and better study habits.</a:t>
            </a:r>
          </a:p>
          <a:p>
            <a:pPr marL="139700" indent="0" algn="l">
              <a:lnSpc>
                <a:spcPct val="150000"/>
              </a:lnSpc>
            </a:pPr>
            <a:endParaRPr lang="en-US" dirty="0"/>
          </a:p>
          <a:p>
            <a:pPr algn="l">
              <a:lnSpc>
                <a:spcPct val="150000"/>
              </a:lnSpc>
              <a:buFont typeface="Wingdings" panose="05000000000000000000" pitchFamily="2" charset="2"/>
              <a:buChar char="q"/>
            </a:pPr>
            <a:endParaRPr lang="en-US" dirty="0"/>
          </a:p>
          <a:p>
            <a:pPr algn="l">
              <a:lnSpc>
                <a:spcPct val="150000"/>
              </a:lnSpc>
              <a:buFont typeface="Wingdings" panose="05000000000000000000" pitchFamily="2" charset="2"/>
              <a:buChar char="q"/>
            </a:pPr>
            <a:endParaRPr lang="en-US" dirty="0"/>
          </a:p>
        </p:txBody>
      </p:sp>
    </p:spTree>
    <p:extLst>
      <p:ext uri="{BB962C8B-B14F-4D97-AF65-F5344CB8AC3E}">
        <p14:creationId xmlns:p14="http://schemas.microsoft.com/office/powerpoint/2010/main" val="37444415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401" y="1088960"/>
            <a:ext cx="4265942" cy="496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Interesting variables</a:t>
            </a:r>
            <a:endParaRPr lang="en-US" sz="1200" b="1" dirty="0">
              <a:solidFill>
                <a:schemeClr val="tx1"/>
              </a:solidFill>
            </a:endParaRPr>
          </a:p>
          <a:p>
            <a:pPr marL="139700" indent="0" algn="l">
              <a:lnSpc>
                <a:spcPct val="150000"/>
              </a:lnSpc>
            </a:pPr>
            <a:endParaRPr lang="en-US" b="1" dirty="0"/>
          </a:p>
          <a:p>
            <a:pPr algn="l">
              <a:lnSpc>
                <a:spcPct val="150000"/>
              </a:lnSpc>
              <a:buFont typeface="Wingdings" panose="05000000000000000000" pitchFamily="2" charset="2"/>
              <a:buChar char="q"/>
            </a:pPr>
            <a:endParaRPr lang="en-US" b="1" dirty="0"/>
          </a:p>
          <a:p>
            <a:pPr algn="l">
              <a:lnSpc>
                <a:spcPct val="150000"/>
              </a:lnSpc>
              <a:buFont typeface="Wingdings" panose="05000000000000000000" pitchFamily="2" charset="2"/>
              <a:buChar char="q"/>
            </a:pPr>
            <a:endParaRPr lang="en-US" b="1" dirty="0"/>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EXPLORATORY DATA ANALYSIS</a:t>
            </a:r>
          </a:p>
        </p:txBody>
      </p:sp>
      <p:pic>
        <p:nvPicPr>
          <p:cNvPr id="14" name="Picture 13">
            <a:extLst>
              <a:ext uri="{FF2B5EF4-FFF2-40B4-BE49-F238E27FC236}">
                <a16:creationId xmlns:a16="http://schemas.microsoft.com/office/drawing/2014/main" id="{0D464D35-52FF-836C-B331-A70B8D756F94}"/>
              </a:ext>
            </a:extLst>
          </p:cNvPr>
          <p:cNvPicPr>
            <a:picLocks noChangeAspect="1"/>
          </p:cNvPicPr>
          <p:nvPr/>
        </p:nvPicPr>
        <p:blipFill>
          <a:blip r:embed="rId3"/>
          <a:stretch>
            <a:fillRect/>
          </a:stretch>
        </p:blipFill>
        <p:spPr>
          <a:xfrm>
            <a:off x="4022924" y="998220"/>
            <a:ext cx="4391704" cy="3710939"/>
          </a:xfrm>
          <a:prstGeom prst="rect">
            <a:avLst/>
          </a:prstGeom>
          <a:ln w="19050">
            <a:solidFill>
              <a:schemeClr val="tx2"/>
            </a:solidFill>
          </a:ln>
        </p:spPr>
      </p:pic>
      <p:sp>
        <p:nvSpPr>
          <p:cNvPr id="20" name="Subtitle 2">
            <a:extLst>
              <a:ext uri="{FF2B5EF4-FFF2-40B4-BE49-F238E27FC236}">
                <a16:creationId xmlns:a16="http://schemas.microsoft.com/office/drawing/2014/main" id="{37EB7D19-07E1-288B-BFA1-938F77B5CFAD}"/>
              </a:ext>
            </a:extLst>
          </p:cNvPr>
          <p:cNvSpPr txBox="1">
            <a:spLocks/>
          </p:cNvSpPr>
          <p:nvPr/>
        </p:nvSpPr>
        <p:spPr>
          <a:xfrm>
            <a:off x="614639" y="1548641"/>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Age</a:t>
            </a:r>
            <a:endParaRPr lang="en-US" dirty="0"/>
          </a:p>
        </p:txBody>
      </p:sp>
      <p:sp>
        <p:nvSpPr>
          <p:cNvPr id="22" name="Subtitle 2">
            <a:extLst>
              <a:ext uri="{FF2B5EF4-FFF2-40B4-BE49-F238E27FC236}">
                <a16:creationId xmlns:a16="http://schemas.microsoft.com/office/drawing/2014/main" id="{E691F3EC-481C-96C5-99DC-2DAE8484C4B8}"/>
              </a:ext>
            </a:extLst>
          </p:cNvPr>
          <p:cNvSpPr txBox="1">
            <a:spLocks/>
          </p:cNvSpPr>
          <p:nvPr/>
        </p:nvSpPr>
        <p:spPr>
          <a:xfrm>
            <a:off x="614639" y="1837119"/>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Absences</a:t>
            </a:r>
            <a:endParaRPr lang="en-US" dirty="0"/>
          </a:p>
        </p:txBody>
      </p:sp>
      <p:sp>
        <p:nvSpPr>
          <p:cNvPr id="23" name="Subtitle 2">
            <a:extLst>
              <a:ext uri="{FF2B5EF4-FFF2-40B4-BE49-F238E27FC236}">
                <a16:creationId xmlns:a16="http://schemas.microsoft.com/office/drawing/2014/main" id="{98622198-1BB6-5776-635C-7F0B09858AAE}"/>
              </a:ext>
            </a:extLst>
          </p:cNvPr>
          <p:cNvSpPr txBox="1">
            <a:spLocks/>
          </p:cNvSpPr>
          <p:nvPr/>
        </p:nvSpPr>
        <p:spPr>
          <a:xfrm>
            <a:off x="614639" y="2125597"/>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Failures</a:t>
            </a:r>
            <a:endParaRPr lang="en-US" dirty="0"/>
          </a:p>
        </p:txBody>
      </p:sp>
      <p:sp>
        <p:nvSpPr>
          <p:cNvPr id="24" name="Subtitle 2">
            <a:extLst>
              <a:ext uri="{FF2B5EF4-FFF2-40B4-BE49-F238E27FC236}">
                <a16:creationId xmlns:a16="http://schemas.microsoft.com/office/drawing/2014/main" id="{F0FFC8D8-B202-DE7D-65D3-AC19AD86FEC3}"/>
              </a:ext>
            </a:extLst>
          </p:cNvPr>
          <p:cNvSpPr txBox="1">
            <a:spLocks/>
          </p:cNvSpPr>
          <p:nvPr/>
        </p:nvSpPr>
        <p:spPr>
          <a:xfrm>
            <a:off x="607720" y="2421151"/>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Study Time</a:t>
            </a:r>
            <a:endParaRPr lang="en-US" dirty="0"/>
          </a:p>
        </p:txBody>
      </p:sp>
      <p:sp>
        <p:nvSpPr>
          <p:cNvPr id="25" name="Subtitle 2">
            <a:extLst>
              <a:ext uri="{FF2B5EF4-FFF2-40B4-BE49-F238E27FC236}">
                <a16:creationId xmlns:a16="http://schemas.microsoft.com/office/drawing/2014/main" id="{B3E2F122-9EAB-3DEF-01DB-43586925A300}"/>
              </a:ext>
            </a:extLst>
          </p:cNvPr>
          <p:cNvSpPr txBox="1">
            <a:spLocks/>
          </p:cNvSpPr>
          <p:nvPr/>
        </p:nvSpPr>
        <p:spPr>
          <a:xfrm>
            <a:off x="607721" y="2702091"/>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Free Time</a:t>
            </a:r>
            <a:endParaRPr lang="en-US" dirty="0"/>
          </a:p>
        </p:txBody>
      </p:sp>
      <p:sp>
        <p:nvSpPr>
          <p:cNvPr id="26" name="Subtitle 2">
            <a:extLst>
              <a:ext uri="{FF2B5EF4-FFF2-40B4-BE49-F238E27FC236}">
                <a16:creationId xmlns:a16="http://schemas.microsoft.com/office/drawing/2014/main" id="{C045169B-A2AC-923B-E900-14E6ABEAFA04}"/>
              </a:ext>
            </a:extLst>
          </p:cNvPr>
          <p:cNvSpPr txBox="1">
            <a:spLocks/>
          </p:cNvSpPr>
          <p:nvPr/>
        </p:nvSpPr>
        <p:spPr>
          <a:xfrm>
            <a:off x="607720" y="2989459"/>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Travel Time</a:t>
            </a:r>
            <a:endParaRPr lang="en-US" dirty="0"/>
          </a:p>
        </p:txBody>
      </p:sp>
    </p:spTree>
    <p:extLst>
      <p:ext uri="{BB962C8B-B14F-4D97-AF65-F5344CB8AC3E}">
        <p14:creationId xmlns:p14="http://schemas.microsoft.com/office/powerpoint/2010/main" val="496302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044359"/>
            <a:ext cx="4265942" cy="496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Interesting variables</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EXPLORATORY DATA ANALYSIS</a:t>
            </a:r>
          </a:p>
        </p:txBody>
      </p:sp>
      <p:pic>
        <p:nvPicPr>
          <p:cNvPr id="14" name="Picture 13">
            <a:extLst>
              <a:ext uri="{FF2B5EF4-FFF2-40B4-BE49-F238E27FC236}">
                <a16:creationId xmlns:a16="http://schemas.microsoft.com/office/drawing/2014/main" id="{0D464D35-52FF-836C-B331-A70B8D756F94}"/>
              </a:ext>
            </a:extLst>
          </p:cNvPr>
          <p:cNvPicPr>
            <a:picLocks noChangeAspect="1"/>
          </p:cNvPicPr>
          <p:nvPr/>
        </p:nvPicPr>
        <p:blipFill>
          <a:blip r:embed="rId3"/>
          <a:stretch>
            <a:fillRect/>
          </a:stretch>
        </p:blipFill>
        <p:spPr>
          <a:xfrm>
            <a:off x="9259723" y="911734"/>
            <a:ext cx="4391704" cy="3710939"/>
          </a:xfrm>
          <a:prstGeom prst="rect">
            <a:avLst/>
          </a:prstGeom>
          <a:ln w="19050">
            <a:solidFill>
              <a:schemeClr val="tx2"/>
            </a:solidFill>
          </a:ln>
        </p:spPr>
      </p:pic>
      <p:sp>
        <p:nvSpPr>
          <p:cNvPr id="20" name="Subtitle 2">
            <a:extLst>
              <a:ext uri="{FF2B5EF4-FFF2-40B4-BE49-F238E27FC236}">
                <a16:creationId xmlns:a16="http://schemas.microsoft.com/office/drawing/2014/main" id="{37EB7D19-07E1-288B-BFA1-938F77B5CFAD}"/>
              </a:ext>
            </a:extLst>
          </p:cNvPr>
          <p:cNvSpPr txBox="1">
            <a:spLocks/>
          </p:cNvSpPr>
          <p:nvPr/>
        </p:nvSpPr>
        <p:spPr>
          <a:xfrm>
            <a:off x="-1762803" y="1751010"/>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Age</a:t>
            </a:r>
            <a:endParaRPr lang="en-US" dirty="0"/>
          </a:p>
        </p:txBody>
      </p:sp>
      <p:sp>
        <p:nvSpPr>
          <p:cNvPr id="22" name="Subtitle 2">
            <a:extLst>
              <a:ext uri="{FF2B5EF4-FFF2-40B4-BE49-F238E27FC236}">
                <a16:creationId xmlns:a16="http://schemas.microsoft.com/office/drawing/2014/main" id="{E691F3EC-481C-96C5-99DC-2DAE8484C4B8}"/>
              </a:ext>
            </a:extLst>
          </p:cNvPr>
          <p:cNvSpPr txBox="1">
            <a:spLocks/>
          </p:cNvSpPr>
          <p:nvPr/>
        </p:nvSpPr>
        <p:spPr>
          <a:xfrm>
            <a:off x="-1762803" y="2039488"/>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Absences</a:t>
            </a:r>
            <a:endParaRPr lang="en-US" dirty="0"/>
          </a:p>
        </p:txBody>
      </p:sp>
      <p:sp>
        <p:nvSpPr>
          <p:cNvPr id="23" name="Subtitle 2">
            <a:extLst>
              <a:ext uri="{FF2B5EF4-FFF2-40B4-BE49-F238E27FC236}">
                <a16:creationId xmlns:a16="http://schemas.microsoft.com/office/drawing/2014/main" id="{98622198-1BB6-5776-635C-7F0B09858AAE}"/>
              </a:ext>
            </a:extLst>
          </p:cNvPr>
          <p:cNvSpPr txBox="1">
            <a:spLocks/>
          </p:cNvSpPr>
          <p:nvPr/>
        </p:nvSpPr>
        <p:spPr>
          <a:xfrm>
            <a:off x="-1762803" y="2327966"/>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Failures</a:t>
            </a:r>
            <a:endParaRPr lang="en-US" dirty="0"/>
          </a:p>
        </p:txBody>
      </p:sp>
      <p:sp>
        <p:nvSpPr>
          <p:cNvPr id="24" name="Subtitle 2">
            <a:extLst>
              <a:ext uri="{FF2B5EF4-FFF2-40B4-BE49-F238E27FC236}">
                <a16:creationId xmlns:a16="http://schemas.microsoft.com/office/drawing/2014/main" id="{F0FFC8D8-B202-DE7D-65D3-AC19AD86FEC3}"/>
              </a:ext>
            </a:extLst>
          </p:cNvPr>
          <p:cNvSpPr txBox="1">
            <a:spLocks/>
          </p:cNvSpPr>
          <p:nvPr/>
        </p:nvSpPr>
        <p:spPr>
          <a:xfrm>
            <a:off x="622958" y="1507870"/>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b="1" dirty="0">
                <a:solidFill>
                  <a:srgbClr val="7030A0"/>
                </a:solidFill>
              </a:rPr>
              <a:t>Study Time</a:t>
            </a:r>
            <a:endParaRPr lang="en-US" b="1" dirty="0">
              <a:solidFill>
                <a:srgbClr val="7030A0"/>
              </a:solidFill>
            </a:endParaRPr>
          </a:p>
        </p:txBody>
      </p:sp>
      <p:sp>
        <p:nvSpPr>
          <p:cNvPr id="25" name="Subtitle 2">
            <a:extLst>
              <a:ext uri="{FF2B5EF4-FFF2-40B4-BE49-F238E27FC236}">
                <a16:creationId xmlns:a16="http://schemas.microsoft.com/office/drawing/2014/main" id="{B3E2F122-9EAB-3DEF-01DB-43586925A300}"/>
              </a:ext>
            </a:extLst>
          </p:cNvPr>
          <p:cNvSpPr txBox="1">
            <a:spLocks/>
          </p:cNvSpPr>
          <p:nvPr/>
        </p:nvSpPr>
        <p:spPr>
          <a:xfrm>
            <a:off x="-1769721" y="2904460"/>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Free Time</a:t>
            </a:r>
            <a:endParaRPr lang="en-US" dirty="0"/>
          </a:p>
        </p:txBody>
      </p:sp>
      <p:sp>
        <p:nvSpPr>
          <p:cNvPr id="26" name="Subtitle 2">
            <a:extLst>
              <a:ext uri="{FF2B5EF4-FFF2-40B4-BE49-F238E27FC236}">
                <a16:creationId xmlns:a16="http://schemas.microsoft.com/office/drawing/2014/main" id="{C045169B-A2AC-923B-E900-14E6ABEAFA04}"/>
              </a:ext>
            </a:extLst>
          </p:cNvPr>
          <p:cNvSpPr txBox="1">
            <a:spLocks/>
          </p:cNvSpPr>
          <p:nvPr/>
        </p:nvSpPr>
        <p:spPr>
          <a:xfrm>
            <a:off x="-1769722" y="3191828"/>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Travel Time</a:t>
            </a:r>
            <a:endParaRPr lang="en-US" dirty="0"/>
          </a:p>
        </p:txBody>
      </p:sp>
      <p:graphicFrame>
        <p:nvGraphicFramePr>
          <p:cNvPr id="13" name="Chart 12">
            <a:extLst>
              <a:ext uri="{FF2B5EF4-FFF2-40B4-BE49-F238E27FC236}">
                <a16:creationId xmlns:a16="http://schemas.microsoft.com/office/drawing/2014/main" id="{4E96D937-C3AF-FDD4-FFE3-0072A019FB67}"/>
              </a:ext>
            </a:extLst>
          </p:cNvPr>
          <p:cNvGraphicFramePr/>
          <p:nvPr>
            <p:extLst>
              <p:ext uri="{D42A27DB-BD31-4B8C-83A1-F6EECF244321}">
                <p14:modId xmlns:p14="http://schemas.microsoft.com/office/powerpoint/2010/main" val="2032236455"/>
              </p:ext>
            </p:extLst>
          </p:nvPr>
        </p:nvGraphicFramePr>
        <p:xfrm>
          <a:off x="4152900" y="1153751"/>
          <a:ext cx="4745102" cy="2945390"/>
        </p:xfrm>
        <a:graphic>
          <a:graphicData uri="http://schemas.openxmlformats.org/drawingml/2006/chart">
            <c:chart xmlns:c="http://schemas.openxmlformats.org/drawingml/2006/chart" xmlns:r="http://schemas.openxmlformats.org/officeDocument/2006/relationships" r:id="rId4"/>
          </a:graphicData>
        </a:graphic>
      </p:graphicFrame>
      <p:sp>
        <p:nvSpPr>
          <p:cNvPr id="15" name="Subtitle 2">
            <a:extLst>
              <a:ext uri="{FF2B5EF4-FFF2-40B4-BE49-F238E27FC236}">
                <a16:creationId xmlns:a16="http://schemas.microsoft.com/office/drawing/2014/main" id="{57E5F289-0032-A0E7-0E6E-8B4350973508}"/>
              </a:ext>
            </a:extLst>
          </p:cNvPr>
          <p:cNvSpPr txBox="1">
            <a:spLocks/>
          </p:cNvSpPr>
          <p:nvPr/>
        </p:nvSpPr>
        <p:spPr>
          <a:xfrm>
            <a:off x="796200" y="1718445"/>
            <a:ext cx="3168221" cy="2657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rgbClr val="7030A0"/>
                </a:solidFill>
              </a:rPr>
              <a:t>47% </a:t>
            </a:r>
            <a:r>
              <a:rPr lang="en-US" sz="1100" dirty="0">
                <a:solidFill>
                  <a:schemeClr val="tx1"/>
                </a:solidFill>
              </a:rPr>
              <a:t>of students spend around </a:t>
            </a:r>
            <a:r>
              <a:rPr lang="en-US" sz="1100" dirty="0">
                <a:solidFill>
                  <a:schemeClr val="tx2"/>
                </a:solidFill>
              </a:rPr>
              <a:t>2 to 5 hours </a:t>
            </a:r>
            <a:r>
              <a:rPr lang="en-US" sz="1100" dirty="0">
                <a:solidFill>
                  <a:schemeClr val="tx1"/>
                </a:solidFill>
              </a:rPr>
              <a:t>studying</a:t>
            </a:r>
          </a:p>
          <a:p>
            <a:pPr marL="768350" lvl="1" indent="-171450" algn="l">
              <a:lnSpc>
                <a:spcPct val="150000"/>
              </a:lnSpc>
              <a:buFont typeface="Arial" panose="020B0604020202020204" pitchFamily="34" charset="0"/>
              <a:buChar char="•"/>
            </a:pPr>
            <a:r>
              <a:rPr lang="en-US" sz="1100" dirty="0">
                <a:solidFill>
                  <a:srgbClr val="7030A0"/>
                </a:solidFill>
              </a:rPr>
              <a:t>32.7%</a:t>
            </a:r>
            <a:r>
              <a:rPr lang="en-US" sz="1100" dirty="0">
                <a:solidFill>
                  <a:schemeClr val="tx1"/>
                </a:solidFill>
              </a:rPr>
              <a:t> of students spend </a:t>
            </a:r>
            <a:r>
              <a:rPr lang="en-US" sz="1100" dirty="0">
                <a:solidFill>
                  <a:schemeClr val="tx2"/>
                </a:solidFill>
              </a:rPr>
              <a:t>less than 2 hours</a:t>
            </a:r>
            <a:r>
              <a:rPr lang="en-US" sz="1100" dirty="0">
                <a:solidFill>
                  <a:schemeClr val="tx1"/>
                </a:solidFill>
              </a:rPr>
              <a:t> studying</a:t>
            </a:r>
            <a:endParaRPr lang="en-US" sz="1600" dirty="0"/>
          </a:p>
        </p:txBody>
      </p:sp>
      <p:pic>
        <p:nvPicPr>
          <p:cNvPr id="17" name="Picture 16">
            <a:extLst>
              <a:ext uri="{FF2B5EF4-FFF2-40B4-BE49-F238E27FC236}">
                <a16:creationId xmlns:a16="http://schemas.microsoft.com/office/drawing/2014/main" id="{89DE360E-9EA7-5DC0-4E95-45C30800F4D6}"/>
              </a:ext>
            </a:extLst>
          </p:cNvPr>
          <p:cNvPicPr>
            <a:picLocks noChangeAspect="1"/>
          </p:cNvPicPr>
          <p:nvPr/>
        </p:nvPicPr>
        <p:blipFill>
          <a:blip r:embed="rId5"/>
          <a:stretch>
            <a:fillRect/>
          </a:stretch>
        </p:blipFill>
        <p:spPr>
          <a:xfrm>
            <a:off x="9205722" y="1190446"/>
            <a:ext cx="5608796" cy="2306760"/>
          </a:xfrm>
          <a:prstGeom prst="rect">
            <a:avLst/>
          </a:prstGeom>
        </p:spPr>
      </p:pic>
      <p:sp>
        <p:nvSpPr>
          <p:cNvPr id="21" name="Subtitle 2">
            <a:extLst>
              <a:ext uri="{FF2B5EF4-FFF2-40B4-BE49-F238E27FC236}">
                <a16:creationId xmlns:a16="http://schemas.microsoft.com/office/drawing/2014/main" id="{FFB85EBD-63FA-0AC4-7DAB-041DAFB6788B}"/>
              </a:ext>
            </a:extLst>
          </p:cNvPr>
          <p:cNvSpPr txBox="1">
            <a:spLocks/>
          </p:cNvSpPr>
          <p:nvPr/>
        </p:nvSpPr>
        <p:spPr>
          <a:xfrm>
            <a:off x="622958" y="5051277"/>
            <a:ext cx="3168221" cy="2657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chemeClr val="tx1"/>
                </a:solidFill>
              </a:rPr>
              <a:t>Students who spend </a:t>
            </a:r>
            <a:r>
              <a:rPr lang="en-US" sz="1100" dirty="0">
                <a:solidFill>
                  <a:schemeClr val="tx2"/>
                </a:solidFill>
              </a:rPr>
              <a:t>less than 2 hours </a:t>
            </a:r>
            <a:r>
              <a:rPr lang="en-US" sz="1100" dirty="0">
                <a:solidFill>
                  <a:schemeClr val="tx1"/>
                </a:solidFill>
              </a:rPr>
              <a:t>have the </a:t>
            </a:r>
            <a:r>
              <a:rPr lang="en-US" sz="1100" dirty="0">
                <a:solidFill>
                  <a:srgbClr val="7030A0"/>
                </a:solidFill>
              </a:rPr>
              <a:t>lowest</a:t>
            </a:r>
            <a:r>
              <a:rPr lang="en-US" sz="1100" dirty="0">
                <a:solidFill>
                  <a:schemeClr val="tx1"/>
                </a:solidFill>
              </a:rPr>
              <a:t> median average grades</a:t>
            </a:r>
          </a:p>
          <a:p>
            <a:pPr marL="768350" lvl="1" indent="-171450" algn="l">
              <a:lnSpc>
                <a:spcPct val="150000"/>
              </a:lnSpc>
              <a:buFont typeface="Arial" panose="020B0604020202020204" pitchFamily="34" charset="0"/>
              <a:buChar char="•"/>
            </a:pPr>
            <a:r>
              <a:rPr lang="en-US" sz="1100" dirty="0">
                <a:solidFill>
                  <a:schemeClr val="tx1"/>
                </a:solidFill>
              </a:rPr>
              <a:t>Students spending </a:t>
            </a:r>
            <a:r>
              <a:rPr lang="en-US" sz="1100" dirty="0">
                <a:solidFill>
                  <a:schemeClr val="tx2"/>
                </a:solidFill>
              </a:rPr>
              <a:t>more than 5 hours</a:t>
            </a:r>
            <a:r>
              <a:rPr lang="en-US" sz="1100" dirty="0">
                <a:solidFill>
                  <a:schemeClr val="tx1"/>
                </a:solidFill>
              </a:rPr>
              <a:t> show a </a:t>
            </a:r>
            <a:r>
              <a:rPr lang="en-US" sz="1100" dirty="0">
                <a:solidFill>
                  <a:srgbClr val="7030A0"/>
                </a:solidFill>
              </a:rPr>
              <a:t>higher</a:t>
            </a:r>
            <a:r>
              <a:rPr lang="en-US" sz="1100" dirty="0">
                <a:solidFill>
                  <a:schemeClr val="tx1"/>
                </a:solidFill>
              </a:rPr>
              <a:t> median average grade</a:t>
            </a:r>
            <a:endParaRPr lang="en-US" sz="1600" dirty="0">
              <a:solidFill>
                <a:schemeClr val="tx1"/>
              </a:solidFill>
            </a:endParaRPr>
          </a:p>
        </p:txBody>
      </p:sp>
    </p:spTree>
    <p:extLst>
      <p:ext uri="{BB962C8B-B14F-4D97-AF65-F5344CB8AC3E}">
        <p14:creationId xmlns:p14="http://schemas.microsoft.com/office/powerpoint/2010/main" val="2249512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681318BC-B2E4-EFC5-4880-BBBD20856474}"/>
              </a:ext>
            </a:extLst>
          </p:cNvPr>
          <p:cNvSpPr txBox="1">
            <a:spLocks/>
          </p:cNvSpPr>
          <p:nvPr/>
        </p:nvSpPr>
        <p:spPr>
          <a:xfrm>
            <a:off x="740399" y="1031235"/>
            <a:ext cx="4265942" cy="496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l">
              <a:lnSpc>
                <a:spcPct val="150000"/>
              </a:lnSpc>
              <a:buFont typeface="Wingdings" panose="05000000000000000000" pitchFamily="2" charset="2"/>
              <a:buChar char="q"/>
            </a:pPr>
            <a:r>
              <a:rPr lang="en-US" b="1" dirty="0">
                <a:solidFill>
                  <a:schemeClr val="tx1"/>
                </a:solidFill>
              </a:rPr>
              <a:t>Interesting variables</a:t>
            </a:r>
            <a:endParaRPr lang="en-US" sz="1200" b="1" dirty="0">
              <a:solidFill>
                <a:schemeClr val="tx1"/>
              </a:solidFill>
            </a:endParaRPr>
          </a:p>
        </p:txBody>
      </p:sp>
      <p:sp>
        <p:nvSpPr>
          <p:cNvPr id="6" name="Title 1">
            <a:extLst>
              <a:ext uri="{FF2B5EF4-FFF2-40B4-BE49-F238E27FC236}">
                <a16:creationId xmlns:a16="http://schemas.microsoft.com/office/drawing/2014/main" id="{F62D5C5C-1732-FD8E-5771-7EF0FE004A2C}"/>
              </a:ext>
            </a:extLst>
          </p:cNvPr>
          <p:cNvSpPr txBox="1">
            <a:spLocks/>
          </p:cNvSpPr>
          <p:nvPr/>
        </p:nvSpPr>
        <p:spPr>
          <a:xfrm>
            <a:off x="607720" y="277542"/>
            <a:ext cx="7928560" cy="8762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500"/>
              <a:buFont typeface="Poppins"/>
              <a:buNone/>
              <a:defRPr sz="5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5200"/>
              <a:buFont typeface="Poppins"/>
              <a:buNone/>
              <a:defRPr sz="5200" b="1" i="0" u="none" strike="noStrike" cap="none">
                <a:solidFill>
                  <a:schemeClr val="dk1"/>
                </a:solidFill>
                <a:latin typeface="Poppins"/>
                <a:ea typeface="Poppins"/>
                <a:cs typeface="Poppins"/>
                <a:sym typeface="Poppins"/>
              </a:defRPr>
            </a:lvl9pPr>
          </a:lstStyle>
          <a:p>
            <a:r>
              <a:rPr lang="en-US" sz="3600" dirty="0">
                <a:ln w="22225">
                  <a:solidFill>
                    <a:schemeClr val="tx1"/>
                  </a:solidFill>
                </a:ln>
                <a:solidFill>
                  <a:schemeClr val="tx2"/>
                </a:solidFill>
              </a:rPr>
              <a:t>EXPLORATORY DATA ANALYSIS</a:t>
            </a:r>
          </a:p>
        </p:txBody>
      </p:sp>
      <p:sp>
        <p:nvSpPr>
          <p:cNvPr id="24" name="Subtitle 2">
            <a:extLst>
              <a:ext uri="{FF2B5EF4-FFF2-40B4-BE49-F238E27FC236}">
                <a16:creationId xmlns:a16="http://schemas.microsoft.com/office/drawing/2014/main" id="{F0FFC8D8-B202-DE7D-65D3-AC19AD86FEC3}"/>
              </a:ext>
            </a:extLst>
          </p:cNvPr>
          <p:cNvSpPr txBox="1">
            <a:spLocks/>
          </p:cNvSpPr>
          <p:nvPr/>
        </p:nvSpPr>
        <p:spPr>
          <a:xfrm>
            <a:off x="622958" y="1494746"/>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b="1" dirty="0">
                <a:solidFill>
                  <a:srgbClr val="7030A0"/>
                </a:solidFill>
              </a:rPr>
              <a:t>Study Time</a:t>
            </a:r>
            <a:endParaRPr lang="en-US" b="1" dirty="0">
              <a:solidFill>
                <a:srgbClr val="7030A0"/>
              </a:solidFill>
            </a:endParaRPr>
          </a:p>
        </p:txBody>
      </p:sp>
      <p:graphicFrame>
        <p:nvGraphicFramePr>
          <p:cNvPr id="13" name="Chart 12">
            <a:extLst>
              <a:ext uri="{FF2B5EF4-FFF2-40B4-BE49-F238E27FC236}">
                <a16:creationId xmlns:a16="http://schemas.microsoft.com/office/drawing/2014/main" id="{4E96D937-C3AF-FDD4-FFE3-0072A019FB67}"/>
              </a:ext>
            </a:extLst>
          </p:cNvPr>
          <p:cNvGraphicFramePr/>
          <p:nvPr>
            <p:extLst>
              <p:ext uri="{D42A27DB-BD31-4B8C-83A1-F6EECF244321}">
                <p14:modId xmlns:p14="http://schemas.microsoft.com/office/powerpoint/2010/main" val="2688545494"/>
              </p:ext>
            </p:extLst>
          </p:nvPr>
        </p:nvGraphicFramePr>
        <p:xfrm>
          <a:off x="4152900" y="5032331"/>
          <a:ext cx="4745102" cy="2945390"/>
        </p:xfrm>
        <a:graphic>
          <a:graphicData uri="http://schemas.openxmlformats.org/drawingml/2006/chart">
            <c:chart xmlns:c="http://schemas.openxmlformats.org/drawingml/2006/chart" xmlns:r="http://schemas.openxmlformats.org/officeDocument/2006/relationships" r:id="rId3"/>
          </a:graphicData>
        </a:graphic>
      </p:graphicFrame>
      <p:sp>
        <p:nvSpPr>
          <p:cNvPr id="15" name="Subtitle 2">
            <a:extLst>
              <a:ext uri="{FF2B5EF4-FFF2-40B4-BE49-F238E27FC236}">
                <a16:creationId xmlns:a16="http://schemas.microsoft.com/office/drawing/2014/main" id="{57E5F289-0032-A0E7-0E6E-8B4350973508}"/>
              </a:ext>
            </a:extLst>
          </p:cNvPr>
          <p:cNvSpPr txBox="1">
            <a:spLocks/>
          </p:cNvSpPr>
          <p:nvPr/>
        </p:nvSpPr>
        <p:spPr>
          <a:xfrm>
            <a:off x="-3006180" y="1965415"/>
            <a:ext cx="3168221" cy="2657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rgbClr val="7030A0"/>
                </a:solidFill>
              </a:rPr>
              <a:t>47% </a:t>
            </a:r>
            <a:r>
              <a:rPr lang="en-US" sz="1100" dirty="0">
                <a:solidFill>
                  <a:schemeClr val="tx1"/>
                </a:solidFill>
              </a:rPr>
              <a:t>of students spend around </a:t>
            </a:r>
            <a:r>
              <a:rPr lang="en-US" sz="1100" dirty="0">
                <a:solidFill>
                  <a:schemeClr val="tx2"/>
                </a:solidFill>
              </a:rPr>
              <a:t>2 to 5 hours </a:t>
            </a:r>
            <a:r>
              <a:rPr lang="en-US" sz="1100" dirty="0">
                <a:solidFill>
                  <a:schemeClr val="tx1"/>
                </a:solidFill>
              </a:rPr>
              <a:t>studying</a:t>
            </a:r>
          </a:p>
          <a:p>
            <a:pPr marL="768350" lvl="1" indent="-171450" algn="l">
              <a:lnSpc>
                <a:spcPct val="150000"/>
              </a:lnSpc>
              <a:buFont typeface="Arial" panose="020B0604020202020204" pitchFamily="34" charset="0"/>
              <a:buChar char="•"/>
            </a:pPr>
            <a:r>
              <a:rPr lang="en-US" sz="1100" dirty="0">
                <a:solidFill>
                  <a:srgbClr val="7030A0"/>
                </a:solidFill>
              </a:rPr>
              <a:t>32.7%</a:t>
            </a:r>
            <a:r>
              <a:rPr lang="en-US" sz="1100" dirty="0">
                <a:solidFill>
                  <a:schemeClr val="tx1"/>
                </a:solidFill>
              </a:rPr>
              <a:t> of students spend </a:t>
            </a:r>
            <a:r>
              <a:rPr lang="en-US" sz="1100" dirty="0">
                <a:solidFill>
                  <a:schemeClr val="tx2"/>
                </a:solidFill>
              </a:rPr>
              <a:t>less than 2 hours</a:t>
            </a:r>
            <a:r>
              <a:rPr lang="en-US" sz="1100" dirty="0">
                <a:solidFill>
                  <a:schemeClr val="tx1"/>
                </a:solidFill>
              </a:rPr>
              <a:t> studying</a:t>
            </a:r>
            <a:endParaRPr lang="en-US" sz="1600" dirty="0"/>
          </a:p>
        </p:txBody>
      </p:sp>
      <p:pic>
        <p:nvPicPr>
          <p:cNvPr id="17" name="Picture 16">
            <a:extLst>
              <a:ext uri="{FF2B5EF4-FFF2-40B4-BE49-F238E27FC236}">
                <a16:creationId xmlns:a16="http://schemas.microsoft.com/office/drawing/2014/main" id="{89DE360E-9EA7-5DC0-4E95-45C30800F4D6}"/>
              </a:ext>
            </a:extLst>
          </p:cNvPr>
          <p:cNvPicPr>
            <a:picLocks noChangeAspect="1"/>
          </p:cNvPicPr>
          <p:nvPr/>
        </p:nvPicPr>
        <p:blipFill>
          <a:blip r:embed="rId4"/>
          <a:stretch>
            <a:fillRect/>
          </a:stretch>
        </p:blipFill>
        <p:spPr>
          <a:xfrm>
            <a:off x="3949103" y="1291328"/>
            <a:ext cx="4745102" cy="2205877"/>
          </a:xfrm>
          <a:prstGeom prst="rect">
            <a:avLst/>
          </a:prstGeom>
          <a:ln w="19050">
            <a:solidFill>
              <a:schemeClr val="tx2"/>
            </a:solidFill>
          </a:ln>
        </p:spPr>
      </p:pic>
      <p:sp>
        <p:nvSpPr>
          <p:cNvPr id="21" name="Subtitle 2">
            <a:extLst>
              <a:ext uri="{FF2B5EF4-FFF2-40B4-BE49-F238E27FC236}">
                <a16:creationId xmlns:a16="http://schemas.microsoft.com/office/drawing/2014/main" id="{FFB85EBD-63FA-0AC4-7DAB-041DAFB6788B}"/>
              </a:ext>
            </a:extLst>
          </p:cNvPr>
          <p:cNvSpPr txBox="1">
            <a:spLocks/>
          </p:cNvSpPr>
          <p:nvPr/>
        </p:nvSpPr>
        <p:spPr>
          <a:xfrm>
            <a:off x="782978" y="1705083"/>
            <a:ext cx="3168221" cy="2657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chemeClr val="tx1"/>
                </a:solidFill>
              </a:rPr>
              <a:t>Students who spend </a:t>
            </a:r>
            <a:r>
              <a:rPr lang="en-US" sz="1100" dirty="0">
                <a:solidFill>
                  <a:schemeClr val="tx2"/>
                </a:solidFill>
              </a:rPr>
              <a:t>less than 2 hours </a:t>
            </a:r>
            <a:r>
              <a:rPr lang="en-US" sz="1100" dirty="0">
                <a:solidFill>
                  <a:schemeClr val="tx1"/>
                </a:solidFill>
              </a:rPr>
              <a:t>have the </a:t>
            </a:r>
            <a:r>
              <a:rPr lang="en-US" sz="1100" dirty="0">
                <a:solidFill>
                  <a:srgbClr val="7030A0"/>
                </a:solidFill>
              </a:rPr>
              <a:t>lowest</a:t>
            </a:r>
            <a:r>
              <a:rPr lang="en-US" sz="1100" dirty="0">
                <a:solidFill>
                  <a:schemeClr val="tx1"/>
                </a:solidFill>
              </a:rPr>
              <a:t> median average grades</a:t>
            </a:r>
          </a:p>
          <a:p>
            <a:pPr marL="768350" lvl="1" indent="-171450" algn="l">
              <a:lnSpc>
                <a:spcPct val="150000"/>
              </a:lnSpc>
              <a:buFont typeface="Arial" panose="020B0604020202020204" pitchFamily="34" charset="0"/>
              <a:buChar char="•"/>
            </a:pPr>
            <a:r>
              <a:rPr lang="en-US" sz="1100" dirty="0">
                <a:solidFill>
                  <a:schemeClr val="tx1"/>
                </a:solidFill>
              </a:rPr>
              <a:t>Students spending </a:t>
            </a:r>
            <a:r>
              <a:rPr lang="en-US" sz="1100" dirty="0">
                <a:solidFill>
                  <a:schemeClr val="tx2"/>
                </a:solidFill>
              </a:rPr>
              <a:t>5 to 10 hours </a:t>
            </a:r>
            <a:r>
              <a:rPr lang="en-US" sz="1100" dirty="0">
                <a:solidFill>
                  <a:schemeClr val="tx1"/>
                </a:solidFill>
              </a:rPr>
              <a:t>show a </a:t>
            </a:r>
            <a:r>
              <a:rPr lang="en-US" sz="1100" dirty="0">
                <a:solidFill>
                  <a:srgbClr val="7030A0"/>
                </a:solidFill>
              </a:rPr>
              <a:t>higher</a:t>
            </a:r>
            <a:r>
              <a:rPr lang="en-US" sz="1100" dirty="0">
                <a:solidFill>
                  <a:schemeClr val="tx1"/>
                </a:solidFill>
              </a:rPr>
              <a:t> median average grade</a:t>
            </a:r>
            <a:endParaRPr lang="en-US" sz="1600" dirty="0">
              <a:solidFill>
                <a:schemeClr val="tx1"/>
              </a:solidFill>
            </a:endParaRPr>
          </a:p>
        </p:txBody>
      </p:sp>
      <p:sp>
        <p:nvSpPr>
          <p:cNvPr id="3" name="Subtitle 2">
            <a:extLst>
              <a:ext uri="{FF2B5EF4-FFF2-40B4-BE49-F238E27FC236}">
                <a16:creationId xmlns:a16="http://schemas.microsoft.com/office/drawing/2014/main" id="{2FCA1DFB-F86D-CD6D-0DE7-F861A8864457}"/>
              </a:ext>
            </a:extLst>
          </p:cNvPr>
          <p:cNvSpPr txBox="1">
            <a:spLocks/>
          </p:cNvSpPr>
          <p:nvPr/>
        </p:nvSpPr>
        <p:spPr>
          <a:xfrm>
            <a:off x="622958" y="5100020"/>
            <a:ext cx="2431233" cy="287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200" dirty="0">
                <a:solidFill>
                  <a:schemeClr val="tx1"/>
                </a:solidFill>
              </a:rPr>
              <a:t>Failures</a:t>
            </a:r>
            <a:endParaRPr lang="en-US" dirty="0"/>
          </a:p>
        </p:txBody>
      </p:sp>
      <p:sp>
        <p:nvSpPr>
          <p:cNvPr id="4" name="Subtitle 2">
            <a:extLst>
              <a:ext uri="{FF2B5EF4-FFF2-40B4-BE49-F238E27FC236}">
                <a16:creationId xmlns:a16="http://schemas.microsoft.com/office/drawing/2014/main" id="{B3B12E89-019F-8B06-74F5-7E5B7DD21788}"/>
              </a:ext>
            </a:extLst>
          </p:cNvPr>
          <p:cNvSpPr txBox="1">
            <a:spLocks/>
          </p:cNvSpPr>
          <p:nvPr/>
        </p:nvSpPr>
        <p:spPr>
          <a:xfrm>
            <a:off x="782978" y="5279877"/>
            <a:ext cx="3168221" cy="2657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768350" lvl="1" indent="-171450" algn="l">
              <a:lnSpc>
                <a:spcPct val="150000"/>
              </a:lnSpc>
              <a:buFont typeface="Arial" panose="020B0604020202020204" pitchFamily="34" charset="0"/>
              <a:buChar char="•"/>
            </a:pPr>
            <a:r>
              <a:rPr lang="en-US" sz="1100" dirty="0">
                <a:solidFill>
                  <a:schemeClr val="tx1"/>
                </a:solidFill>
              </a:rPr>
              <a:t>Students with lesser past failures tend to have higher average grades</a:t>
            </a:r>
          </a:p>
          <a:p>
            <a:pPr marL="768350" lvl="1" indent="-171450" algn="l">
              <a:lnSpc>
                <a:spcPct val="150000"/>
              </a:lnSpc>
              <a:buFont typeface="Arial" panose="020B0604020202020204" pitchFamily="34" charset="0"/>
              <a:buChar char="•"/>
            </a:pPr>
            <a:r>
              <a:rPr lang="en-US" sz="1100" dirty="0">
                <a:solidFill>
                  <a:schemeClr val="tx1"/>
                </a:solidFill>
              </a:rPr>
              <a:t>Students may have a stronger foundation, hence easier to perform well subsequently</a:t>
            </a:r>
          </a:p>
          <a:p>
            <a:pPr marL="768350" lvl="1" indent="-171450" algn="l">
              <a:lnSpc>
                <a:spcPct val="150000"/>
              </a:lnSpc>
              <a:buFont typeface="Arial" panose="020B0604020202020204" pitchFamily="34" charset="0"/>
              <a:buChar char="•"/>
            </a:pPr>
            <a:r>
              <a:rPr lang="en-US" sz="1100" dirty="0">
                <a:solidFill>
                  <a:schemeClr val="tx1"/>
                </a:solidFill>
              </a:rPr>
              <a:t>Negative correlation with total grade average</a:t>
            </a:r>
            <a:endParaRPr lang="en-US" sz="1600" dirty="0">
              <a:solidFill>
                <a:schemeClr val="tx1"/>
              </a:solidFill>
            </a:endParaRPr>
          </a:p>
        </p:txBody>
      </p:sp>
      <p:pic>
        <p:nvPicPr>
          <p:cNvPr id="7" name="Picture 6">
            <a:extLst>
              <a:ext uri="{FF2B5EF4-FFF2-40B4-BE49-F238E27FC236}">
                <a16:creationId xmlns:a16="http://schemas.microsoft.com/office/drawing/2014/main" id="{530E8E88-ABD3-B6C4-090F-D3D2B1F071C2}"/>
              </a:ext>
            </a:extLst>
          </p:cNvPr>
          <p:cNvPicPr>
            <a:picLocks noChangeAspect="1"/>
          </p:cNvPicPr>
          <p:nvPr/>
        </p:nvPicPr>
        <p:blipFill>
          <a:blip r:embed="rId5"/>
          <a:stretch>
            <a:fillRect/>
          </a:stretch>
        </p:blipFill>
        <p:spPr>
          <a:xfrm>
            <a:off x="4628049" y="5157866"/>
            <a:ext cx="3908231" cy="2901279"/>
          </a:xfrm>
          <a:prstGeom prst="rect">
            <a:avLst/>
          </a:prstGeom>
        </p:spPr>
      </p:pic>
    </p:spTree>
    <p:extLst>
      <p:ext uri="{BB962C8B-B14F-4D97-AF65-F5344CB8AC3E}">
        <p14:creationId xmlns:p14="http://schemas.microsoft.com/office/powerpoint/2010/main" val="13891102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6"/>
</p:tagLst>
</file>

<file path=ppt/tags/tag2.xml><?xml version="1.0" encoding="utf-8"?>
<p:tagLst xmlns:a="http://schemas.openxmlformats.org/drawingml/2006/main" xmlns:r="http://schemas.openxmlformats.org/officeDocument/2006/relationships" xmlns:p="http://schemas.openxmlformats.org/presentationml/2006/main">
  <p:tag name="TIMING" val="|12|3.1"/>
</p:tagLst>
</file>

<file path=ppt/tags/tag3.xml><?xml version="1.0" encoding="utf-8"?>
<p:tagLst xmlns:a="http://schemas.openxmlformats.org/drawingml/2006/main" xmlns:r="http://schemas.openxmlformats.org/officeDocument/2006/relationships" xmlns:p="http://schemas.openxmlformats.org/presentationml/2006/main">
  <p:tag name="TIMING" val="|17.7"/>
</p:tagLst>
</file>

<file path=ppt/theme/theme1.xml><?xml version="1.0" encoding="utf-8"?>
<a:theme xmlns:a="http://schemas.openxmlformats.org/drawingml/2006/main" name="UI/UX Slides for Business Infographics by Slidesgo">
  <a:themeElements>
    <a:clrScheme name="Simple Light">
      <a:dk1>
        <a:srgbClr val="281101"/>
      </a:dk1>
      <a:lt1>
        <a:srgbClr val="FFF7DC"/>
      </a:lt1>
      <a:dk2>
        <a:srgbClr val="F9D656"/>
      </a:dk2>
      <a:lt2>
        <a:srgbClr val="FE7443"/>
      </a:lt2>
      <a:accent1>
        <a:srgbClr val="68CDE9"/>
      </a:accent1>
      <a:accent2>
        <a:srgbClr val="F0787A"/>
      </a:accent2>
      <a:accent3>
        <a:srgbClr val="EDF6F7"/>
      </a:accent3>
      <a:accent4>
        <a:srgbClr val="FFFFFF"/>
      </a:accent4>
      <a:accent5>
        <a:srgbClr val="FFFFFF"/>
      </a:accent5>
      <a:accent6>
        <a:srgbClr val="FFFFFF"/>
      </a:accent6>
      <a:hlink>
        <a:srgbClr val="28110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1897</TotalTime>
  <Words>3405</Words>
  <Application>Microsoft Office PowerPoint</Application>
  <PresentationFormat>On-screen Show (16:9)</PresentationFormat>
  <Paragraphs>488</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Wingdings</vt:lpstr>
      <vt:lpstr>Arial</vt:lpstr>
      <vt:lpstr>Fredoka One</vt:lpstr>
      <vt:lpstr>Poppins</vt:lpstr>
      <vt:lpstr>Yu Mincho Light</vt:lpstr>
      <vt:lpstr>Palanquin Dark</vt:lpstr>
      <vt:lpstr>UI/UX Slides for Business Infographics by Slidesgo</vt:lpstr>
      <vt:lpstr>DATA</vt:lpstr>
      <vt:lpstr>DATA</vt:lpstr>
      <vt:lpstr>DATA</vt:lpstr>
      <vt:lpstr>DATA PREPARATION</vt:lpstr>
      <vt:lpstr>DATA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#LEW QIAN LE#</cp:lastModifiedBy>
  <cp:revision>6</cp:revision>
  <dcterms:modified xsi:type="dcterms:W3CDTF">2023-04-22T01:22:14Z</dcterms:modified>
</cp:coreProperties>
</file>