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81" r:id="rId2"/>
  </p:sldMasterIdLst>
  <p:sldIdLst>
    <p:sldId id="256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/>
  </p:normalViewPr>
  <p:slideViewPr>
    <p:cSldViewPr snapToGrid="0">
      <p:cViewPr varScale="1">
        <p:scale>
          <a:sx n="129" d="100"/>
          <a:sy n="129" d="100"/>
        </p:scale>
        <p:origin x="11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236C16C5-D5EF-3441-8F91-D303F439563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9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F03857C-1DB6-474F-8845-1ADD3BD9219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27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49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BDB97C4-A9A5-5240-872E-02735FE065C9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13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2286"/>
            <a:ext cx="9144000" cy="51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-2286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8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211"/>
            <a:ext cx="9144000" cy="51559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8" name="Picture 7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60F9A2CE-31BE-CB49-98C4-EAE0F449C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43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4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0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334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D4204-70D0-4767-A333-0B97E79B59AE}"/>
              </a:ext>
            </a:extLst>
          </p:cNvPr>
          <p:cNvSpPr/>
          <p:nvPr/>
        </p:nvSpPr>
        <p:spPr>
          <a:xfrm>
            <a:off x="0" y="4650624"/>
            <a:ext cx="3193576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767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C0A23F0-4378-A14B-B987-EC746178DAE2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8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BA3B1AA2-50A5-4442-A897-3FD0C1BC19F0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405809" y="-1"/>
            <a:ext cx="2724336" cy="4651514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9FD8B09-C03A-1F47-8E8E-7F5B82C66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A0DCB78-264D-144D-A952-10F81BCE05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-1"/>
            <a:ext cx="6081885" cy="4654853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397888 w 6081885"/>
              <a:gd name="connsiteY3" fmla="*/ 4653170 h 5143500"/>
              <a:gd name="connsiteX4" fmla="*/ 7057 w 6081885"/>
              <a:gd name="connsiteY4" fmla="*/ 5143500 h 5143500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397888 w 6081885"/>
              <a:gd name="connsiteY3" fmla="*/ 4653170 h 4659796"/>
              <a:gd name="connsiteX4" fmla="*/ 7057 w 6081885"/>
              <a:gd name="connsiteY4" fmla="*/ 4659796 h 4659796"/>
              <a:gd name="connsiteX0" fmla="*/ 7057 w 6081885"/>
              <a:gd name="connsiteY0" fmla="*/ 4659796 h 4659796"/>
              <a:gd name="connsiteX1" fmla="*/ 0 w 6081885"/>
              <a:gd name="connsiteY1" fmla="*/ 0 h 4659796"/>
              <a:gd name="connsiteX2" fmla="*/ 6081885 w 6081885"/>
              <a:gd name="connsiteY2" fmla="*/ 0 h 4659796"/>
              <a:gd name="connsiteX3" fmla="*/ 3402831 w 6081885"/>
              <a:gd name="connsiteY3" fmla="*/ 4653170 h 4659796"/>
              <a:gd name="connsiteX4" fmla="*/ 7057 w 6081885"/>
              <a:gd name="connsiteY4" fmla="*/ 4659796 h 4659796"/>
              <a:gd name="connsiteX0" fmla="*/ 2114 w 6081885"/>
              <a:gd name="connsiteY0" fmla="*/ 4654853 h 4654853"/>
              <a:gd name="connsiteX1" fmla="*/ 0 w 6081885"/>
              <a:gd name="connsiteY1" fmla="*/ 0 h 4654853"/>
              <a:gd name="connsiteX2" fmla="*/ 6081885 w 6081885"/>
              <a:gd name="connsiteY2" fmla="*/ 0 h 4654853"/>
              <a:gd name="connsiteX3" fmla="*/ 3402831 w 6081885"/>
              <a:gd name="connsiteY3" fmla="*/ 4653170 h 4654853"/>
              <a:gd name="connsiteX4" fmla="*/ 2114 w 6081885"/>
              <a:gd name="connsiteY4" fmla="*/ 4654853 h 465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4654853">
                <a:moveTo>
                  <a:pt x="2114" y="4654853"/>
                </a:moveTo>
                <a:cubicBezTo>
                  <a:pt x="-238" y="2940353"/>
                  <a:pt x="2352" y="1714500"/>
                  <a:pt x="0" y="0"/>
                </a:cubicBezTo>
                <a:lnTo>
                  <a:pt x="6081885" y="0"/>
                </a:lnTo>
                <a:lnTo>
                  <a:pt x="3402831" y="4653170"/>
                </a:lnTo>
                <a:lnTo>
                  <a:pt x="2114" y="4654853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64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968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827EE352-7D2C-A441-A898-DDF88FC2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1892" y="4758271"/>
            <a:ext cx="558779" cy="230961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C61EEC8-0C67-4E4B-96F0-B7FBDEF4618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66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C8A4CC-C6DD-674E-9755-C2307DA101AD}"/>
              </a:ext>
            </a:extLst>
          </p:cNvPr>
          <p:cNvGrpSpPr/>
          <p:nvPr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2">
              <a:lumMod val="50000"/>
            </a:schemeClr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FC0936E0-05D4-D944-94E4-FBA36E86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5ACFC61-8225-8F4F-A539-DCE60FEB0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B029620-52DD-C540-9F66-FD8586A66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F2C8F16-8DA0-6A49-A6A6-F8C208B72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F51FBB3-DAAD-0546-AF4C-840293C90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D4644BB-791F-6241-8C89-AFA3C1325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DAE9313-7E29-324E-B411-25184A85F9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ACAC6727-2088-4147-A38A-47850B89BAF6}"/>
              </a:ext>
            </a:extLst>
          </p:cNvPr>
          <p:cNvSpPr txBox="1">
            <a:spLocks noChangeAspect="1"/>
          </p:cNvSpPr>
          <p:nvPr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72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7"/>
            <a:ext cx="9144000" cy="52173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8010" y="4138459"/>
            <a:ext cx="100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37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3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90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589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2"/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/>
              <a:t>Click to add text or click an icon to add other content types.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13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E8F94DC-1ACF-544C-BF1F-4C5126BC46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310B4187-0EBC-5A45-8561-21E3AF78A755}"/>
              </a:ext>
            </a:extLst>
          </p:cNvPr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0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7448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23087AA8-278B-6A45-B3EF-FE081B5E9423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3310128" y="4864608"/>
            <a:ext cx="2514600" cy="24622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Company Confidential – For Internal Use Only</a:t>
            </a:r>
          </a:p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042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32010F-8301-433C-B0B4-B249A9403DAC}"/>
              </a:ext>
            </a:extLst>
          </p:cNvPr>
          <p:cNvSpPr/>
          <p:nvPr/>
        </p:nvSpPr>
        <p:spPr>
          <a:xfrm>
            <a:off x="0" y="4650624"/>
            <a:ext cx="9144000" cy="492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0908C7C-E096-4B50-9AD8-7AF3F5E717F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1E37FEA7-CA51-4399-92F6-AB705B7FF650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EEE07FD-FB9A-5146-86A7-7AE8BC7B637F}"/>
              </a:ext>
            </a:extLst>
          </p:cNvPr>
          <p:cNvGrpSpPr/>
          <p:nvPr/>
        </p:nvGrpSpPr>
        <p:grpSpPr>
          <a:xfrm>
            <a:off x="6717170" y="66989"/>
            <a:ext cx="2316790" cy="1108928"/>
            <a:chOff x="6717170" y="66989"/>
            <a:chExt cx="2316790" cy="1108928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28E9C9DB-EB60-FD4A-AB5D-86A6DDF93363}"/>
                </a:ext>
              </a:extLst>
            </p:cNvPr>
            <p:cNvSpPr/>
            <p:nvPr/>
          </p:nvSpPr>
          <p:spPr>
            <a:xfrm>
              <a:off x="6717170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2DA3650-6307-5742-A8B7-F65D2E045EF9}"/>
                </a:ext>
              </a:extLst>
            </p:cNvPr>
            <p:cNvSpPr/>
            <p:nvPr/>
          </p:nvSpPr>
          <p:spPr>
            <a:xfrm>
              <a:off x="6966332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D71E475-0C72-0A4B-9E83-D4F8682CCF9E}"/>
                </a:ext>
              </a:extLst>
            </p:cNvPr>
            <p:cNvSpPr/>
            <p:nvPr/>
          </p:nvSpPr>
          <p:spPr>
            <a:xfrm>
              <a:off x="7215493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19E67ED-5612-6E4C-9FEB-97F8BF6D2FB2}"/>
                </a:ext>
              </a:extLst>
            </p:cNvPr>
            <p:cNvSpPr/>
            <p:nvPr/>
          </p:nvSpPr>
          <p:spPr>
            <a:xfrm>
              <a:off x="7464654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F786CC9-2F25-734F-983E-AFCA587D626B}"/>
                </a:ext>
              </a:extLst>
            </p:cNvPr>
            <p:cNvSpPr/>
            <p:nvPr/>
          </p:nvSpPr>
          <p:spPr>
            <a:xfrm>
              <a:off x="6966332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59F8CA0-60EE-8647-AF4F-6B77D6C4B963}"/>
                </a:ext>
              </a:extLst>
            </p:cNvPr>
            <p:cNvSpPr/>
            <p:nvPr/>
          </p:nvSpPr>
          <p:spPr>
            <a:xfrm>
              <a:off x="7464654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02A52DA-8B8C-264F-877F-42F66B1C30F6}"/>
                </a:ext>
              </a:extLst>
            </p:cNvPr>
            <p:cNvSpPr/>
            <p:nvPr/>
          </p:nvSpPr>
          <p:spPr>
            <a:xfrm rot="16753102">
              <a:off x="7713703" y="329004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2036A5F-121A-E149-BAB9-6E06E0E39343}"/>
                </a:ext>
              </a:extLst>
            </p:cNvPr>
            <p:cNvSpPr/>
            <p:nvPr/>
          </p:nvSpPr>
          <p:spPr>
            <a:xfrm>
              <a:off x="7464654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BCF0DED3-D5D0-CF4A-9C2B-7DFE2A602AEE}"/>
                </a:ext>
              </a:extLst>
            </p:cNvPr>
            <p:cNvSpPr/>
            <p:nvPr/>
          </p:nvSpPr>
          <p:spPr>
            <a:xfrm rot="16753102">
              <a:off x="7713706" y="578170"/>
              <a:ext cx="99460" cy="99461"/>
            </a:xfrm>
            <a:custGeom>
              <a:avLst/>
              <a:gdLst>
                <a:gd name="connsiteX0" fmla="*/ 99461 w 99460"/>
                <a:gd name="connsiteY0" fmla="*/ 49731 h 99461"/>
                <a:gd name="connsiteX1" fmla="*/ 49730 w 99460"/>
                <a:gd name="connsiteY1" fmla="*/ 99462 h 99461"/>
                <a:gd name="connsiteX2" fmla="*/ 0 w 99460"/>
                <a:gd name="connsiteY2" fmla="*/ 49731 h 99461"/>
                <a:gd name="connsiteX3" fmla="*/ 49730 w 99460"/>
                <a:gd name="connsiteY3" fmla="*/ 0 h 99461"/>
                <a:gd name="connsiteX4" fmla="*/ 99461 w 99460"/>
                <a:gd name="connsiteY4" fmla="*/ 49731 h 9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" h="99461">
                  <a:moveTo>
                    <a:pt x="99461" y="49731"/>
                  </a:moveTo>
                  <a:cubicBezTo>
                    <a:pt x="99461" y="77196"/>
                    <a:pt x="77196" y="99462"/>
                    <a:pt x="49730" y="99462"/>
                  </a:cubicBezTo>
                  <a:cubicBezTo>
                    <a:pt x="22265" y="99462"/>
                    <a:pt x="0" y="77196"/>
                    <a:pt x="0" y="49731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6" y="0"/>
                    <a:pt x="99461" y="22265"/>
                    <a:pt x="99461" y="49731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5B174D9-5533-0241-B420-5CDE83187945}"/>
                </a:ext>
              </a:extLst>
            </p:cNvPr>
            <p:cNvSpPr/>
            <p:nvPr/>
          </p:nvSpPr>
          <p:spPr>
            <a:xfrm>
              <a:off x="7962977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5E8A156-1317-3742-B05E-569311DF62A5}"/>
                </a:ext>
              </a:extLst>
            </p:cNvPr>
            <p:cNvSpPr/>
            <p:nvPr/>
          </p:nvSpPr>
          <p:spPr>
            <a:xfrm>
              <a:off x="8212138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ED64574D-EFC6-364B-997D-3822C78B7DDA}"/>
                </a:ext>
              </a:extLst>
            </p:cNvPr>
            <p:cNvSpPr/>
            <p:nvPr/>
          </p:nvSpPr>
          <p:spPr>
            <a:xfrm>
              <a:off x="871046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E32684E-45ED-F540-B6E1-CA9A46C85404}"/>
                </a:ext>
              </a:extLst>
            </p:cNvPr>
            <p:cNvSpPr/>
            <p:nvPr/>
          </p:nvSpPr>
          <p:spPr>
            <a:xfrm>
              <a:off x="8461299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F9B900-34B5-D04E-A2B0-680BCAE79708}"/>
                </a:ext>
              </a:extLst>
            </p:cNvPr>
            <p:cNvSpPr/>
            <p:nvPr/>
          </p:nvSpPr>
          <p:spPr>
            <a:xfrm>
              <a:off x="8212138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9BB02AA-00B1-4D4A-AFD8-68A4BE0B04FE}"/>
                </a:ext>
              </a:extLst>
            </p:cNvPr>
            <p:cNvSpPr/>
            <p:nvPr/>
          </p:nvSpPr>
          <p:spPr>
            <a:xfrm>
              <a:off x="8212138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04F0CC8-D44B-AB45-AA17-D3AD761A08A8}"/>
                </a:ext>
              </a:extLst>
            </p:cNvPr>
            <p:cNvSpPr/>
            <p:nvPr/>
          </p:nvSpPr>
          <p:spPr>
            <a:xfrm>
              <a:off x="8461299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4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773D5B2-17F9-3F4D-8BBE-C2EA05C60813}"/>
                </a:ext>
              </a:extLst>
            </p:cNvPr>
            <p:cNvSpPr/>
            <p:nvPr/>
          </p:nvSpPr>
          <p:spPr>
            <a:xfrm>
              <a:off x="8710461" y="57813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98E671-8204-9D4A-B924-0745B00504F1}"/>
                </a:ext>
              </a:extLst>
            </p:cNvPr>
            <p:cNvSpPr/>
            <p:nvPr/>
          </p:nvSpPr>
          <p:spPr>
            <a:xfrm>
              <a:off x="8212138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A042452-BCFC-5F46-ABEF-0923CA3AF459}"/>
                </a:ext>
              </a:extLst>
            </p:cNvPr>
            <p:cNvSpPr/>
            <p:nvPr/>
          </p:nvSpPr>
          <p:spPr>
            <a:xfrm>
              <a:off x="8212138" y="107645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6351593-861B-E04C-B112-38D55ED1A2EE}"/>
                </a:ext>
              </a:extLst>
            </p:cNvPr>
            <p:cNvSpPr/>
            <p:nvPr/>
          </p:nvSpPr>
          <p:spPr>
            <a:xfrm>
              <a:off x="8698156" y="814990"/>
              <a:ext cx="124067" cy="124068"/>
            </a:xfrm>
            <a:custGeom>
              <a:avLst/>
              <a:gdLst>
                <a:gd name="connsiteX0" fmla="*/ 124068 w 124067"/>
                <a:gd name="connsiteY0" fmla="*/ 62034 h 124068"/>
                <a:gd name="connsiteX1" fmla="*/ 62034 w 124067"/>
                <a:gd name="connsiteY1" fmla="*/ 124069 h 124068"/>
                <a:gd name="connsiteX2" fmla="*/ 0 w 124067"/>
                <a:gd name="connsiteY2" fmla="*/ 62034 h 124068"/>
                <a:gd name="connsiteX3" fmla="*/ 62034 w 124067"/>
                <a:gd name="connsiteY3" fmla="*/ 0 h 124068"/>
                <a:gd name="connsiteX4" fmla="*/ 124068 w 124067"/>
                <a:gd name="connsiteY4" fmla="*/ 62034 h 12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067" h="124068">
                  <a:moveTo>
                    <a:pt x="124068" y="62034"/>
                  </a:moveTo>
                  <a:cubicBezTo>
                    <a:pt x="124068" y="96295"/>
                    <a:pt x="96294" y="124069"/>
                    <a:pt x="62034" y="124069"/>
                  </a:cubicBezTo>
                  <a:cubicBezTo>
                    <a:pt x="27773" y="124069"/>
                    <a:pt x="0" y="96295"/>
                    <a:pt x="0" y="62034"/>
                  </a:cubicBezTo>
                  <a:cubicBezTo>
                    <a:pt x="0" y="27774"/>
                    <a:pt x="27773" y="0"/>
                    <a:pt x="62034" y="0"/>
                  </a:cubicBezTo>
                  <a:cubicBezTo>
                    <a:pt x="96294" y="0"/>
                    <a:pt x="124068" y="27774"/>
                    <a:pt x="124068" y="62034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D3399C5D-791D-8C43-8239-04E408AB56AA}"/>
                </a:ext>
              </a:extLst>
            </p:cNvPr>
            <p:cNvSpPr/>
            <p:nvPr/>
          </p:nvSpPr>
          <p:spPr>
            <a:xfrm>
              <a:off x="7962977" y="82729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9F779EA-6472-FF42-885F-A0B8DB934CC7}"/>
                </a:ext>
              </a:extLst>
            </p:cNvPr>
            <p:cNvSpPr/>
            <p:nvPr/>
          </p:nvSpPr>
          <p:spPr>
            <a:xfrm>
              <a:off x="7700999" y="66989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C8CCAED-F8CD-AE4A-86B3-CF9C9523B962}"/>
                </a:ext>
              </a:extLst>
            </p:cNvPr>
            <p:cNvSpPr/>
            <p:nvPr/>
          </p:nvSpPr>
          <p:spPr>
            <a:xfrm>
              <a:off x="8934501" y="328969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7E879DF-EE44-AA45-AE05-DD5B4FA49205}"/>
                </a:ext>
              </a:extLst>
            </p:cNvPr>
            <p:cNvSpPr/>
            <p:nvPr/>
          </p:nvSpPr>
          <p:spPr>
            <a:xfrm>
              <a:off x="8934501" y="79806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8C6D2D3-238B-EB4D-B8B4-6CA49DB6AA18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285D0C28-DCE9-1946-93BF-94EBD76B7959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3133EB-DE7C-8D41-8FFA-DD26B577D8C1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34550379-B92D-8241-B540-0627AA0A921B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33ECA2F-821B-5F44-80D3-EA291967F056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F4643A6-1BE6-854C-9B0E-F821AD1BA95B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6EE82805-A90B-A042-95FE-EDAEC75607FC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F43706-4963-5541-8BA1-5360C57199BD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9CF17A4F-24D1-414E-85A4-79CAB802EDFE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F8D99D0D-2A3B-754A-909E-B11A8D9C982E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7A063DF6-3D26-8746-96A9-A68F23AC46EB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FBD2FDE-BC73-8A4B-9055-8144DB5167A6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21114F7-8C53-0C46-8032-4A441EFEC029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02624AF-2E76-4848-B378-0F6CA56E5D64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8D92ACBB-C8A4-F041-8849-AA788332613E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8879B34-D83A-D449-BC84-AF089636A307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6C9D0334-9555-DC43-96F0-34E1A057E2AC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85549F4-767E-C847-874B-3624FA050C9A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078AB53-08B6-5D4B-949A-B8FE2F42C2EB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C88B77EA-AF9E-4DC9-A94D-E41E58552877}"/>
              </a:ext>
            </a:extLst>
          </p:cNvPr>
          <p:cNvSpPr txBox="1"/>
          <p:nvPr/>
        </p:nvSpPr>
        <p:spPr>
          <a:xfrm>
            <a:off x="2230628" y="4679818"/>
            <a:ext cx="4673600" cy="2974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243834"/>
            <a:r>
              <a:rPr lang="en-US" sz="1333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19201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0" r:id="rId9"/>
    <p:sldLayoutId id="2147483791" r:id="rId10"/>
    <p:sldLayoutId id="2147483792" r:id="rId11"/>
    <p:sldLayoutId id="214748379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j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85000"/>
        </a:lnSpc>
        <a:spcBef>
          <a:spcPts val="800"/>
        </a:spcBef>
        <a:buFont typeface="Calibri Light" panose="020F0302020204030204" pitchFamily="34" charset="0"/>
        <a:buChar char="–"/>
        <a:defRPr sz="1800" kern="1200">
          <a:solidFill>
            <a:schemeClr val="bg1"/>
          </a:solidFill>
          <a:latin typeface="+mj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85000"/>
        </a:lnSpc>
        <a:spcBef>
          <a:spcPts val="8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SAS/ACCESS to Oracle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0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 Test Script(2)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546669" y="1309910"/>
            <a:ext cx="829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4BCFCF5-FD4C-4617-A603-FB5F7FF8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4" y="1415005"/>
            <a:ext cx="8597331" cy="25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/>
              <a:t>MultiNode</a:t>
            </a:r>
            <a:r>
              <a:rPr lang="en-US" b="0" dirty="0"/>
              <a:t> Data Transfer to CAS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ulti Node Data Transfer">
            <a:extLst>
              <a:ext uri="{FF2B5EF4-FFF2-40B4-BE49-F238E27FC236}">
                <a16:creationId xmlns:a16="http://schemas.microsoft.com/office/drawing/2014/main" id="{8E644454-A6EF-4AC7-B83B-FFCBA4854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3"/>
          <a:stretch/>
        </p:blipFill>
        <p:spPr bwMode="auto">
          <a:xfrm>
            <a:off x="0" y="731044"/>
            <a:ext cx="9144000" cy="441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49986CF-535C-475A-A762-61AD7D7C3E5E}"/>
              </a:ext>
            </a:extLst>
          </p:cNvPr>
          <p:cNvSpPr txBox="1"/>
          <p:nvPr/>
        </p:nvSpPr>
        <p:spPr>
          <a:xfrm>
            <a:off x="628650" y="1393672"/>
            <a:ext cx="788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Install Oracle Client (</a:t>
            </a:r>
            <a:r>
              <a:rPr lang="en-US" sz="2400" dirty="0">
                <a:solidFill>
                  <a:schemeClr val="bg1"/>
                </a:solidFill>
              </a:rPr>
              <a:t>Version 11gR2 or later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Configure Network Configuration File “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tnsnames.ora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”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Configure OS Environment Variable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Configure SAS Environment Variable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Run Test Script</a:t>
            </a:r>
          </a:p>
        </p:txBody>
      </p:sp>
    </p:spTree>
    <p:extLst>
      <p:ext uri="{BB962C8B-B14F-4D97-AF65-F5344CB8AC3E}">
        <p14:creationId xmlns:p14="http://schemas.microsoft.com/office/powerpoint/2010/main" val="24303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Oracle Client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9D2142-6C39-4689-9759-0A2E4616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34" y="1656481"/>
            <a:ext cx="4398990" cy="22344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1F2F34-F1A7-4F5F-A685-F21FF22E7489}"/>
              </a:ext>
            </a:extLst>
          </p:cNvPr>
          <p:cNvSpPr/>
          <p:nvPr/>
        </p:nvSpPr>
        <p:spPr>
          <a:xfrm>
            <a:off x="179727" y="197804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yum install </a:t>
            </a:r>
            <a:r>
              <a:rPr lang="en-US" dirty="0" err="1">
                <a:solidFill>
                  <a:schemeClr val="bg1"/>
                </a:solidFill>
              </a:rPr>
              <a:t>libaio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rpm -</a:t>
            </a:r>
            <a:r>
              <a:rPr lang="en-US" dirty="0" err="1">
                <a:solidFill>
                  <a:schemeClr val="bg1"/>
                </a:solidFill>
              </a:rPr>
              <a:t>ivh</a:t>
            </a:r>
            <a:r>
              <a:rPr lang="en-US" dirty="0">
                <a:solidFill>
                  <a:schemeClr val="bg1"/>
                </a:solidFill>
              </a:rPr>
              <a:t> oracle-instantclient18.5-basic-18.5.0.0.0-3.x86_64.rpm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rpm -</a:t>
            </a:r>
            <a:r>
              <a:rPr lang="en-US" dirty="0" err="1">
                <a:solidFill>
                  <a:schemeClr val="bg1"/>
                </a:solidFill>
              </a:rPr>
              <a:t>ivh</a:t>
            </a:r>
            <a:r>
              <a:rPr lang="en-US" dirty="0">
                <a:solidFill>
                  <a:schemeClr val="bg1"/>
                </a:solidFill>
              </a:rPr>
              <a:t> oracle-instantclient18.5-sqlplus-18.5.0.0.0-3.x86_64.rpm</a:t>
            </a:r>
          </a:p>
        </p:txBody>
      </p:sp>
    </p:spTree>
    <p:extLst>
      <p:ext uri="{BB962C8B-B14F-4D97-AF65-F5344CB8AC3E}">
        <p14:creationId xmlns:p14="http://schemas.microsoft.com/office/powerpoint/2010/main" val="37751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tnsnames.ora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C2297D-5614-43AF-861D-F1F5395E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196"/>
            <a:ext cx="9144000" cy="23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OS Environment Variable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735855" y="1669363"/>
            <a:ext cx="8295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vi ~/.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bash_profile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export ORACLE_HOME=/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usr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/lib/oracle/18.5/client64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export LD_LIBRARY_PATH=$ORACLE_HOME/lib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export TNS_ADMIN=/home/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sas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/app/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sas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/product/18.0.0/client_1/network/admin/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PATH=$PATH:$HOME/.local/bin:$HOME/bin:$ORACLE_HOME/bin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export PATH</a:t>
            </a:r>
          </a:p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71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SAS Environment Variable(1)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546669" y="1309910"/>
            <a:ext cx="82952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each host that is specified in the [programming] host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/opt/sas/viya/config/etc/workspaceserver/default/workspaceserver_usermods.sh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/opt/</a:t>
            </a:r>
            <a:r>
              <a:rPr lang="en-US" dirty="0" err="1">
                <a:solidFill>
                  <a:schemeClr val="bg1"/>
                </a:solidFill>
              </a:rPr>
              <a:t>sas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viya</a:t>
            </a:r>
            <a:r>
              <a:rPr lang="en-US" dirty="0">
                <a:solidFill>
                  <a:schemeClr val="bg1"/>
                </a:solidFill>
              </a:rPr>
              <a:t>/config/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sysconfig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compsrv</a:t>
            </a:r>
            <a:r>
              <a:rPr lang="en-US" dirty="0">
                <a:solidFill>
                  <a:schemeClr val="bg1"/>
                </a:solidFill>
              </a:rPr>
              <a:t>/default/</a:t>
            </a:r>
            <a:r>
              <a:rPr lang="en-US" dirty="0" err="1">
                <a:solidFill>
                  <a:schemeClr val="bg1"/>
                </a:solidFill>
              </a:rPr>
              <a:t>sas-compsrv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following lines to each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ORACLE_HOME=/</a:t>
            </a:r>
            <a:r>
              <a:rPr lang="en-US" dirty="0" err="1">
                <a:solidFill>
                  <a:schemeClr val="bg1"/>
                </a:solidFill>
              </a:rPr>
              <a:t>usr</a:t>
            </a:r>
            <a:r>
              <a:rPr lang="en-US" dirty="0">
                <a:solidFill>
                  <a:schemeClr val="bg1"/>
                </a:solidFill>
              </a:rPr>
              <a:t>/lib/oracle/18.5/client64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TWO_TASK=XE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ORAENV_ASK=NO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SASORA=V9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PATH=$PATH:$ORACLE_HOME/bin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LD_LIBRARY_PATH=$ORACLE_HOME/lib:$LD_LIBRARY_PATH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066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Configure SAS Environment Variable(2)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546669" y="1309910"/>
            <a:ext cx="82952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each CAS node, use a text editor to edit the </a:t>
            </a:r>
            <a:r>
              <a:rPr lang="en-US" dirty="0" err="1">
                <a:solidFill>
                  <a:schemeClr val="bg1"/>
                </a:solidFill>
              </a:rPr>
              <a:t>cas_usermods.settings</a:t>
            </a:r>
            <a:r>
              <a:rPr lang="en-US" dirty="0">
                <a:solidFill>
                  <a:schemeClr val="bg1"/>
                </a:solidFill>
              </a:rPr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sudo</a:t>
            </a:r>
            <a:r>
              <a:rPr lang="en-US" dirty="0">
                <a:solidFill>
                  <a:schemeClr val="bg1"/>
                </a:solidFill>
              </a:rPr>
              <a:t> vi /opt/</a:t>
            </a:r>
            <a:r>
              <a:rPr lang="en-US" dirty="0" err="1">
                <a:solidFill>
                  <a:schemeClr val="bg1"/>
                </a:solidFill>
              </a:rPr>
              <a:t>sas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viya</a:t>
            </a:r>
            <a:r>
              <a:rPr lang="en-US" dirty="0">
                <a:solidFill>
                  <a:schemeClr val="bg1"/>
                </a:solidFill>
              </a:rPr>
              <a:t>/config/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cas</a:t>
            </a:r>
            <a:r>
              <a:rPr lang="en-US" dirty="0">
                <a:solidFill>
                  <a:schemeClr val="bg1"/>
                </a:solidFill>
              </a:rPr>
              <a:t>/default/</a:t>
            </a:r>
            <a:r>
              <a:rPr lang="en-US" dirty="0" err="1">
                <a:solidFill>
                  <a:schemeClr val="bg1"/>
                </a:solidFill>
              </a:rPr>
              <a:t>cas_usermods.settings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following lines to each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ORACLE_HOME=/</a:t>
            </a:r>
            <a:r>
              <a:rPr lang="en-US" dirty="0" err="1">
                <a:solidFill>
                  <a:schemeClr val="bg1"/>
                </a:solidFill>
              </a:rPr>
              <a:t>usr</a:t>
            </a:r>
            <a:r>
              <a:rPr lang="en-US" dirty="0">
                <a:solidFill>
                  <a:schemeClr val="bg1"/>
                </a:solidFill>
              </a:rPr>
              <a:t>/lib/oracle/18.5/client64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export LD_LIBRARY_PATH=$ORACLE_HOME/lib:$LD_LIBRARY_PATH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84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BDF19-A6D3-4E5F-AF90-0121FAB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of Configuration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87648A-173D-4922-A9DC-4D7B51A69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Run Test Script(1)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9468E2C-8929-4041-AB3B-67FEB607B6EF}"/>
              </a:ext>
            </a:extLst>
          </p:cNvPr>
          <p:cNvSpPr txBox="1"/>
          <p:nvPr/>
        </p:nvSpPr>
        <p:spPr>
          <a:xfrm>
            <a:off x="546669" y="1309910"/>
            <a:ext cx="829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D1B3D6-A94D-4D38-92E1-30F210A1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98" y="1363045"/>
            <a:ext cx="6383853" cy="3268404"/>
          </a:xfrm>
          <a:prstGeom prst="rect">
            <a:avLst/>
          </a:prstGeom>
        </p:spPr>
      </p:pic>
      <p:sp>
        <p:nvSpPr>
          <p:cNvPr id="6" name="語音泡泡: 矩形 5">
            <a:extLst>
              <a:ext uri="{FF2B5EF4-FFF2-40B4-BE49-F238E27FC236}">
                <a16:creationId xmlns:a16="http://schemas.microsoft.com/office/drawing/2014/main" id="{C4626BE2-7138-488D-80A4-8B3A89665796}"/>
              </a:ext>
            </a:extLst>
          </p:cNvPr>
          <p:cNvSpPr/>
          <p:nvPr/>
        </p:nvSpPr>
        <p:spPr>
          <a:xfrm>
            <a:off x="3045897" y="1484125"/>
            <a:ext cx="1450427" cy="283779"/>
          </a:xfrm>
          <a:prstGeom prst="wedgeRectCallout">
            <a:avLst>
              <a:gd name="adj1" fmla="val -98609"/>
              <a:gd name="adj2" fmla="val -1972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Initiate CAS session</a:t>
            </a: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03B3C705-F078-4A0B-8DC1-89B3ABB60382}"/>
              </a:ext>
            </a:extLst>
          </p:cNvPr>
          <p:cNvSpPr/>
          <p:nvPr/>
        </p:nvSpPr>
        <p:spPr>
          <a:xfrm>
            <a:off x="5348713" y="2100973"/>
            <a:ext cx="1569196" cy="283779"/>
          </a:xfrm>
          <a:prstGeom prst="wedgeRectCallout">
            <a:avLst>
              <a:gd name="adj1" fmla="val -98609"/>
              <a:gd name="adj2" fmla="val -1972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 Information</a:t>
            </a:r>
          </a:p>
        </p:txBody>
      </p:sp>
      <p:sp>
        <p:nvSpPr>
          <p:cNvPr id="8" name="語音泡泡: 矩形 7">
            <a:extLst>
              <a:ext uri="{FF2B5EF4-FFF2-40B4-BE49-F238E27FC236}">
                <a16:creationId xmlns:a16="http://schemas.microsoft.com/office/drawing/2014/main" id="{EE6919B4-C1C8-4DA8-9036-93D8B36FE7C4}"/>
              </a:ext>
            </a:extLst>
          </p:cNvPr>
          <p:cNvSpPr/>
          <p:nvPr/>
        </p:nvSpPr>
        <p:spPr>
          <a:xfrm>
            <a:off x="5091209" y="2620762"/>
            <a:ext cx="1662738" cy="283779"/>
          </a:xfrm>
          <a:prstGeom prst="wedgeRectCallout">
            <a:avLst>
              <a:gd name="adj1" fmla="val -98609"/>
              <a:gd name="adj2" fmla="val -1972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Multinode</a:t>
            </a:r>
            <a:r>
              <a:rPr lang="en-US" sz="1200" dirty="0"/>
              <a:t> data transfer</a:t>
            </a:r>
          </a:p>
        </p:txBody>
      </p:sp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056C8C0C-3D8B-489B-8260-40588A4501AC}"/>
              </a:ext>
            </a:extLst>
          </p:cNvPr>
          <p:cNvSpPr/>
          <p:nvPr/>
        </p:nvSpPr>
        <p:spPr>
          <a:xfrm>
            <a:off x="3592433" y="3708109"/>
            <a:ext cx="2045316" cy="283779"/>
          </a:xfrm>
          <a:prstGeom prst="wedgeRectCallout">
            <a:avLst>
              <a:gd name="adj1" fmla="val -98609"/>
              <a:gd name="adj2" fmla="val -19722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data from Oracle to CAS</a:t>
            </a:r>
          </a:p>
        </p:txBody>
      </p:sp>
    </p:spTree>
    <p:extLst>
      <p:ext uri="{BB962C8B-B14F-4D97-AF65-F5344CB8AC3E}">
        <p14:creationId xmlns:p14="http://schemas.microsoft.com/office/powerpoint/2010/main" val="371734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2020-Template-External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7817443-70B9-1543-B3AC-0BBD6DD3E2C1}" vid="{C5D75EF0-784F-7A40-9918-498EEAE15291}"/>
    </a:ext>
  </a:extLst>
</a:theme>
</file>

<file path=ppt/theme/theme2.xml><?xml version="1.0" encoding="utf-8"?>
<a:theme xmlns:a="http://schemas.openxmlformats.org/drawingml/2006/main" name="1_NDA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F7817443-70B9-1543-B3AC-0BBD6DD3E2C1}" vid="{B0E1CC6F-C114-3E48-8D7A-10A2155907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SAS-Confidential-16x9</Template>
  <TotalTime>104</TotalTime>
  <Words>415</Words>
  <Application>Microsoft Office PowerPoint</Application>
  <PresentationFormat>如螢幕大小 (16:9)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1_2020-Template-External</vt:lpstr>
      <vt:lpstr>1_NDA</vt:lpstr>
      <vt:lpstr>PowerPoint 簡報</vt:lpstr>
      <vt:lpstr>MultiNode Data Transfer to CAS</vt:lpstr>
      <vt:lpstr>Steps of Configuration</vt:lpstr>
      <vt:lpstr>Steps of Configuration</vt:lpstr>
      <vt:lpstr>Steps of Configuration</vt:lpstr>
      <vt:lpstr>Steps of Configuration</vt:lpstr>
      <vt:lpstr>Steps of Configuration</vt:lpstr>
      <vt:lpstr>Steps of Configuration</vt:lpstr>
      <vt:lpstr>Steps of Configuration</vt:lpstr>
      <vt:lpstr>Steps of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Eric Liou</dc:creator>
  <cp:lastModifiedBy>Nair Koh</cp:lastModifiedBy>
  <cp:revision>11</cp:revision>
  <dcterms:created xsi:type="dcterms:W3CDTF">2020-09-11T07:02:28Z</dcterms:created>
  <dcterms:modified xsi:type="dcterms:W3CDTF">2020-10-05T07:46:59Z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</Properties>
</file>