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15"/>
  </p:notesMasterIdLst>
  <p:sldIdLst>
    <p:sldId id="256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70" r:id="rId11"/>
    <p:sldId id="271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217" autoAdjust="0"/>
  </p:normalViewPr>
  <p:slideViewPr>
    <p:cSldViewPr snapToGrid="0">
      <p:cViewPr varScale="1">
        <p:scale>
          <a:sx n="88" d="100"/>
          <a:sy n="88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B643-E90B-4489-AFB9-5B98B19C347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38455-1F47-4F13-8756-B845A6A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https://www.sas.com/content/dam/SAS/support/en/sas-global-forum-proceedings/2019/3479-2019.pdf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38455-1F47-4F13-8756-B845A6A9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236C16C5-D5EF-3441-8F91-D303F439563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F03857C-1DB6-474F-8845-1ADD3BD9219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BDB97C4-A9A5-5240-872E-02735FE065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0A23F0-4378-A14B-B987-EC746178DAE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23087AA8-278B-6A45-B3EF-FE081B5E942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SAS/ACCESS to Oracle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75982"/>
            <a:ext cx="7886700" cy="457200"/>
          </a:xfrm>
        </p:spPr>
        <p:txBody>
          <a:bodyPr/>
          <a:lstStyle/>
          <a:p>
            <a:r>
              <a:rPr lang="en-US" dirty="0"/>
              <a:t>Configure SAS Authentication Domain and Credential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9F4E11-9929-469F-8D57-3632EE3A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8"/>
          <a:stretch/>
        </p:blipFill>
        <p:spPr>
          <a:xfrm>
            <a:off x="618462" y="1378225"/>
            <a:ext cx="3953538" cy="16342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710D38-BE21-4553-B23A-AC599F2C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43" y="1378224"/>
            <a:ext cx="3739213" cy="16342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23C5EF-7E7F-4B3B-AF6C-8028C256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13" y="3212244"/>
            <a:ext cx="4173733" cy="1585269"/>
          </a:xfrm>
          <a:prstGeom prst="rect">
            <a:avLst/>
          </a:prstGeom>
        </p:spPr>
      </p:pic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01D10CC3-9B71-465F-9041-644A1DAA2C1C}"/>
              </a:ext>
            </a:extLst>
          </p:cNvPr>
          <p:cNvSpPr/>
          <p:nvPr/>
        </p:nvSpPr>
        <p:spPr>
          <a:xfrm>
            <a:off x="504497" y="1175432"/>
            <a:ext cx="321616" cy="302697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66C3FC89-6194-47BA-A24C-229442E55ECE}"/>
              </a:ext>
            </a:extLst>
          </p:cNvPr>
          <p:cNvSpPr/>
          <p:nvPr/>
        </p:nvSpPr>
        <p:spPr>
          <a:xfrm>
            <a:off x="4685965" y="1226876"/>
            <a:ext cx="321616" cy="302697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7402B0D9-4D51-4E86-A2EC-8639A014EFA2}"/>
              </a:ext>
            </a:extLst>
          </p:cNvPr>
          <p:cNvSpPr/>
          <p:nvPr/>
        </p:nvSpPr>
        <p:spPr>
          <a:xfrm>
            <a:off x="2434423" y="3056723"/>
            <a:ext cx="321616" cy="302697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3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6B7A3A0-CE55-4F0F-876B-70F5F0F7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" y="1296115"/>
            <a:ext cx="6834365" cy="27277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Test Script(1)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C4626BE2-7138-488D-80A4-8B3A89665796}"/>
              </a:ext>
            </a:extLst>
          </p:cNvPr>
          <p:cNvSpPr/>
          <p:nvPr/>
        </p:nvSpPr>
        <p:spPr>
          <a:xfrm>
            <a:off x="3262777" y="1391401"/>
            <a:ext cx="1450427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Initiate CAS session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03B3C705-F078-4A0B-8DC1-89B3ABB60382}"/>
              </a:ext>
            </a:extLst>
          </p:cNvPr>
          <p:cNvSpPr/>
          <p:nvPr/>
        </p:nvSpPr>
        <p:spPr>
          <a:xfrm>
            <a:off x="4894665" y="2014092"/>
            <a:ext cx="1569196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 Information</a:t>
            </a: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EE6919B4-C1C8-4DA8-9036-93D8B36FE7C4}"/>
              </a:ext>
            </a:extLst>
          </p:cNvPr>
          <p:cNvSpPr/>
          <p:nvPr/>
        </p:nvSpPr>
        <p:spPr>
          <a:xfrm>
            <a:off x="5110127" y="2432752"/>
            <a:ext cx="1662738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Multinode</a:t>
            </a:r>
            <a:r>
              <a:rPr lang="en-US" sz="1200" dirty="0"/>
              <a:t> data transfer</a:t>
            </a: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056C8C0C-3D8B-489B-8260-40588A4501AC}"/>
              </a:ext>
            </a:extLst>
          </p:cNvPr>
          <p:cNvSpPr/>
          <p:nvPr/>
        </p:nvSpPr>
        <p:spPr>
          <a:xfrm>
            <a:off x="4407256" y="3457037"/>
            <a:ext cx="2045316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data from Oracle to CAS</a:t>
            </a:r>
          </a:p>
        </p:txBody>
      </p:sp>
    </p:spTree>
    <p:extLst>
      <p:ext uri="{BB962C8B-B14F-4D97-AF65-F5344CB8AC3E}">
        <p14:creationId xmlns:p14="http://schemas.microsoft.com/office/powerpoint/2010/main" val="37173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Test Script(2)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580E0D-F12A-4AF9-AE07-6A3F97A07168}"/>
              </a:ext>
            </a:extLst>
          </p:cNvPr>
          <p:cNvSpPr txBox="1"/>
          <p:nvPr/>
        </p:nvSpPr>
        <p:spPr>
          <a:xfrm>
            <a:off x="1292774" y="3477986"/>
            <a:ext cx="6416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Notice in this log that SAS says it’s performing a serial </a:t>
            </a:r>
            <a:r>
              <a:rPr lang="en-US" sz="1600" dirty="0" err="1">
                <a:solidFill>
                  <a:schemeClr val="bg1"/>
                </a:solidFill>
              </a:rPr>
              <a:t>LoadTable</a:t>
            </a:r>
            <a:r>
              <a:rPr lang="en-US" sz="1600" dirty="0">
                <a:solidFill>
                  <a:schemeClr val="bg1"/>
                </a:solidFill>
              </a:rPr>
              <a:t> action where multi-node transfer occurs. The word “serial” in this usage is just another way of saying that the SAS Data Connector software is used. The workers do indeed perform a multi-node load where each queries its assigned allotment of data from the source. 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5C0DEC-8817-4B06-AA24-F8072DD0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9" y="1309910"/>
            <a:ext cx="7317561" cy="20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/>
              <a:t>MultiNode</a:t>
            </a:r>
            <a:r>
              <a:rPr lang="en-US" b="0" dirty="0"/>
              <a:t> Data Transfer to CAS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ulti Node Data Transfer">
            <a:extLst>
              <a:ext uri="{FF2B5EF4-FFF2-40B4-BE49-F238E27FC236}">
                <a16:creationId xmlns:a16="http://schemas.microsoft.com/office/drawing/2014/main" id="{8E644454-A6EF-4AC7-B83B-FFCBA485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3"/>
          <a:stretch/>
        </p:blipFill>
        <p:spPr bwMode="auto">
          <a:xfrm>
            <a:off x="0" y="731044"/>
            <a:ext cx="9144000" cy="44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9986CF-535C-475A-A762-61AD7D7C3E5E}"/>
              </a:ext>
            </a:extLst>
          </p:cNvPr>
          <p:cNvSpPr txBox="1"/>
          <p:nvPr/>
        </p:nvSpPr>
        <p:spPr>
          <a:xfrm>
            <a:off x="628650" y="139367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Install Oracle Client (</a:t>
            </a:r>
            <a:r>
              <a:rPr lang="en-US" sz="2400" dirty="0">
                <a:solidFill>
                  <a:schemeClr val="bg1"/>
                </a:solidFill>
              </a:rPr>
              <a:t>Version 11gR2 or later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Network Configuration File “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tnsnames.ora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OS Environment Variable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SAS Environment Variable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Configure SAS Authentication Domain and Credential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Run Test Script</a:t>
            </a:r>
          </a:p>
        </p:txBody>
      </p:sp>
    </p:spTree>
    <p:extLst>
      <p:ext uri="{BB962C8B-B14F-4D97-AF65-F5344CB8AC3E}">
        <p14:creationId xmlns:p14="http://schemas.microsoft.com/office/powerpoint/2010/main" val="24303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Oracle Client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D2142-6C39-4689-9759-0A2E4616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34" y="1656481"/>
            <a:ext cx="4398990" cy="22344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1F2F34-F1A7-4F5F-A685-F21FF22E7489}"/>
              </a:ext>
            </a:extLst>
          </p:cNvPr>
          <p:cNvSpPr/>
          <p:nvPr/>
        </p:nvSpPr>
        <p:spPr>
          <a:xfrm>
            <a:off x="179727" y="1978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install </a:t>
            </a:r>
            <a:r>
              <a:rPr lang="en-US" dirty="0" err="1">
                <a:solidFill>
                  <a:schemeClr val="bg1"/>
                </a:solidFill>
              </a:rPr>
              <a:t>libaio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rpm -</a:t>
            </a:r>
            <a:r>
              <a:rPr lang="en-US" dirty="0" err="1">
                <a:solidFill>
                  <a:schemeClr val="bg1"/>
                </a:solidFill>
              </a:rPr>
              <a:t>ivh</a:t>
            </a:r>
            <a:r>
              <a:rPr lang="en-US" dirty="0">
                <a:solidFill>
                  <a:schemeClr val="bg1"/>
                </a:solidFill>
              </a:rPr>
              <a:t> oracle-instantclient18.5-basic-18.5.0.0.0-3.x86_64.rpm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rpm -</a:t>
            </a:r>
            <a:r>
              <a:rPr lang="en-US" dirty="0" err="1">
                <a:solidFill>
                  <a:schemeClr val="bg1"/>
                </a:solidFill>
              </a:rPr>
              <a:t>ivh</a:t>
            </a:r>
            <a:r>
              <a:rPr lang="en-US" dirty="0">
                <a:solidFill>
                  <a:schemeClr val="bg1"/>
                </a:solidFill>
              </a:rPr>
              <a:t> oracle-instantclient18.5-sqlplus-18.5.0.0.0-3.x86_64.rpm</a:t>
            </a:r>
          </a:p>
        </p:txBody>
      </p:sp>
    </p:spTree>
    <p:extLst>
      <p:ext uri="{BB962C8B-B14F-4D97-AF65-F5344CB8AC3E}">
        <p14:creationId xmlns:p14="http://schemas.microsoft.com/office/powerpoint/2010/main" val="37751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tnsnames.ora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C2297D-5614-43AF-861D-F1F5395E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196"/>
            <a:ext cx="9144000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OS Environment Variable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735855" y="1669363"/>
            <a:ext cx="829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vi ~/.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bash_profile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ORACLE_HOME=/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usr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LD_LIBRARY_PATH=$ORACLE_HOME/lib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TNS_ADMIN=/home/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/app/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/product/18.0.0/client_1/network/admin/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PATH=$PATH:$HOME/.local/bin:$HOME/bin:$ORACLE_HOME/bin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PATH</a:t>
            </a:r>
          </a:p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1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 Environment Variable(1)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host that is specified in the [programming] host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/opt/sas/viya/config/etc/workspaceserver/default/workspaceserver_usermods.sh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/opt/</a:t>
            </a:r>
            <a:r>
              <a:rPr lang="en-US" dirty="0" err="1">
                <a:solidFill>
                  <a:schemeClr val="bg1"/>
                </a:solidFill>
              </a:rPr>
              <a:t>sas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viya</a:t>
            </a:r>
            <a:r>
              <a:rPr lang="en-US" dirty="0">
                <a:solidFill>
                  <a:schemeClr val="bg1"/>
                </a:solidFill>
              </a:rPr>
              <a:t>/config/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sysconfig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compsrv</a:t>
            </a:r>
            <a:r>
              <a:rPr lang="en-US" dirty="0">
                <a:solidFill>
                  <a:schemeClr val="bg1"/>
                </a:solidFill>
              </a:rPr>
              <a:t>/default/</a:t>
            </a:r>
            <a:r>
              <a:rPr lang="en-US" dirty="0" err="1">
                <a:solidFill>
                  <a:schemeClr val="bg1"/>
                </a:solidFill>
              </a:rPr>
              <a:t>sas-compsrv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following lines to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ORACLE_HOME=/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TWO_TASK=XE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ORAENV_ASK=NO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SASORA=V9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PATH=$PATH:$ORACLE_HOME/bin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LD_LIBRARY_PATH=$ORACLE_HOME/lib:$LD_LIBRARY_PATH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6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 Environment Variable(2)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each CAS node, use a text editor to edit the </a:t>
            </a:r>
            <a:r>
              <a:rPr lang="en-US" dirty="0" err="1">
                <a:solidFill>
                  <a:schemeClr val="bg1"/>
                </a:solidFill>
              </a:rPr>
              <a:t>cas_usermods.settings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vi /opt/</a:t>
            </a:r>
            <a:r>
              <a:rPr lang="en-US" dirty="0" err="1">
                <a:solidFill>
                  <a:schemeClr val="bg1"/>
                </a:solidFill>
              </a:rPr>
              <a:t>sas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viya</a:t>
            </a:r>
            <a:r>
              <a:rPr lang="en-US" dirty="0">
                <a:solidFill>
                  <a:schemeClr val="bg1"/>
                </a:solidFill>
              </a:rPr>
              <a:t>/config/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/default/</a:t>
            </a:r>
            <a:r>
              <a:rPr lang="en-US" dirty="0" err="1">
                <a:solidFill>
                  <a:schemeClr val="bg1"/>
                </a:solidFill>
              </a:rPr>
              <a:t>cas_usermods.settings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following lines to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ORACLE_HOME=/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LD_LIBRARY_PATH=$ORACLE_HOME/lib:$LD_LIBRARY_PATH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4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 Authentication Domain and Credential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7682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Configure Authentication Domain and Credential by SAS Environment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custom group called ‘</a:t>
            </a:r>
            <a:r>
              <a:rPr lang="en-US" dirty="0" err="1">
                <a:solidFill>
                  <a:schemeClr val="bg1"/>
                </a:solidFill>
              </a:rPr>
              <a:t>orausers</a:t>
            </a:r>
            <a:r>
              <a:rPr lang="en-US" dirty="0">
                <a:solidFill>
                  <a:schemeClr val="bg1"/>
                </a:solidFill>
              </a:rPr>
              <a:t>’ include Oracle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domain called ‘Oracle’ and add ‘</a:t>
            </a:r>
            <a:r>
              <a:rPr lang="en-US" dirty="0" err="1">
                <a:solidFill>
                  <a:schemeClr val="bg1"/>
                </a:solidFill>
              </a:rPr>
              <a:t>orausers</a:t>
            </a:r>
            <a:r>
              <a:rPr lang="en-US" dirty="0">
                <a:solidFill>
                  <a:schemeClr val="bg1"/>
                </a:solidFill>
              </a:rPr>
              <a:t>’ into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credential for Oracle users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C5D75EF0-784F-7A40-9918-498EEAE15291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B0E1CC6F-C114-3E48-8D7A-10A21559079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314</TotalTime>
  <Words>568</Words>
  <Application>Microsoft Office PowerPoint</Application>
  <PresentationFormat>如螢幕大小 (16:9)</PresentationFormat>
  <Paragraphs>71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1_2020-Template-External</vt:lpstr>
      <vt:lpstr>1_NDA</vt:lpstr>
      <vt:lpstr>PowerPoint 簡報</vt:lpstr>
      <vt:lpstr>MultiNode Data Transfer to CAS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Liou</dc:creator>
  <cp:lastModifiedBy>Eric Liou</cp:lastModifiedBy>
  <cp:revision>16</cp:revision>
  <dcterms:created xsi:type="dcterms:W3CDTF">2020-09-11T07:02:28Z</dcterms:created>
  <dcterms:modified xsi:type="dcterms:W3CDTF">2020-09-12T00:28:50Z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