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84" r:id="rId3"/>
    <p:sldId id="286" r:id="rId4"/>
    <p:sldId id="289" r:id="rId5"/>
    <p:sldId id="290" r:id="rId6"/>
    <p:sldId id="293" r:id="rId7"/>
    <p:sldId id="294" r:id="rId8"/>
    <p:sldId id="295" r:id="rId9"/>
    <p:sldId id="292" r:id="rId10"/>
    <p:sldId id="285" r:id="rId11"/>
    <p:sldId id="287" r:id="rId12"/>
    <p:sldId id="28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erriweather Sans" panose="020B0604020202020204" charset="0"/>
      <p:regular r:id="rId19"/>
      <p:bold r:id="rId20"/>
      <p:italic r:id="rId21"/>
      <p:boldItalic r:id="rId22"/>
    </p:embeddedFont>
    <p:embeddedFont>
      <p:font typeface="Merriweather Sans Light" panose="020B0604020202020204" charset="0"/>
      <p:regular r:id="rId23"/>
      <p:bold r:id="rId24"/>
      <p:italic r:id="rId25"/>
      <p:boldItalic r:id="rId26"/>
    </p:embeddedFont>
    <p:embeddedFont>
      <p:font typeface="Bell MT" panose="02020503060305020303" pitchFamily="18" charset="0"/>
      <p:regular r:id="rId27"/>
      <p:bold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6" autoAdjust="0"/>
    <p:restoredTop sz="94660"/>
  </p:normalViewPr>
  <p:slideViewPr>
    <p:cSldViewPr snapToGrid="0">
      <p:cViewPr varScale="1">
        <p:scale>
          <a:sx n="93" d="100"/>
          <a:sy n="93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41807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7efdf3012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107efdf3012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933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7efdf3012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107efdf3012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699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7efdf3012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107efdf3012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7447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7efdf3012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107efdf3012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284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>
            <a:spLocks noGrp="1"/>
          </p:cNvSpPr>
          <p:nvPr>
            <p:ph type="pic" idx="2"/>
          </p:nvPr>
        </p:nvSpPr>
        <p:spPr>
          <a:xfrm>
            <a:off x="5070650" y="0"/>
            <a:ext cx="3778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68775" y="1916400"/>
            <a:ext cx="3660600" cy="131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848908" y="0"/>
            <a:ext cx="295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13;p2"/>
          <p:cNvCxnSpPr/>
          <p:nvPr/>
        </p:nvCxnSpPr>
        <p:spPr>
          <a:xfrm rot="-5400000">
            <a:off x="6232458" y="2547927"/>
            <a:ext cx="5232900" cy="0"/>
          </a:xfrm>
          <a:prstGeom prst="straightConnector1">
            <a:avLst/>
          </a:prstGeom>
          <a:noFill/>
          <a:ln w="95250" cap="flat" cmpd="sng">
            <a:solidFill>
              <a:srgbClr val="FFD2C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160550" y="2963925"/>
            <a:ext cx="4403100" cy="1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" name="Google Shape;23;p4"/>
          <p:cNvCxnSpPr/>
          <p:nvPr/>
        </p:nvCxnSpPr>
        <p:spPr>
          <a:xfrm rot="-5400000">
            <a:off x="-2094956" y="2564596"/>
            <a:ext cx="5232900" cy="0"/>
          </a:xfrm>
          <a:prstGeom prst="straightConnector1">
            <a:avLst/>
          </a:pr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ctrTitle"/>
          </p:nvPr>
        </p:nvSpPr>
        <p:spPr>
          <a:xfrm>
            <a:off x="1160550" y="2070900"/>
            <a:ext cx="4301100" cy="77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>
            <a:spLocks noGrp="1"/>
          </p:cNvSpPr>
          <p:nvPr>
            <p:ph type="pic" idx="2"/>
          </p:nvPr>
        </p:nvSpPr>
        <p:spPr>
          <a:xfrm>
            <a:off x="5268025" y="0"/>
            <a:ext cx="3876000" cy="48960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07375" y="836000"/>
            <a:ext cx="4059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607375" y="1723437"/>
            <a:ext cx="7433400" cy="266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8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8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8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8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800"/>
              </a:spcBef>
              <a:spcAft>
                <a:spcPts val="8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0" y="4896113"/>
            <a:ext cx="9144000" cy="247500"/>
          </a:xfrm>
          <a:prstGeom prst="rect">
            <a:avLst/>
          </a:prstGeom>
          <a:solidFill>
            <a:srgbClr val="FFD2CC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815597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erriweather Sans"/>
              <a:buNone/>
              <a:defRPr sz="3200" b="1"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 Sans Light"/>
              <a:buChar char="●"/>
              <a:defRPr sz="1700">
                <a:solidFill>
                  <a:schemeClr val="dk1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lvl1pPr>
            <a:lvl2pPr marL="914400" lvl="1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 Sans Light"/>
              <a:buChar char="○"/>
              <a:defRPr sz="1700">
                <a:solidFill>
                  <a:schemeClr val="dk1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lvl2pPr>
            <a:lvl3pPr marL="1371600" lvl="2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 Sans Light"/>
              <a:buChar char="■"/>
              <a:defRPr sz="1700">
                <a:solidFill>
                  <a:schemeClr val="dk1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lvl3pPr>
            <a:lvl4pPr marL="1828800" lvl="3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 Sans Light"/>
              <a:buChar char="●"/>
              <a:defRPr sz="1700">
                <a:solidFill>
                  <a:schemeClr val="dk1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lvl4pPr>
            <a:lvl5pPr marL="2286000" lvl="4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 Sans Light"/>
              <a:buChar char="○"/>
              <a:defRPr sz="1700">
                <a:solidFill>
                  <a:schemeClr val="dk1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lvl5pPr>
            <a:lvl6pPr marL="2743200" lvl="5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 Sans Light"/>
              <a:buChar char="■"/>
              <a:defRPr sz="1700">
                <a:solidFill>
                  <a:schemeClr val="dk1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lvl6pPr>
            <a:lvl7pPr marL="3200400" lvl="6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 Sans Light"/>
              <a:buChar char="●"/>
              <a:defRPr sz="1700">
                <a:solidFill>
                  <a:schemeClr val="dk1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lvl7pPr>
            <a:lvl8pPr marL="3657600" lvl="7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 Sans Light"/>
              <a:buChar char="○"/>
              <a:defRPr sz="1700">
                <a:solidFill>
                  <a:schemeClr val="dk1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lvl8pPr>
            <a:lvl9pPr marL="4114800" lvl="8" indent="-33655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700"/>
              <a:buFont typeface="Merriweather Sans Light"/>
              <a:buChar char="■"/>
              <a:defRPr sz="1700">
                <a:solidFill>
                  <a:schemeClr val="dk1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8848908" y="0"/>
            <a:ext cx="295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/>
          <p:nvPr/>
        </p:nvSpPr>
        <p:spPr>
          <a:xfrm>
            <a:off x="60201" y="4356243"/>
            <a:ext cx="5003515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/>
            <a:r>
              <a:rPr lang="en-US" sz="4000" dirty="0" smtClean="0">
                <a:solidFill>
                  <a:schemeClr val="accent5"/>
                </a:solidFill>
              </a:rPr>
              <a:t>Egyptian </a:t>
            </a:r>
            <a:r>
              <a:rPr lang="en-US" sz="4000" dirty="0">
                <a:solidFill>
                  <a:schemeClr val="accent5"/>
                </a:solidFill>
              </a:rPr>
              <a:t>Hieroglyphic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>
                <a:solidFill>
                  <a:schemeClr val="accent5"/>
                </a:solidFill>
              </a:rPr>
              <a:t> </a:t>
            </a:r>
            <a:r>
              <a:rPr lang="en-US" sz="4000" dirty="0">
                <a:solidFill>
                  <a:schemeClr val="accent5"/>
                </a:solidFill>
              </a:rPr>
              <a:t/>
            </a:r>
            <a:br>
              <a:rPr lang="en-US" sz="4000" dirty="0">
                <a:solidFill>
                  <a:schemeClr val="accent5"/>
                </a:solidFill>
              </a:rPr>
            </a:br>
            <a:endParaRPr sz="700" dirty="0">
              <a:solidFill>
                <a:schemeClr val="accent5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613" y="955053"/>
            <a:ext cx="5420607" cy="34011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1"/>
          <p:cNvCxnSpPr/>
          <p:nvPr/>
        </p:nvCxnSpPr>
        <p:spPr>
          <a:xfrm rot="-5400000">
            <a:off x="6232458" y="2547927"/>
            <a:ext cx="5232900" cy="0"/>
          </a:xfrm>
          <a:prstGeom prst="straightConnector1">
            <a:avLst/>
          </a:prstGeom>
          <a:noFill/>
          <a:ln w="952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65;p11"/>
          <p:cNvSpPr txBox="1"/>
          <p:nvPr/>
        </p:nvSpPr>
        <p:spPr>
          <a:xfrm>
            <a:off x="-93911" y="3740690"/>
            <a:ext cx="3663300" cy="1954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/>
            <a:r>
              <a:rPr lang="en-US" sz="4000" dirty="0">
                <a:solidFill>
                  <a:schemeClr val="accent5"/>
                </a:solidFill>
              </a:rPr>
              <a:t>ASL </a:t>
            </a:r>
            <a:r>
              <a:rPr lang="en-US" sz="4000" dirty="0" smtClean="0">
                <a:solidFill>
                  <a:schemeClr val="accent5"/>
                </a:solidFill>
              </a:rPr>
              <a:t>Alphabet</a:t>
            </a:r>
          </a:p>
          <a:p>
            <a:pPr lvl="0" algn="ctr"/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>
                <a:solidFill>
                  <a:schemeClr val="accent5"/>
                </a:solidFill>
              </a:rPr>
              <a:t> </a:t>
            </a:r>
            <a:r>
              <a:rPr lang="en-US" sz="4000" dirty="0">
                <a:solidFill>
                  <a:schemeClr val="accent5"/>
                </a:solidFill>
              </a:rPr>
              <a:t/>
            </a:r>
            <a:br>
              <a:rPr lang="en-US" sz="4000" dirty="0">
                <a:solidFill>
                  <a:schemeClr val="accent5"/>
                </a:solidFill>
              </a:rPr>
            </a:br>
            <a:endParaRPr sz="700" dirty="0">
              <a:solidFill>
                <a:schemeClr val="accent5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/>
        </p:nvSpPr>
        <p:spPr>
          <a:xfrm>
            <a:off x="514350" y="4253230"/>
            <a:ext cx="8115300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/>
            <a:r>
              <a:rPr lang="en" sz="4000" dirty="0" smtClean="0">
                <a:solidFill>
                  <a:schemeClr val="bg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ASL </a:t>
            </a:r>
            <a:r>
              <a:rPr lang="en-US" sz="4000" dirty="0">
                <a:solidFill>
                  <a:schemeClr val="bg1"/>
                </a:solidFill>
              </a:rPr>
              <a:t>Alphabet</a:t>
            </a:r>
          </a:p>
          <a:p>
            <a:pPr algn="ctr"/>
            <a:r>
              <a:rPr lang="en" sz="2800" dirty="0" smtClean="0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</a:t>
            </a:r>
            <a:endParaRPr sz="700" dirty="0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86" name="Google Shape;186;p19"/>
          <p:cNvSpPr/>
          <p:nvPr/>
        </p:nvSpPr>
        <p:spPr>
          <a:xfrm rot="10800000">
            <a:off x="0" y="141"/>
            <a:ext cx="9144000" cy="25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 rot="10800000">
            <a:off x="0" y="251241"/>
            <a:ext cx="9144000" cy="0"/>
          </a:xfrm>
          <a:prstGeom prst="straightConnector1">
            <a:avLst/>
          </a:prstGeom>
          <a:noFill/>
          <a:ln w="952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Rectangle 1"/>
          <p:cNvSpPr/>
          <p:nvPr/>
        </p:nvSpPr>
        <p:spPr>
          <a:xfrm>
            <a:off x="0" y="146239"/>
            <a:ext cx="9144000" cy="3954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41" y="298866"/>
            <a:ext cx="7729909" cy="34977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25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ASL Alphabet Dataset</a:t>
            </a:r>
            <a:endParaRPr lang="ar-E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792" y="1308236"/>
            <a:ext cx="4955208" cy="3509628"/>
          </a:xfrm>
          <a:prstGeom prst="rect">
            <a:avLst/>
          </a:prstGeom>
        </p:spPr>
      </p:pic>
      <p:sp>
        <p:nvSpPr>
          <p:cNvPr id="10" name="Google Shape;300;p29"/>
          <p:cNvSpPr/>
          <p:nvPr/>
        </p:nvSpPr>
        <p:spPr>
          <a:xfrm>
            <a:off x="514350" y="1240418"/>
            <a:ext cx="2377899" cy="2657733"/>
          </a:xfrm>
          <a:custGeom>
            <a:avLst/>
            <a:gdLst/>
            <a:ahLst/>
            <a:cxnLst/>
            <a:rect l="l" t="t" r="r" b="b"/>
            <a:pathLst>
              <a:path w="10118720" h="11309503" extrusionOk="0">
                <a:moveTo>
                  <a:pt x="0" y="0"/>
                </a:moveTo>
                <a:lnTo>
                  <a:pt x="0" y="11309503"/>
                </a:lnTo>
                <a:lnTo>
                  <a:pt x="10118720" y="11309503"/>
                </a:lnTo>
                <a:lnTo>
                  <a:pt x="10118720" y="0"/>
                </a:lnTo>
                <a:lnTo>
                  <a:pt x="0" y="0"/>
                </a:lnTo>
                <a:close/>
                <a:moveTo>
                  <a:pt x="10057760" y="11248543"/>
                </a:moveTo>
                <a:lnTo>
                  <a:pt x="59690" y="11248543"/>
                </a:lnTo>
                <a:lnTo>
                  <a:pt x="59690" y="59690"/>
                </a:lnTo>
                <a:lnTo>
                  <a:pt x="10057760" y="59690"/>
                </a:lnTo>
                <a:lnTo>
                  <a:pt x="10057760" y="112485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grpSp>
        <p:nvGrpSpPr>
          <p:cNvPr id="11" name="Google Shape;301;p29"/>
          <p:cNvGrpSpPr/>
          <p:nvPr/>
        </p:nvGrpSpPr>
        <p:grpSpPr>
          <a:xfrm>
            <a:off x="729466" y="2237102"/>
            <a:ext cx="3104211" cy="1651895"/>
            <a:chOff x="0" y="47625"/>
            <a:chExt cx="5264400" cy="2622213"/>
          </a:xfrm>
        </p:grpSpPr>
        <p:sp>
          <p:nvSpPr>
            <p:cNvPr id="12" name="Google Shape;302;p29"/>
            <p:cNvSpPr txBox="1"/>
            <p:nvPr/>
          </p:nvSpPr>
          <p:spPr>
            <a:xfrm>
              <a:off x="0" y="1254065"/>
              <a:ext cx="5264400" cy="14157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i="0" u="none" strike="noStrike" cap="none" dirty="0" smtClean="0">
                  <a:solidFill>
                    <a:schemeClr val="dk1"/>
                  </a:solidFill>
                  <a:latin typeface="Merriweather Sans Light"/>
                  <a:ea typeface="Merriweather Sans Light"/>
                  <a:cs typeface="Merriweather Sans Light"/>
                  <a:sym typeface="Merriweather Sans Light"/>
                </a:rPr>
                <a:t>Train / Test / Validation </a:t>
              </a:r>
              <a:endParaRPr sz="700" dirty="0">
                <a:solidFill>
                  <a:schemeClr val="dk1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endParaRPr>
            </a:p>
          </p:txBody>
        </p:sp>
        <p:sp>
          <p:nvSpPr>
            <p:cNvPr id="13" name="Google Shape;303;p29"/>
            <p:cNvSpPr txBox="1"/>
            <p:nvPr/>
          </p:nvSpPr>
          <p:spPr>
            <a:xfrm>
              <a:off x="0" y="47625"/>
              <a:ext cx="5264400" cy="12639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i="0" u="none" strike="noStrike" cap="none" dirty="0" smtClean="0">
                  <a:solidFill>
                    <a:schemeClr val="accent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29 Class</a:t>
              </a:r>
              <a:endParaRPr sz="700" dirty="0"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056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pSp>
        <p:nvGrpSpPr>
          <p:cNvPr id="3" name="Google Shape;74;p12"/>
          <p:cNvGrpSpPr/>
          <p:nvPr/>
        </p:nvGrpSpPr>
        <p:grpSpPr>
          <a:xfrm>
            <a:off x="761487" y="2068460"/>
            <a:ext cx="1416634" cy="1669637"/>
            <a:chOff x="0" y="0"/>
            <a:chExt cx="6257400" cy="6919333"/>
          </a:xfrm>
        </p:grpSpPr>
        <p:sp>
          <p:nvSpPr>
            <p:cNvPr id="4" name="Google Shape;76;p12"/>
            <p:cNvSpPr txBox="1"/>
            <p:nvPr/>
          </p:nvSpPr>
          <p:spPr>
            <a:xfrm>
              <a:off x="0" y="223000"/>
              <a:ext cx="6257400" cy="6696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40013"/>
                </a:lnSpc>
              </a:pPr>
              <a:r>
                <a:rPr lang="en" sz="1500" i="0" u="none" strike="noStrike" cap="none" dirty="0" smtClean="0">
                  <a:solidFill>
                    <a:schemeClr val="accent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Val. Accuary: </a:t>
              </a:r>
              <a:r>
                <a:rPr lang="en" sz="15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99.43% </a:t>
              </a:r>
              <a:endParaRPr lang="en" sz="15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  <a:p>
              <a:pPr>
                <a:lnSpc>
                  <a:spcPct val="140013"/>
                </a:lnSpc>
              </a:pPr>
              <a:r>
                <a:rPr lang="en" sz="1500" dirty="0" smtClean="0">
                  <a:solidFill>
                    <a:schemeClr val="accent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Test Acc. :</a:t>
              </a:r>
            </a:p>
            <a:p>
              <a:pPr>
                <a:lnSpc>
                  <a:spcPct val="140013"/>
                </a:lnSpc>
              </a:pPr>
              <a:r>
                <a:rPr lang="en" sz="15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99.425% </a:t>
              </a:r>
            </a:p>
            <a:p>
              <a:pPr marL="0" marR="0" lvl="0" indent="0" algn="l" rtl="0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 smtClean="0">
                  <a:solidFill>
                    <a:schemeClr val="accent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 </a:t>
              </a:r>
            </a:p>
          </p:txBody>
        </p:sp>
        <p:cxnSp>
          <p:nvCxnSpPr>
            <p:cNvPr id="5" name="Google Shape;77;p12"/>
            <p:cNvCxnSpPr/>
            <p:nvPr/>
          </p:nvCxnSpPr>
          <p:spPr>
            <a:xfrm>
              <a:off x="0" y="0"/>
              <a:ext cx="6257400" cy="0"/>
            </a:xfrm>
            <a:prstGeom prst="straightConnector1">
              <a:avLst/>
            </a:prstGeom>
            <a:noFill/>
            <a:ln w="3810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3" name="Rectangle 32"/>
          <p:cNvSpPr/>
          <p:nvPr/>
        </p:nvSpPr>
        <p:spPr>
          <a:xfrm>
            <a:off x="6129133" y="1451126"/>
            <a:ext cx="1952090" cy="255826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grpSp>
        <p:nvGrpSpPr>
          <p:cNvPr id="9" name="Google Shape;74;p12"/>
          <p:cNvGrpSpPr/>
          <p:nvPr/>
        </p:nvGrpSpPr>
        <p:grpSpPr>
          <a:xfrm>
            <a:off x="2639945" y="2068460"/>
            <a:ext cx="1416634" cy="2046611"/>
            <a:chOff x="0" y="0"/>
            <a:chExt cx="6257400" cy="8481594"/>
          </a:xfrm>
        </p:grpSpPr>
        <p:sp>
          <p:nvSpPr>
            <p:cNvPr id="10" name="Google Shape;76;p12"/>
            <p:cNvSpPr txBox="1"/>
            <p:nvPr/>
          </p:nvSpPr>
          <p:spPr>
            <a:xfrm>
              <a:off x="0" y="445996"/>
              <a:ext cx="6257400" cy="80355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i="0" u="none" strike="noStrike" cap="none" dirty="0" smtClean="0">
                  <a:solidFill>
                    <a:schemeClr val="accent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Val. Accuary: </a:t>
              </a:r>
            </a:p>
            <a:p>
              <a:pPr lvl="0">
                <a:lnSpc>
                  <a:spcPct val="140013"/>
                </a:lnSpc>
              </a:pPr>
              <a:r>
                <a:rPr lang="en" sz="15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98.71% </a:t>
              </a:r>
            </a:p>
            <a:p>
              <a:pPr lvl="0">
                <a:lnSpc>
                  <a:spcPct val="140013"/>
                </a:lnSpc>
              </a:pPr>
              <a:r>
                <a:rPr lang="en" sz="1500" dirty="0" smtClean="0">
                  <a:solidFill>
                    <a:schemeClr val="accent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Test Acc.: </a:t>
              </a:r>
            </a:p>
            <a:p>
              <a:pPr>
                <a:lnSpc>
                  <a:spcPct val="140013"/>
                </a:lnSpc>
              </a:pPr>
              <a:r>
                <a:rPr lang="en" sz="15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99.425% </a:t>
              </a:r>
            </a:p>
            <a:p>
              <a:pPr lvl="0">
                <a:lnSpc>
                  <a:spcPct val="140013"/>
                </a:lnSpc>
              </a:pPr>
              <a:endParaRPr lang="en" sz="1500" dirty="0" smtClean="0"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  <a:p>
              <a:pPr marL="0" marR="0" lvl="0" indent="0" algn="l" rtl="0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500" dirty="0"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cxnSp>
          <p:nvCxnSpPr>
            <p:cNvPr id="11" name="Google Shape;77;p12"/>
            <p:cNvCxnSpPr/>
            <p:nvPr/>
          </p:nvCxnSpPr>
          <p:spPr>
            <a:xfrm>
              <a:off x="0" y="0"/>
              <a:ext cx="6257400" cy="0"/>
            </a:xfrm>
            <a:prstGeom prst="straightConnector1">
              <a:avLst/>
            </a:prstGeom>
            <a:noFill/>
            <a:ln w="3810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" name="Google Shape;74;p12"/>
          <p:cNvGrpSpPr/>
          <p:nvPr/>
        </p:nvGrpSpPr>
        <p:grpSpPr>
          <a:xfrm>
            <a:off x="4518403" y="2068460"/>
            <a:ext cx="1416634" cy="1400281"/>
            <a:chOff x="0" y="0"/>
            <a:chExt cx="6257400" cy="5803064"/>
          </a:xfrm>
        </p:grpSpPr>
        <p:sp>
          <p:nvSpPr>
            <p:cNvPr id="13" name="Google Shape;76;p12"/>
            <p:cNvSpPr txBox="1"/>
            <p:nvPr/>
          </p:nvSpPr>
          <p:spPr>
            <a:xfrm>
              <a:off x="0" y="445996"/>
              <a:ext cx="6257400" cy="53570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i="0" u="none" strike="noStrike" cap="none" dirty="0" smtClean="0">
                  <a:solidFill>
                    <a:schemeClr val="accent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Val. Accuary: </a:t>
              </a:r>
              <a:r>
                <a:rPr lang="en" sz="1500" i="0" u="none" strike="noStrike" cap="none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99.86%</a:t>
              </a:r>
              <a:endParaRPr lang="en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  <a:p>
              <a:pPr marL="0" marR="0" lvl="0" indent="0" algn="l" rtl="0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 smtClean="0">
                  <a:solidFill>
                    <a:schemeClr val="accent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Test Acc.: </a:t>
              </a:r>
            </a:p>
            <a:p>
              <a:pPr marL="0" marR="0" lvl="0" indent="0" algn="l" rtl="0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99.195%</a:t>
              </a:r>
              <a:endParaRPr lang="en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cxnSp>
          <p:nvCxnSpPr>
            <p:cNvPr id="14" name="Google Shape;77;p12"/>
            <p:cNvCxnSpPr/>
            <p:nvPr/>
          </p:nvCxnSpPr>
          <p:spPr>
            <a:xfrm>
              <a:off x="0" y="0"/>
              <a:ext cx="6257400" cy="0"/>
            </a:xfrm>
            <a:prstGeom prst="straightConnector1">
              <a:avLst/>
            </a:prstGeom>
            <a:noFill/>
            <a:ln w="3810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74;p12"/>
          <p:cNvGrpSpPr/>
          <p:nvPr/>
        </p:nvGrpSpPr>
        <p:grpSpPr>
          <a:xfrm>
            <a:off x="6396861" y="2068460"/>
            <a:ext cx="1416634" cy="1723446"/>
            <a:chOff x="0" y="0"/>
            <a:chExt cx="6257400" cy="7142329"/>
          </a:xfrm>
        </p:grpSpPr>
        <p:sp>
          <p:nvSpPr>
            <p:cNvPr id="16" name="Google Shape;76;p12"/>
            <p:cNvSpPr txBox="1"/>
            <p:nvPr/>
          </p:nvSpPr>
          <p:spPr>
            <a:xfrm>
              <a:off x="0" y="445996"/>
              <a:ext cx="6257400" cy="6696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i="0" u="none" strike="noStrike" cap="none" dirty="0" smtClean="0">
                  <a:solidFill>
                    <a:schemeClr val="accent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Val. Accuary: </a:t>
              </a:r>
              <a:r>
                <a:rPr lang="en" sz="1500" i="0" u="none" strike="noStrike" cap="none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99.94% </a:t>
              </a:r>
              <a:endParaRPr lang="en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  <a:p>
              <a:pPr marL="0" marR="0" lvl="0" indent="0" algn="l" rtl="0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 smtClean="0">
                  <a:solidFill>
                    <a:schemeClr val="accent1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Test Acc. :</a:t>
              </a:r>
            </a:p>
            <a:p>
              <a:pPr marL="0" marR="0" lvl="0" indent="0" algn="l" rtl="0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99.885%</a:t>
              </a:r>
              <a:r>
                <a:rPr lang="en" sz="15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 </a:t>
              </a:r>
            </a:p>
            <a:p>
              <a:pPr marL="0" marR="0" lvl="0" indent="0" algn="l" rtl="0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500" dirty="0"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cxnSp>
          <p:nvCxnSpPr>
            <p:cNvPr id="17" name="Google Shape;77;p12"/>
            <p:cNvCxnSpPr/>
            <p:nvPr/>
          </p:nvCxnSpPr>
          <p:spPr>
            <a:xfrm>
              <a:off x="0" y="0"/>
              <a:ext cx="6257400" cy="0"/>
            </a:xfrm>
            <a:prstGeom prst="straightConnector1">
              <a:avLst/>
            </a:prstGeom>
            <a:noFill/>
            <a:ln w="3810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73;p12"/>
          <p:cNvSpPr txBox="1"/>
          <p:nvPr/>
        </p:nvSpPr>
        <p:spPr>
          <a:xfrm>
            <a:off x="514350" y="835526"/>
            <a:ext cx="8115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M</a:t>
            </a:r>
            <a:r>
              <a:rPr lang="en" sz="4000" i="0" u="none" strike="noStrike" cap="none" dirty="0" smtClean="0">
                <a:solidFill>
                  <a:schemeClr val="accent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odels </a:t>
            </a:r>
            <a:endParaRPr sz="700" dirty="0">
              <a:solidFill>
                <a:schemeClr val="accen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1487" y="1614541"/>
            <a:ext cx="1103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2F465B"/>
                </a:solidFill>
                <a:latin typeface="Merriweather Sans"/>
                <a:sym typeface="Merriweather Sans"/>
              </a:rPr>
              <a:t>Vgg-16</a:t>
            </a:r>
            <a:endParaRPr lang="ar-EG" dirty="0"/>
          </a:p>
        </p:txBody>
      </p:sp>
      <p:sp>
        <p:nvSpPr>
          <p:cNvPr id="27" name="Rectangle 26"/>
          <p:cNvSpPr/>
          <p:nvPr/>
        </p:nvSpPr>
        <p:spPr>
          <a:xfrm>
            <a:off x="2639945" y="1668350"/>
            <a:ext cx="1106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2F465B"/>
                </a:solidFill>
                <a:latin typeface="Merriweather Sans"/>
                <a:sym typeface="Merriweather Sans"/>
              </a:rPr>
              <a:t>Vgg-19</a:t>
            </a:r>
            <a:endParaRPr lang="ar-EG" sz="2000" dirty="0"/>
          </a:p>
        </p:txBody>
      </p:sp>
      <p:sp>
        <p:nvSpPr>
          <p:cNvPr id="28" name="Rectangle 27"/>
          <p:cNvSpPr/>
          <p:nvPr/>
        </p:nvSpPr>
        <p:spPr>
          <a:xfrm>
            <a:off x="4398945" y="1668350"/>
            <a:ext cx="1455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 smtClean="0">
                <a:solidFill>
                  <a:srgbClr val="2F465B"/>
                </a:solidFill>
                <a:latin typeface="Merriweather Sans"/>
                <a:sym typeface="Merriweather Sans"/>
              </a:rPr>
              <a:t>Resent 50 </a:t>
            </a:r>
            <a:endParaRPr lang="ar-EG" dirty="0"/>
          </a:p>
        </p:txBody>
      </p:sp>
      <p:sp>
        <p:nvSpPr>
          <p:cNvPr id="30" name="Rectangle 29"/>
          <p:cNvSpPr/>
          <p:nvPr/>
        </p:nvSpPr>
        <p:spPr>
          <a:xfrm>
            <a:off x="6314837" y="1611526"/>
            <a:ext cx="7360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 smtClean="0">
                <a:solidFill>
                  <a:srgbClr val="2F465B"/>
                </a:solidFill>
                <a:latin typeface="Merriweather Sans"/>
                <a:sym typeface="Merriweather Sans"/>
              </a:rPr>
              <a:t>CNN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29161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1"/>
          <p:cNvGrpSpPr/>
          <p:nvPr/>
        </p:nvGrpSpPr>
        <p:grpSpPr>
          <a:xfrm>
            <a:off x="878461" y="1123725"/>
            <a:ext cx="5288288" cy="2881742"/>
            <a:chOff x="0" y="348998"/>
            <a:chExt cx="14102100" cy="7684644"/>
          </a:xfrm>
        </p:grpSpPr>
        <p:sp>
          <p:nvSpPr>
            <p:cNvPr id="205" name="Google Shape;205;p21"/>
            <p:cNvSpPr txBox="1"/>
            <p:nvPr/>
          </p:nvSpPr>
          <p:spPr>
            <a:xfrm>
              <a:off x="0" y="348998"/>
              <a:ext cx="14102100" cy="11490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i="0" u="none" strike="noStrike" cap="none" dirty="0" smtClean="0">
                  <a:solidFill>
                    <a:srgbClr val="2F465B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Team Members</a:t>
              </a:r>
              <a:endParaRPr sz="700" dirty="0"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0" y="2678331"/>
              <a:ext cx="14102100" cy="53553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2">
                <a:lnSpc>
                  <a:spcPct val="150000"/>
                </a:lnSpc>
              </a:pPr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Bell MT" panose="02020503060305020303" pitchFamily="18" charset="0"/>
                </a:rPr>
                <a:t>Batoul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ell MT" panose="02020503060305020303" pitchFamily="18" charset="0"/>
                </a:rPr>
                <a:t> Adel Hussein</a:t>
              </a:r>
              <a:b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ell MT" panose="02020503060305020303" pitchFamily="18" charset="0"/>
                </a:rPr>
              </a:b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ell MT" panose="02020503060305020303" pitchFamily="18" charset="0"/>
                </a:rPr>
                <a:t>Dina </a:t>
              </a:r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Bell MT" panose="02020503060305020303" pitchFamily="18" charset="0"/>
                </a:rPr>
                <a:t>Zakaria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ell MT" panose="02020503060305020303" pitchFamily="18" charset="0"/>
                </a:rPr>
                <a:t> </a:t>
              </a:r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Bell MT" panose="02020503060305020303" pitchFamily="18" charset="0"/>
                </a:rPr>
                <a:t>Mostafa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ell MT" panose="02020503060305020303" pitchFamily="18" charset="0"/>
                </a:rPr>
                <a:t/>
              </a:r>
              <a:b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ell MT" panose="02020503060305020303" pitchFamily="18" charset="0"/>
                </a:rPr>
              </a:b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ell MT" panose="02020503060305020303" pitchFamily="18" charset="0"/>
                </a:rPr>
                <a:t>Mai Mohammad </a:t>
              </a:r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Bell MT" panose="02020503060305020303" pitchFamily="18" charset="0"/>
                </a:rPr>
                <a:t>Abdrabo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ell MT" panose="02020503060305020303" pitchFamily="18" charset="0"/>
                </a:rPr>
                <a:t> Sharkas</a:t>
              </a:r>
              <a:b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ell MT" panose="02020503060305020303" pitchFamily="18" charset="0"/>
                </a:rPr>
              </a:b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ell MT" panose="02020503060305020303" pitchFamily="18" charset="0"/>
                </a:rPr>
                <a:t>Naira Hassan Mohamed </a:t>
              </a:r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Bell MT" panose="02020503060305020303" pitchFamily="18" charset="0"/>
                </a:rPr>
                <a:t>Marouf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ell MT" panose="02020503060305020303" pitchFamily="18" charset="0"/>
                </a:rPr>
                <a:t/>
              </a:r>
              <a:b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ell MT" panose="02020503060305020303" pitchFamily="18" charset="0"/>
                </a:rPr>
              </a:b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ell MT" panose="02020503060305020303" pitchFamily="18" charset="0"/>
                </a:rPr>
                <a:t>Sara Ibrahim Fayed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ell MT" panose="02020503060305020303" pitchFamily="18" charset="0"/>
                </a:rPr>
                <a:t> </a:t>
              </a:r>
              <a:r>
                <a:rPr lang="en-US" sz="1100" dirty="0"/>
                <a:t/>
              </a:r>
              <a:br>
                <a:rPr lang="en-US" sz="1100" dirty="0"/>
              </a:br>
              <a:endParaRPr sz="700" dirty="0">
                <a:solidFill>
                  <a:schemeClr val="dk1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endParaRPr>
            </a:p>
          </p:txBody>
        </p:sp>
      </p:grpSp>
      <p:cxnSp>
        <p:nvCxnSpPr>
          <p:cNvPr id="207" name="Google Shape;207;p21"/>
          <p:cNvCxnSpPr/>
          <p:nvPr/>
        </p:nvCxnSpPr>
        <p:spPr>
          <a:xfrm rot="-5400000">
            <a:off x="-2094956" y="2564596"/>
            <a:ext cx="5232900" cy="0"/>
          </a:xfrm>
          <a:prstGeom prst="straightConnector1">
            <a:avLst/>
          </a:pr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Google Shape;540;p36"/>
          <p:cNvSpPr/>
          <p:nvPr/>
        </p:nvSpPr>
        <p:spPr>
          <a:xfrm>
            <a:off x="343010" y="1090266"/>
            <a:ext cx="356967" cy="407838"/>
          </a:xfrm>
          <a:custGeom>
            <a:avLst/>
            <a:gdLst/>
            <a:ahLst/>
            <a:cxnLst/>
            <a:rect l="l" t="t" r="r" b="b"/>
            <a:pathLst>
              <a:path w="713934" h="815677" extrusionOk="0">
                <a:moveTo>
                  <a:pt x="713934" y="701782"/>
                </a:moveTo>
                <a:lnTo>
                  <a:pt x="713934" y="815678"/>
                </a:lnTo>
                <a:lnTo>
                  <a:pt x="0" y="815678"/>
                </a:lnTo>
                <a:lnTo>
                  <a:pt x="0" y="701782"/>
                </a:lnTo>
                <a:cubicBezTo>
                  <a:pt x="0" y="593872"/>
                  <a:pt x="58435" y="499617"/>
                  <a:pt x="145413" y="448897"/>
                </a:cubicBezTo>
                <a:cubicBezTo>
                  <a:pt x="150684" y="445829"/>
                  <a:pt x="157306" y="446379"/>
                  <a:pt x="162044" y="450214"/>
                </a:cubicBezTo>
                <a:cubicBezTo>
                  <a:pt x="214007" y="492331"/>
                  <a:pt x="280266" y="517575"/>
                  <a:pt x="352396" y="517575"/>
                </a:cubicBezTo>
                <a:cubicBezTo>
                  <a:pt x="426212" y="517575"/>
                  <a:pt x="493839" y="491147"/>
                  <a:pt x="546352" y="447263"/>
                </a:cubicBezTo>
                <a:cubicBezTo>
                  <a:pt x="551006" y="443378"/>
                  <a:pt x="557562" y="442711"/>
                  <a:pt x="562867" y="445662"/>
                </a:cubicBezTo>
                <a:cubicBezTo>
                  <a:pt x="652947" y="495566"/>
                  <a:pt x="713934" y="591554"/>
                  <a:pt x="713934" y="701782"/>
                </a:cubicBezTo>
                <a:close/>
                <a:moveTo>
                  <a:pt x="352396" y="430423"/>
                </a:moveTo>
                <a:cubicBezTo>
                  <a:pt x="471319" y="430423"/>
                  <a:pt x="567721" y="334068"/>
                  <a:pt x="567721" y="215203"/>
                </a:cubicBezTo>
                <a:cubicBezTo>
                  <a:pt x="567721" y="96339"/>
                  <a:pt x="471319" y="0"/>
                  <a:pt x="352396" y="0"/>
                </a:cubicBezTo>
                <a:cubicBezTo>
                  <a:pt x="233474" y="0"/>
                  <a:pt x="137072" y="96355"/>
                  <a:pt x="137072" y="215220"/>
                </a:cubicBezTo>
                <a:cubicBezTo>
                  <a:pt x="137072" y="334084"/>
                  <a:pt x="233474" y="430423"/>
                  <a:pt x="352396" y="4304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720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342" y="167287"/>
            <a:ext cx="5383658" cy="46679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Models</a:t>
            </a:r>
            <a:endParaRPr lang="ar-E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erriweather Sans Light" panose="020B0604020202020204" charset="0"/>
              <a:buChar char="►"/>
            </a:pPr>
            <a:r>
              <a:rPr lang="en-US" sz="2000" dirty="0" smtClean="0"/>
              <a:t>CNN</a:t>
            </a:r>
          </a:p>
          <a:p>
            <a:pPr>
              <a:buFont typeface="Merriweather Sans Light" panose="020B0604020202020204" charset="0"/>
              <a:buChar char="►"/>
            </a:pPr>
            <a:r>
              <a:rPr lang="en-US" sz="2000" dirty="0" smtClean="0"/>
              <a:t>Vgg-16 </a:t>
            </a:r>
          </a:p>
          <a:p>
            <a:pPr>
              <a:buFont typeface="Merriweather Sans Light" panose="020B0604020202020204" charset="0"/>
              <a:buChar char="►"/>
            </a:pPr>
            <a:r>
              <a:rPr lang="en-US" sz="2000" dirty="0" smtClean="0"/>
              <a:t>Vgg-19</a:t>
            </a:r>
          </a:p>
          <a:p>
            <a:pPr>
              <a:buFont typeface="Merriweather Sans Light" panose="020B0604020202020204" charset="0"/>
              <a:buChar char="►"/>
            </a:pPr>
            <a:r>
              <a:rPr lang="en-US" sz="2000" dirty="0" err="1" smtClean="0"/>
              <a:t>Resnet</a:t>
            </a:r>
            <a:r>
              <a:rPr lang="en-US" sz="2000" dirty="0" smtClean="0"/>
              <a:t> 50 </a:t>
            </a:r>
          </a:p>
          <a:p>
            <a:pPr marL="13335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ar-EG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880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/>
        </p:nvSpPr>
        <p:spPr>
          <a:xfrm>
            <a:off x="-1376095" y="2348581"/>
            <a:ext cx="81153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5"/>
                </a:solidFill>
              </a:rPr>
              <a:t>Egyptian Hieroglyphic</a:t>
            </a:r>
            <a:r>
              <a:rPr lang="en" sz="2800" dirty="0" smtClean="0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</a:t>
            </a:r>
            <a:endParaRPr sz="700" dirty="0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86" name="Google Shape;186;p19"/>
          <p:cNvSpPr/>
          <p:nvPr/>
        </p:nvSpPr>
        <p:spPr>
          <a:xfrm rot="10800000">
            <a:off x="0" y="141"/>
            <a:ext cx="9144000" cy="25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 rot="10800000">
            <a:off x="0" y="251241"/>
            <a:ext cx="9144000" cy="0"/>
          </a:xfrm>
          <a:prstGeom prst="straightConnector1">
            <a:avLst/>
          </a:prstGeom>
          <a:noFill/>
          <a:ln w="952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802" y="302610"/>
            <a:ext cx="3400746" cy="483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7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300" y="836000"/>
            <a:ext cx="8432538" cy="396300"/>
          </a:xfrm>
        </p:spPr>
        <p:txBody>
          <a:bodyPr/>
          <a:lstStyle/>
          <a:p>
            <a:r>
              <a:rPr lang="en-US" dirty="0"/>
              <a:t>Egyptian Hieroglyphic</a:t>
            </a:r>
            <a:r>
              <a:rPr lang="en-US" sz="2000" dirty="0"/>
              <a:t> </a:t>
            </a:r>
            <a:r>
              <a:rPr lang="en-US" sz="500" dirty="0"/>
              <a:t/>
            </a:r>
            <a:br>
              <a:rPr lang="en-US" sz="500" dirty="0"/>
            </a:br>
            <a:r>
              <a:rPr lang="en-US" dirty="0" smtClean="0"/>
              <a:t>Dataset</a:t>
            </a:r>
            <a:endParaRPr lang="ar-E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5</a:t>
            </a:fld>
            <a:endParaRPr lang="en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382" y="445841"/>
            <a:ext cx="3502942" cy="4530474"/>
          </a:xfrm>
          <a:prstGeom prst="rect">
            <a:avLst/>
          </a:prstGeom>
        </p:spPr>
      </p:pic>
      <p:sp>
        <p:nvSpPr>
          <p:cNvPr id="10" name="Google Shape;300;p29"/>
          <p:cNvSpPr/>
          <p:nvPr/>
        </p:nvSpPr>
        <p:spPr>
          <a:xfrm>
            <a:off x="514350" y="1240418"/>
            <a:ext cx="2377899" cy="2657733"/>
          </a:xfrm>
          <a:custGeom>
            <a:avLst/>
            <a:gdLst/>
            <a:ahLst/>
            <a:cxnLst/>
            <a:rect l="l" t="t" r="r" b="b"/>
            <a:pathLst>
              <a:path w="10118720" h="11309503" extrusionOk="0">
                <a:moveTo>
                  <a:pt x="0" y="0"/>
                </a:moveTo>
                <a:lnTo>
                  <a:pt x="0" y="11309503"/>
                </a:lnTo>
                <a:lnTo>
                  <a:pt x="10118720" y="11309503"/>
                </a:lnTo>
                <a:lnTo>
                  <a:pt x="10118720" y="0"/>
                </a:lnTo>
                <a:lnTo>
                  <a:pt x="0" y="0"/>
                </a:lnTo>
                <a:close/>
                <a:moveTo>
                  <a:pt x="10057760" y="11248543"/>
                </a:moveTo>
                <a:lnTo>
                  <a:pt x="59690" y="11248543"/>
                </a:lnTo>
                <a:lnTo>
                  <a:pt x="59690" y="59690"/>
                </a:lnTo>
                <a:lnTo>
                  <a:pt x="10057760" y="59690"/>
                </a:lnTo>
                <a:lnTo>
                  <a:pt x="10057760" y="112485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grpSp>
        <p:nvGrpSpPr>
          <p:cNvPr id="11" name="Google Shape;301;p29"/>
          <p:cNvGrpSpPr/>
          <p:nvPr/>
        </p:nvGrpSpPr>
        <p:grpSpPr>
          <a:xfrm>
            <a:off x="1426624" y="3435945"/>
            <a:ext cx="3104211" cy="1651895"/>
            <a:chOff x="0" y="47625"/>
            <a:chExt cx="5264400" cy="2622213"/>
          </a:xfrm>
        </p:grpSpPr>
        <p:sp>
          <p:nvSpPr>
            <p:cNvPr id="12" name="Google Shape;302;p29"/>
            <p:cNvSpPr txBox="1"/>
            <p:nvPr/>
          </p:nvSpPr>
          <p:spPr>
            <a:xfrm>
              <a:off x="0" y="1254065"/>
              <a:ext cx="5264400" cy="14157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" sz="1500" dirty="0" smtClean="0">
                  <a:latin typeface="Merriweather Sans Light"/>
                  <a:ea typeface="Merriweather Sans Light"/>
                  <a:cs typeface="Merriweather Sans Light"/>
                  <a:sym typeface="Merriweather Sans Light"/>
                </a:rPr>
                <a:t>Train / Test / Validation </a:t>
              </a:r>
              <a:endParaRPr sz="700" dirty="0">
                <a:latin typeface="Merriweather Sans Light"/>
                <a:ea typeface="Merriweather Sans Light"/>
                <a:cs typeface="Merriweather Sans Light"/>
                <a:sym typeface="Merriweather Sans Light"/>
              </a:endParaRPr>
            </a:p>
          </p:txBody>
        </p:sp>
        <p:sp>
          <p:nvSpPr>
            <p:cNvPr id="13" name="Google Shape;303;p29"/>
            <p:cNvSpPr txBox="1"/>
            <p:nvPr/>
          </p:nvSpPr>
          <p:spPr>
            <a:xfrm>
              <a:off x="0" y="47625"/>
              <a:ext cx="5264400" cy="75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" sz="2800" dirty="0" smtClean="0">
                  <a:solidFill>
                    <a:srgbClr val="2F465B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95 </a:t>
              </a:r>
              <a:r>
                <a:rPr lang="en" sz="2800" dirty="0" smtClean="0">
                  <a:solidFill>
                    <a:srgbClr val="2F465B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Class</a:t>
              </a:r>
              <a:endParaRPr sz="700" dirty="0">
                <a:solidFill>
                  <a:srgbClr val="2F465B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13" y="1391564"/>
            <a:ext cx="3426232" cy="204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9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</a:t>
            </a:r>
            <a:endParaRPr lang="ar-E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75" y="1310751"/>
            <a:ext cx="6719299" cy="30292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85" y="1910994"/>
            <a:ext cx="1462353" cy="125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1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Vgg-16 | Vgg-19</a:t>
            </a:r>
            <a:endParaRPr lang="ar-E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92" y="1387012"/>
            <a:ext cx="6015521" cy="300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7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Resnet</a:t>
            </a:r>
            <a:r>
              <a:rPr lang="en-US" dirty="0" smtClean="0"/>
              <a:t> 50</a:t>
            </a:r>
            <a:endParaRPr lang="ar-E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30" y="1605612"/>
            <a:ext cx="7438490" cy="239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5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9</a:t>
            </a:fld>
            <a:endParaRPr lang="en">
              <a:solidFill>
                <a:srgbClr val="000000"/>
              </a:solidFill>
            </a:endParaRPr>
          </a:p>
        </p:txBody>
      </p:sp>
      <p:grpSp>
        <p:nvGrpSpPr>
          <p:cNvPr id="3" name="Google Shape;74;p12"/>
          <p:cNvGrpSpPr/>
          <p:nvPr/>
        </p:nvGrpSpPr>
        <p:grpSpPr>
          <a:xfrm>
            <a:off x="771759" y="2202024"/>
            <a:ext cx="1416634" cy="1669637"/>
            <a:chOff x="0" y="0"/>
            <a:chExt cx="6257400" cy="6919333"/>
          </a:xfrm>
        </p:grpSpPr>
        <p:sp>
          <p:nvSpPr>
            <p:cNvPr id="4" name="Google Shape;76;p12"/>
            <p:cNvSpPr txBox="1"/>
            <p:nvPr/>
          </p:nvSpPr>
          <p:spPr>
            <a:xfrm>
              <a:off x="0" y="223000"/>
              <a:ext cx="6257400" cy="6696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40013"/>
                </a:lnSpc>
              </a:pPr>
              <a:r>
                <a:rPr lang="en" sz="1500" dirty="0" smtClean="0">
                  <a:solidFill>
                    <a:srgbClr val="2F465B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Val. </a:t>
              </a:r>
              <a:r>
                <a:rPr lang="en" sz="1500" dirty="0" smtClean="0">
                  <a:solidFill>
                    <a:srgbClr val="2F465B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Accuary: </a:t>
              </a:r>
              <a:r>
                <a:rPr lang="en" sz="1500" dirty="0" smtClean="0">
                  <a:solidFill>
                    <a:srgbClr val="2F465B">
                      <a:lumMod val="60000"/>
                      <a:lumOff val="40000"/>
                    </a:srgbClr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92.11% </a:t>
              </a:r>
              <a:endParaRPr lang="en" sz="1500" dirty="0" smtClean="0">
                <a:solidFill>
                  <a:srgbClr val="2F465B">
                    <a:lumMod val="60000"/>
                    <a:lumOff val="40000"/>
                  </a:srgbClr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  <a:p>
              <a:pPr>
                <a:lnSpc>
                  <a:spcPct val="140013"/>
                </a:lnSpc>
              </a:pPr>
              <a:r>
                <a:rPr lang="en" sz="1500" dirty="0" smtClean="0">
                  <a:solidFill>
                    <a:srgbClr val="2F465B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Test Acc. :</a:t>
              </a:r>
            </a:p>
            <a:p>
              <a:pPr>
                <a:lnSpc>
                  <a:spcPct val="140013"/>
                </a:lnSpc>
              </a:pPr>
              <a:r>
                <a:rPr lang="en" sz="1500" dirty="0" smtClean="0">
                  <a:solidFill>
                    <a:srgbClr val="2F465B">
                      <a:lumMod val="60000"/>
                      <a:lumOff val="40000"/>
                    </a:srgbClr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92.1% </a:t>
              </a:r>
              <a:endParaRPr lang="en" sz="1500" dirty="0">
                <a:solidFill>
                  <a:srgbClr val="2F465B">
                    <a:lumMod val="60000"/>
                    <a:lumOff val="40000"/>
                  </a:srgbClr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  <a:p>
              <a:pPr>
                <a:lnSpc>
                  <a:spcPct val="140013"/>
                </a:lnSpc>
              </a:pPr>
              <a:r>
                <a:rPr lang="en" sz="1500" dirty="0" smtClean="0">
                  <a:solidFill>
                    <a:srgbClr val="2F465B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 </a:t>
              </a:r>
            </a:p>
          </p:txBody>
        </p:sp>
        <p:cxnSp>
          <p:nvCxnSpPr>
            <p:cNvPr id="5" name="Google Shape;77;p12"/>
            <p:cNvCxnSpPr/>
            <p:nvPr/>
          </p:nvCxnSpPr>
          <p:spPr>
            <a:xfrm>
              <a:off x="0" y="0"/>
              <a:ext cx="6257400" cy="0"/>
            </a:xfrm>
            <a:prstGeom prst="straightConnector1">
              <a:avLst/>
            </a:prstGeom>
            <a:noFill/>
            <a:ln w="3810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3" name="Rectangle 32"/>
          <p:cNvSpPr/>
          <p:nvPr/>
        </p:nvSpPr>
        <p:spPr>
          <a:xfrm>
            <a:off x="4306393" y="1594964"/>
            <a:ext cx="1952090" cy="255826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>
              <a:solidFill>
                <a:srgbClr val="000000"/>
              </a:solidFill>
            </a:endParaRPr>
          </a:p>
        </p:txBody>
      </p:sp>
      <p:grpSp>
        <p:nvGrpSpPr>
          <p:cNvPr id="9" name="Google Shape;74;p12"/>
          <p:cNvGrpSpPr/>
          <p:nvPr/>
        </p:nvGrpSpPr>
        <p:grpSpPr>
          <a:xfrm>
            <a:off x="2557758" y="2202024"/>
            <a:ext cx="1416634" cy="2046611"/>
            <a:chOff x="0" y="0"/>
            <a:chExt cx="6257400" cy="8481594"/>
          </a:xfrm>
        </p:grpSpPr>
        <p:sp>
          <p:nvSpPr>
            <p:cNvPr id="10" name="Google Shape;76;p12"/>
            <p:cNvSpPr txBox="1"/>
            <p:nvPr/>
          </p:nvSpPr>
          <p:spPr>
            <a:xfrm>
              <a:off x="0" y="445996"/>
              <a:ext cx="6257400" cy="80355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40013"/>
                </a:lnSpc>
              </a:pPr>
              <a:r>
                <a:rPr lang="en" sz="1500" dirty="0" smtClean="0">
                  <a:solidFill>
                    <a:srgbClr val="2F465B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Val. Accuary: </a:t>
              </a:r>
            </a:p>
            <a:p>
              <a:pPr>
                <a:lnSpc>
                  <a:spcPct val="140013"/>
                </a:lnSpc>
              </a:pPr>
              <a:r>
                <a:rPr lang="en" sz="1500" dirty="0" smtClean="0">
                  <a:solidFill>
                    <a:srgbClr val="2F465B">
                      <a:lumMod val="60000"/>
                      <a:lumOff val="40000"/>
                    </a:srgbClr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78.95% </a:t>
              </a:r>
              <a:endParaRPr lang="en" sz="1500" dirty="0" smtClean="0">
                <a:solidFill>
                  <a:srgbClr val="2F465B">
                    <a:lumMod val="60000"/>
                    <a:lumOff val="40000"/>
                  </a:srgbClr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  <a:p>
              <a:pPr>
                <a:lnSpc>
                  <a:spcPct val="140013"/>
                </a:lnSpc>
              </a:pPr>
              <a:r>
                <a:rPr lang="en" sz="1500" dirty="0" smtClean="0">
                  <a:solidFill>
                    <a:srgbClr val="2F465B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Test Acc.: </a:t>
              </a:r>
            </a:p>
            <a:p>
              <a:pPr>
                <a:lnSpc>
                  <a:spcPct val="140013"/>
                </a:lnSpc>
              </a:pPr>
              <a:r>
                <a:rPr lang="en" sz="1500" dirty="0" smtClean="0">
                  <a:solidFill>
                    <a:srgbClr val="2F465B">
                      <a:lumMod val="60000"/>
                      <a:lumOff val="40000"/>
                    </a:srgbClr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78.94% </a:t>
              </a:r>
              <a:endParaRPr lang="en" sz="1500" dirty="0">
                <a:solidFill>
                  <a:srgbClr val="2F465B">
                    <a:lumMod val="60000"/>
                    <a:lumOff val="40000"/>
                  </a:srgbClr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  <a:p>
              <a:pPr>
                <a:lnSpc>
                  <a:spcPct val="140013"/>
                </a:lnSpc>
              </a:pPr>
              <a:endParaRPr lang="en" sz="1500" dirty="0" smtClean="0">
                <a:solidFill>
                  <a:srgbClr val="2F465B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  <a:p>
              <a:pPr>
                <a:lnSpc>
                  <a:spcPct val="140013"/>
                </a:lnSpc>
              </a:pPr>
              <a:endParaRPr lang="en" sz="1500" dirty="0">
                <a:solidFill>
                  <a:srgbClr val="2F465B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cxnSp>
          <p:nvCxnSpPr>
            <p:cNvPr id="11" name="Google Shape;77;p12"/>
            <p:cNvCxnSpPr/>
            <p:nvPr/>
          </p:nvCxnSpPr>
          <p:spPr>
            <a:xfrm>
              <a:off x="0" y="0"/>
              <a:ext cx="6257400" cy="0"/>
            </a:xfrm>
            <a:prstGeom prst="straightConnector1">
              <a:avLst/>
            </a:prstGeom>
            <a:noFill/>
            <a:ln w="3810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" name="Google Shape;74;p12"/>
          <p:cNvGrpSpPr/>
          <p:nvPr/>
        </p:nvGrpSpPr>
        <p:grpSpPr>
          <a:xfrm>
            <a:off x="4518408" y="2212298"/>
            <a:ext cx="1416634" cy="1400281"/>
            <a:chOff x="0" y="0"/>
            <a:chExt cx="6257400" cy="5803064"/>
          </a:xfrm>
        </p:grpSpPr>
        <p:sp>
          <p:nvSpPr>
            <p:cNvPr id="13" name="Google Shape;76;p12"/>
            <p:cNvSpPr txBox="1"/>
            <p:nvPr/>
          </p:nvSpPr>
          <p:spPr>
            <a:xfrm>
              <a:off x="0" y="445996"/>
              <a:ext cx="6257400" cy="53570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40013"/>
                </a:lnSpc>
              </a:pPr>
              <a:r>
                <a:rPr lang="en" sz="1500" dirty="0" smtClean="0">
                  <a:solidFill>
                    <a:srgbClr val="2F465B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Val. </a:t>
              </a:r>
              <a:r>
                <a:rPr lang="en" sz="1500" dirty="0" smtClean="0">
                  <a:solidFill>
                    <a:srgbClr val="2F465B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Accuary: </a:t>
              </a:r>
              <a:r>
                <a:rPr lang="en" sz="1500" dirty="0" smtClean="0">
                  <a:solidFill>
                    <a:srgbClr val="2F465B">
                      <a:lumMod val="60000"/>
                      <a:lumOff val="40000"/>
                    </a:srgbClr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98%</a:t>
              </a:r>
              <a:endParaRPr lang="en" sz="1500" dirty="0">
                <a:solidFill>
                  <a:srgbClr val="2F465B">
                    <a:lumMod val="60000"/>
                    <a:lumOff val="40000"/>
                  </a:srgbClr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  <a:p>
              <a:pPr>
                <a:lnSpc>
                  <a:spcPct val="140013"/>
                </a:lnSpc>
              </a:pPr>
              <a:r>
                <a:rPr lang="en" sz="1500" dirty="0" smtClean="0">
                  <a:solidFill>
                    <a:srgbClr val="2F465B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Test Acc.: </a:t>
              </a:r>
            </a:p>
            <a:p>
              <a:pPr>
                <a:lnSpc>
                  <a:spcPct val="140013"/>
                </a:lnSpc>
              </a:pPr>
              <a:r>
                <a:rPr lang="en" sz="1500" dirty="0" smtClean="0">
                  <a:solidFill>
                    <a:srgbClr val="2F465B">
                      <a:lumMod val="60000"/>
                      <a:lumOff val="40000"/>
                    </a:srgbClr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97.36%</a:t>
              </a:r>
              <a:endParaRPr lang="en" sz="1500" dirty="0">
                <a:solidFill>
                  <a:srgbClr val="2F465B">
                    <a:lumMod val="60000"/>
                    <a:lumOff val="40000"/>
                  </a:srgbClr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cxnSp>
          <p:nvCxnSpPr>
            <p:cNvPr id="14" name="Google Shape;77;p12"/>
            <p:cNvCxnSpPr/>
            <p:nvPr/>
          </p:nvCxnSpPr>
          <p:spPr>
            <a:xfrm>
              <a:off x="0" y="0"/>
              <a:ext cx="6257400" cy="0"/>
            </a:xfrm>
            <a:prstGeom prst="straightConnector1">
              <a:avLst/>
            </a:prstGeom>
            <a:noFill/>
            <a:ln w="3810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74;p12"/>
          <p:cNvGrpSpPr/>
          <p:nvPr/>
        </p:nvGrpSpPr>
        <p:grpSpPr>
          <a:xfrm>
            <a:off x="6674264" y="2202024"/>
            <a:ext cx="1416634" cy="1723446"/>
            <a:chOff x="0" y="0"/>
            <a:chExt cx="6257400" cy="7142329"/>
          </a:xfrm>
        </p:grpSpPr>
        <p:sp>
          <p:nvSpPr>
            <p:cNvPr id="16" name="Google Shape;76;p12"/>
            <p:cNvSpPr txBox="1"/>
            <p:nvPr/>
          </p:nvSpPr>
          <p:spPr>
            <a:xfrm>
              <a:off x="0" y="445996"/>
              <a:ext cx="6257400" cy="6696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40013"/>
                </a:lnSpc>
              </a:pPr>
              <a:r>
                <a:rPr lang="en" sz="1500" dirty="0" smtClean="0">
                  <a:solidFill>
                    <a:srgbClr val="2F465B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Val. </a:t>
              </a:r>
              <a:r>
                <a:rPr lang="en" sz="1500" dirty="0" smtClean="0">
                  <a:solidFill>
                    <a:srgbClr val="2F465B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Accuary: </a:t>
              </a:r>
              <a:r>
                <a:rPr lang="en" sz="1500" dirty="0" smtClean="0">
                  <a:solidFill>
                    <a:srgbClr val="2F465B">
                      <a:lumMod val="60000"/>
                      <a:lumOff val="40000"/>
                    </a:srgbClr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31.58% </a:t>
              </a:r>
              <a:endParaRPr lang="en" sz="1500" dirty="0">
                <a:solidFill>
                  <a:srgbClr val="2F465B">
                    <a:lumMod val="60000"/>
                    <a:lumOff val="40000"/>
                  </a:srgbClr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  <a:p>
              <a:pPr>
                <a:lnSpc>
                  <a:spcPct val="140013"/>
                </a:lnSpc>
              </a:pPr>
              <a:r>
                <a:rPr lang="en" sz="1500" dirty="0" smtClean="0">
                  <a:solidFill>
                    <a:srgbClr val="2F465B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Test Acc. :</a:t>
              </a:r>
            </a:p>
            <a:p>
              <a:pPr>
                <a:lnSpc>
                  <a:spcPct val="140013"/>
                </a:lnSpc>
              </a:pPr>
              <a:r>
                <a:rPr lang="en" sz="1500" dirty="0" smtClean="0">
                  <a:solidFill>
                    <a:srgbClr val="2F465B">
                      <a:lumMod val="60000"/>
                      <a:lumOff val="40000"/>
                    </a:srgbClr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31.57% </a:t>
              </a:r>
              <a:endParaRPr lang="en" sz="1500" dirty="0" smtClean="0">
                <a:solidFill>
                  <a:srgbClr val="2F465B">
                    <a:lumMod val="60000"/>
                    <a:lumOff val="40000"/>
                  </a:srgbClr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  <a:p>
              <a:pPr>
                <a:lnSpc>
                  <a:spcPct val="140013"/>
                </a:lnSpc>
              </a:pPr>
              <a:endParaRPr lang="en" sz="1500" dirty="0">
                <a:solidFill>
                  <a:srgbClr val="2F465B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cxnSp>
          <p:nvCxnSpPr>
            <p:cNvPr id="17" name="Google Shape;77;p12"/>
            <p:cNvCxnSpPr/>
            <p:nvPr/>
          </p:nvCxnSpPr>
          <p:spPr>
            <a:xfrm>
              <a:off x="0" y="0"/>
              <a:ext cx="6257400" cy="0"/>
            </a:xfrm>
            <a:prstGeom prst="straightConnector1">
              <a:avLst/>
            </a:prstGeom>
            <a:noFill/>
            <a:ln w="3810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73;p12"/>
          <p:cNvSpPr txBox="1"/>
          <p:nvPr/>
        </p:nvSpPr>
        <p:spPr>
          <a:xfrm>
            <a:off x="504075" y="875049"/>
            <a:ext cx="8115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sz="4000" dirty="0">
                <a:solidFill>
                  <a:srgbClr val="2F465B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M</a:t>
            </a:r>
            <a:r>
              <a:rPr lang="en" sz="4000" dirty="0" smtClean="0">
                <a:solidFill>
                  <a:srgbClr val="2F465B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odels </a:t>
            </a:r>
            <a:endParaRPr sz="700" dirty="0">
              <a:solidFill>
                <a:srgbClr val="2F465B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71759" y="1748105"/>
            <a:ext cx="1103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2F465B"/>
                </a:solidFill>
                <a:latin typeface="Merriweather Sans"/>
                <a:sym typeface="Merriweather Sans"/>
              </a:rPr>
              <a:t>Vgg-16</a:t>
            </a:r>
            <a:endParaRPr lang="ar-EG" dirty="0"/>
          </a:p>
        </p:txBody>
      </p:sp>
      <p:sp>
        <p:nvSpPr>
          <p:cNvPr id="27" name="Rectangle 26"/>
          <p:cNvSpPr/>
          <p:nvPr/>
        </p:nvSpPr>
        <p:spPr>
          <a:xfrm>
            <a:off x="2557758" y="1801914"/>
            <a:ext cx="1106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2F465B"/>
                </a:solidFill>
                <a:latin typeface="Merriweather Sans"/>
                <a:sym typeface="Merriweather Sans"/>
              </a:rPr>
              <a:t>Vgg-19</a:t>
            </a:r>
            <a:endParaRPr lang="ar-EG" sz="2000" dirty="0"/>
          </a:p>
        </p:txBody>
      </p:sp>
      <p:sp>
        <p:nvSpPr>
          <p:cNvPr id="28" name="Rectangle 27"/>
          <p:cNvSpPr/>
          <p:nvPr/>
        </p:nvSpPr>
        <p:spPr>
          <a:xfrm>
            <a:off x="4398950" y="1812188"/>
            <a:ext cx="1455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2F465B"/>
                </a:solidFill>
                <a:latin typeface="Merriweather Sans"/>
                <a:sym typeface="Merriweather Sans"/>
              </a:rPr>
              <a:t>Resent </a:t>
            </a:r>
            <a:r>
              <a:rPr lang="en-US" sz="2000" dirty="0" smtClean="0">
                <a:solidFill>
                  <a:srgbClr val="2F465B"/>
                </a:solidFill>
                <a:latin typeface="Merriweather Sans"/>
                <a:sym typeface="Merriweather Sans"/>
              </a:rPr>
              <a:t>50 </a:t>
            </a:r>
            <a:endParaRPr lang="ar-EG" dirty="0"/>
          </a:p>
        </p:txBody>
      </p:sp>
      <p:sp>
        <p:nvSpPr>
          <p:cNvPr id="30" name="Rectangle 29"/>
          <p:cNvSpPr/>
          <p:nvPr/>
        </p:nvSpPr>
        <p:spPr>
          <a:xfrm>
            <a:off x="6592240" y="1745090"/>
            <a:ext cx="7360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2F465B"/>
                </a:solidFill>
                <a:latin typeface="Merriweather Sans"/>
                <a:sym typeface="Merriweather Sans"/>
              </a:rPr>
              <a:t>CNN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2804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Blue and Pink Simple and Basic Corporate About Me Creative Presentatio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2F465B"/>
      </a:accent1>
      <a:accent2>
        <a:srgbClr val="7C9FBE"/>
      </a:accent2>
      <a:accent3>
        <a:srgbClr val="A63222"/>
      </a:accent3>
      <a:accent4>
        <a:srgbClr val="E47464"/>
      </a:accent4>
      <a:accent5>
        <a:srgbClr val="FFD2CC"/>
      </a:accent5>
      <a:accent6>
        <a:srgbClr val="BBCCDB"/>
      </a:accent6>
      <a:hlink>
        <a:srgbClr val="A632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160</Words>
  <Application>Microsoft Office PowerPoint</Application>
  <PresentationFormat>On-screen Show (16:9)</PresentationFormat>
  <Paragraphs>69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Merriweather Sans</vt:lpstr>
      <vt:lpstr>Arial</vt:lpstr>
      <vt:lpstr>Merriweather Sans Light</vt:lpstr>
      <vt:lpstr>Bell MT</vt:lpstr>
      <vt:lpstr>Dark Blue and Pink Simple and Basic Corporate About Me Creative Presentation</vt:lpstr>
      <vt:lpstr>PowerPoint Presentation</vt:lpstr>
      <vt:lpstr>PowerPoint Presentation</vt:lpstr>
      <vt:lpstr>AI Models</vt:lpstr>
      <vt:lpstr>PowerPoint Presentation</vt:lpstr>
      <vt:lpstr>Egyptian Hieroglyphic  Dataset</vt:lpstr>
      <vt:lpstr>CNN </vt:lpstr>
      <vt:lpstr>Vgg-16 | Vgg-19</vt:lpstr>
      <vt:lpstr>Resnet 50</vt:lpstr>
      <vt:lpstr>PowerPoint Presentation</vt:lpstr>
      <vt:lpstr>PowerPoint Presentation</vt:lpstr>
      <vt:lpstr>ASL Alphabet Dataset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Sharkas</dc:creator>
  <cp:lastModifiedBy>Mai Sharkas</cp:lastModifiedBy>
  <cp:revision>13</cp:revision>
  <dcterms:modified xsi:type="dcterms:W3CDTF">2022-09-01T10:54:47Z</dcterms:modified>
</cp:coreProperties>
</file>